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88"/>
    <p:restoredTop sz="94681"/>
  </p:normalViewPr>
  <p:slideViewPr>
    <p:cSldViewPr snapToGrid="0">
      <p:cViewPr varScale="1">
        <p:scale>
          <a:sx n="215" d="100"/>
          <a:sy n="215" d="100"/>
        </p:scale>
        <p:origin x="1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9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0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5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0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2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3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2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6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1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797DE5A-DA89-0A80-C73D-8DCE1A3E2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BA0014-A5CC-1470-2B23-7FB61215E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045" y="1174376"/>
            <a:ext cx="3509383" cy="2781752"/>
          </a:xfrm>
        </p:spPr>
        <p:txBody>
          <a:bodyPr>
            <a:normAutofit/>
          </a:bodyPr>
          <a:lstStyle/>
          <a:p>
            <a:pPr algn="l"/>
            <a:r>
              <a:rPr lang="pt-BR" sz="3400"/>
              <a:t>Comparação entre Algoritmos de Escalonamento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AAE961-F2BE-24A3-6B13-8A1EBB40F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045" y="4062940"/>
            <a:ext cx="3509383" cy="1394913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FCFS, SRTN e Prioridade</a:t>
            </a:r>
          </a:p>
          <a:p>
            <a:pPr algn="l"/>
            <a:endParaRPr lang="pt-BR" dirty="0"/>
          </a:p>
          <a:p>
            <a:pPr algn="l"/>
            <a:endParaRPr lang="pt-BR" dirty="0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304B6BE4-62D1-C053-D6EB-1802F6291F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485" r="12701"/>
          <a:stretch/>
        </p:blipFill>
        <p:spPr>
          <a:xfrm>
            <a:off x="4824248" y="0"/>
            <a:ext cx="7367752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2FD0E31-A6B0-7BEF-1151-54D2FA4035A7}"/>
              </a:ext>
            </a:extLst>
          </p:cNvPr>
          <p:cNvSpPr txBox="1"/>
          <p:nvPr/>
        </p:nvSpPr>
        <p:spPr>
          <a:xfrm>
            <a:off x="670045" y="5834761"/>
            <a:ext cx="3013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Otávio Garcia </a:t>
            </a:r>
            <a:r>
              <a:rPr lang="pt-BR" dirty="0" err="1"/>
              <a:t>Capobianco</a:t>
            </a:r>
            <a:endParaRPr lang="pt-BR" dirty="0"/>
          </a:p>
          <a:p>
            <a:r>
              <a:rPr lang="pt-BR" dirty="0"/>
              <a:t>NUSP: 15482671</a:t>
            </a:r>
          </a:p>
        </p:txBody>
      </p:sp>
    </p:spTree>
    <p:extLst>
      <p:ext uri="{BB962C8B-B14F-4D97-AF65-F5344CB8AC3E}">
        <p14:creationId xmlns:p14="http://schemas.microsoft.com/office/powerpoint/2010/main" val="367726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194B0-BC2F-36D2-D378-49148B36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</p:spPr>
        <p:txBody>
          <a:bodyPr/>
          <a:lstStyle/>
          <a:p>
            <a:r>
              <a:rPr lang="pt-BR" dirty="0"/>
              <a:t>Experimentos – Preempções</a:t>
            </a:r>
            <a:br>
              <a:rPr lang="pt-BR" dirty="0"/>
            </a:br>
            <a:r>
              <a:rPr lang="pt-BR" sz="2400" dirty="0"/>
              <a:t>Entrada Esperada</a:t>
            </a:r>
            <a:endParaRPr lang="pt-BR" dirty="0"/>
          </a:p>
        </p:txBody>
      </p:sp>
      <p:pic>
        <p:nvPicPr>
          <p:cNvPr id="5" name="Espaço Reservado para Conteúdo 4" descr="Gráfico, Gráfico de barras&#10;&#10;Descrição gerada automaticamente">
            <a:extLst>
              <a:ext uri="{FF2B5EF4-FFF2-40B4-BE49-F238E27FC236}">
                <a16:creationId xmlns:a16="http://schemas.microsoft.com/office/drawing/2014/main" id="{164A9413-EF04-33DC-2FE7-0B3DD0164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648" y="1462025"/>
            <a:ext cx="3484339" cy="2745936"/>
          </a:xfrm>
        </p:spPr>
      </p:pic>
      <p:pic>
        <p:nvPicPr>
          <p:cNvPr id="7" name="Imagem 6" descr="Gráfico&#10;&#10;Descrição gerada automaticamente">
            <a:extLst>
              <a:ext uri="{FF2B5EF4-FFF2-40B4-BE49-F238E27FC236}">
                <a16:creationId xmlns:a16="http://schemas.microsoft.com/office/drawing/2014/main" id="{3F745379-5A29-AB29-9BE3-4CF83C323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239" y="1462025"/>
            <a:ext cx="3417165" cy="274593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708EE3B-FB12-8D3C-6396-E8109843F8A2}"/>
              </a:ext>
            </a:extLst>
          </p:cNvPr>
          <p:cNvSpPr txBox="1"/>
          <p:nvPr/>
        </p:nvSpPr>
        <p:spPr>
          <a:xfrm>
            <a:off x="8355201" y="1787690"/>
            <a:ext cx="3224151" cy="107721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Mesmo arquivo de trace das deadlines esperadas, com 24 processos e 120 segundos totais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9BCF975-DF59-D675-BB01-C773A33A709B}"/>
              </a:ext>
            </a:extLst>
          </p:cNvPr>
          <p:cNvSpPr txBox="1"/>
          <p:nvPr/>
        </p:nvSpPr>
        <p:spPr>
          <a:xfrm>
            <a:off x="612648" y="4178744"/>
            <a:ext cx="10852978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pt-BR" dirty="0"/>
              <a:t>Para 4 cores, o FCFS não faz </a:t>
            </a:r>
            <a:r>
              <a:rPr lang="pt-BR" b="1" dirty="0"/>
              <a:t>nenhuma preempção</a:t>
            </a:r>
            <a:r>
              <a:rPr lang="pt-BR" dirty="0"/>
              <a:t>, pois por definição ele não tem preempções, o SRTN faz </a:t>
            </a:r>
            <a:r>
              <a:rPr lang="pt-BR" b="1" dirty="0"/>
              <a:t>6 preempções </a:t>
            </a:r>
            <a:r>
              <a:rPr lang="pt-BR" dirty="0"/>
              <a:t>e o escalonador por prioridade faz 7 vezes mais, com </a:t>
            </a:r>
            <a:r>
              <a:rPr lang="pt-BR" b="1" dirty="0"/>
              <a:t>36 preempções</a:t>
            </a:r>
            <a:r>
              <a:rPr lang="pt-BR" dirty="0"/>
              <a:t>. Isto é esperado, pois o por prioridade faz uma preempção a cada fim de quantum, para cada núcleo, e o SRTN o faz apenas sob circunstâncias mais específicas</a:t>
            </a:r>
            <a:endParaRPr lang="pt-BR" b="1" dirty="0"/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pt-BR" dirty="0"/>
              <a:t>Para 8 cores, não há </a:t>
            </a:r>
            <a:r>
              <a:rPr lang="pt-BR" b="1" dirty="0"/>
              <a:t>preempção em nenhum dos algoritmos</a:t>
            </a:r>
            <a:r>
              <a:rPr lang="pt-BR" dirty="0"/>
              <a:t>. Isso indica que, no caso “aleatório” dessa entrada, mesmo com alguns processos de maior duração, nunca ocorreu o caso em que um quantum acaba com algum processo aguardando na fila de prontos, ou de chegar um processo mais curto que dispute um core no SRTN. Novamente, vemos que 8 núcleos de processador conseguem executar os processos desta entrada com eficiência máxima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953537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CFBB1-D280-44CF-2CCE-58F481B94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Experimentos – Preempções</a:t>
            </a:r>
            <a:br>
              <a:rPr lang="pt-BR" dirty="0"/>
            </a:br>
            <a:r>
              <a:rPr lang="pt-BR" sz="2400" dirty="0"/>
              <a:t>Entrada Inesperada</a:t>
            </a:r>
            <a:endParaRPr lang="pt-BR" b="0" dirty="0"/>
          </a:p>
        </p:txBody>
      </p:sp>
      <p:pic>
        <p:nvPicPr>
          <p:cNvPr id="6" name="Espaço Reservado para Conteúdo 5" descr="Gráfico, Gráfico de barras&#10;&#10;Descrição gerada automaticamente">
            <a:extLst>
              <a:ext uri="{FF2B5EF4-FFF2-40B4-BE49-F238E27FC236}">
                <a16:creationId xmlns:a16="http://schemas.microsoft.com/office/drawing/2014/main" id="{D88BD708-56C6-9994-2703-36697D6FF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648" y="1517376"/>
            <a:ext cx="3319181" cy="2695061"/>
          </a:xfr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7E5293A-ED00-B086-59F9-F8AED66A2CA4}"/>
              </a:ext>
            </a:extLst>
          </p:cNvPr>
          <p:cNvSpPr txBox="1"/>
          <p:nvPr/>
        </p:nvSpPr>
        <p:spPr>
          <a:xfrm>
            <a:off x="8355201" y="1787690"/>
            <a:ext cx="3224151" cy="107721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Mesmo arquivo de trace das deadlines inesperadas, com 28 processos e 100 segundos totais</a:t>
            </a:r>
          </a:p>
        </p:txBody>
      </p:sp>
      <p:pic>
        <p:nvPicPr>
          <p:cNvPr id="8" name="Imagem 7" descr="Gráfico&#10;&#10;Descrição gerada automaticamente">
            <a:extLst>
              <a:ext uri="{FF2B5EF4-FFF2-40B4-BE49-F238E27FC236}">
                <a16:creationId xmlns:a16="http://schemas.microsoft.com/office/drawing/2014/main" id="{050345B1-0607-FD89-C66C-2CA13CD52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899" y="1517376"/>
            <a:ext cx="3479226" cy="26964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F34CA23-462D-9ACB-CFA4-75F669D5C58F}"/>
              </a:ext>
            </a:extLst>
          </p:cNvPr>
          <p:cNvSpPr txBox="1"/>
          <p:nvPr/>
        </p:nvSpPr>
        <p:spPr>
          <a:xfrm>
            <a:off x="612648" y="4178744"/>
            <a:ext cx="10852978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pt-BR" dirty="0"/>
              <a:t>Para 4 cores, a diferença mais evidente vindo da entrada esperada é que, aqui, o </a:t>
            </a:r>
            <a:r>
              <a:rPr lang="pt-BR" b="1" dirty="0"/>
              <a:t>SRTN não realiza preempções</a:t>
            </a:r>
            <a:r>
              <a:rPr lang="pt-BR" dirty="0"/>
              <a:t>. Isso ocorre pois, como já mencionado, sempre que um processo chega, ao comparar seu tempo de execução com o tempo restante do núcleo a que foi atribuído, seu tempo é maior. Assim, os </a:t>
            </a:r>
            <a:r>
              <a:rPr lang="pt-BR" b="1" dirty="0"/>
              <a:t>processos rodam ininterruptamente do início ao fim, tal qual fazem no FCFS</a:t>
            </a:r>
            <a:r>
              <a:rPr lang="pt-BR" dirty="0"/>
              <a:t>, onde não há preempção. O por prioridade segue o esperado, com 46 preempções</a:t>
            </a:r>
            <a:endParaRPr lang="pt-BR" b="1" dirty="0"/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pt-BR" dirty="0"/>
              <a:t>Para 8 cores, o </a:t>
            </a:r>
            <a:r>
              <a:rPr lang="pt-BR" b="1" dirty="0"/>
              <a:t>mesmo padrão visto na entrada esperada</a:t>
            </a:r>
            <a:r>
              <a:rPr lang="pt-BR" dirty="0"/>
              <a:t> é observado aqui. A única diferença é que o por prioridade realizou 4 preempções, em decorrência de, no modo arbitrário de escolher os processos de entrada, termos </a:t>
            </a:r>
            <a:r>
              <a:rPr lang="pt-BR" b="1" dirty="0"/>
              <a:t>agrupado tempos de chegada em um intervalo curto</a:t>
            </a:r>
            <a:r>
              <a:rPr lang="pt-BR" dirty="0"/>
              <a:t>. Ainda assim, são poucas preempções, deixando claro, novamente, a suficiência de 8 núcleos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848580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E54D6-D1B5-D3D9-2C61-06C2FAB1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61FAAB-50EF-8419-1232-BABD061A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114769"/>
            <a:ext cx="10653579" cy="53157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pt-BR" dirty="0"/>
              <a:t>De modo geral, os algoritmos </a:t>
            </a:r>
            <a:r>
              <a:rPr lang="pt-BR" b="1" dirty="0"/>
              <a:t>seguiram na prática o que sabíamos sobre eles </a:t>
            </a:r>
            <a:r>
              <a:rPr lang="pt-BR" dirty="0"/>
              <a:t>na teoria. A presença de muitos núcleos de processamento acaba por normalizar os resultados de certo modo, dadas as restrições no número de processos e tempo de execução total, fator já visível com 4 núcleos e óbvio com 8, mas muitos dos resultados ainda permitem observações contundentes</a:t>
            </a:r>
          </a:p>
          <a:p>
            <a:pPr>
              <a:buFont typeface="Wingdings" pitchFamily="2" charset="2"/>
              <a:buChar char="§"/>
            </a:pPr>
            <a:r>
              <a:rPr lang="pt-BR" dirty="0"/>
              <a:t>Claramente, o uso de </a:t>
            </a:r>
            <a:r>
              <a:rPr lang="pt-BR" b="1" dirty="0" err="1"/>
              <a:t>multithreading</a:t>
            </a:r>
            <a:r>
              <a:rPr lang="pt-BR" dirty="0"/>
              <a:t> para esta tarefa </a:t>
            </a:r>
            <a:r>
              <a:rPr lang="pt-BR" b="1" dirty="0"/>
              <a:t>tem benefícios </a:t>
            </a:r>
            <a:r>
              <a:rPr lang="pt-BR" dirty="0"/>
              <a:t>que superam em muito o pequeno overhead de gerenciamento de variáveis de controle</a:t>
            </a:r>
          </a:p>
          <a:p>
            <a:pPr>
              <a:buFont typeface="Wingdings" pitchFamily="2" charset="2"/>
              <a:buChar char="§"/>
            </a:pPr>
            <a:r>
              <a:rPr lang="pt-BR" dirty="0"/>
              <a:t>Diferentes escolhas de arquivos de entrada podem gerar resultados vastamente distintos, e </a:t>
            </a:r>
            <a:r>
              <a:rPr lang="pt-BR" b="1" dirty="0"/>
              <a:t>é impossível projetar um algoritmo de escalonamento que seja ideal para toda situação </a:t>
            </a:r>
            <a:r>
              <a:rPr lang="pt-BR" dirty="0"/>
              <a:t>possível. Compreender as diferentes nuances de cada um deles é essencial caso suas tarefas envolvam criar ou escolher um destes algoritmos sob circunstâncias específicas. E, de fato, a implementação desta simulação permitiu uma visão mais ampla sobre a natureza dessas nuances.</a:t>
            </a:r>
          </a:p>
        </p:txBody>
      </p:sp>
    </p:spTree>
    <p:extLst>
      <p:ext uri="{BB962C8B-B14F-4D97-AF65-F5344CB8AC3E}">
        <p14:creationId xmlns:p14="http://schemas.microsoft.com/office/powerpoint/2010/main" val="359079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C1684-192E-5D29-FCEF-A98B7D9C9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A386DC-417A-9A1D-FB74-EEB2FE50E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132086"/>
            <a:ext cx="10653579" cy="4593828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pt-BR" dirty="0"/>
              <a:t>Implementamos um simulador de escalonamento de processos, que pode simular os algoritmos </a:t>
            </a:r>
            <a:r>
              <a:rPr lang="pt-BR" dirty="0" err="1"/>
              <a:t>First</a:t>
            </a:r>
            <a:r>
              <a:rPr lang="pt-BR" dirty="0"/>
              <a:t> Come </a:t>
            </a:r>
            <a:r>
              <a:rPr lang="pt-BR" dirty="0" err="1"/>
              <a:t>First</a:t>
            </a:r>
            <a:r>
              <a:rPr lang="pt-BR" dirty="0"/>
              <a:t> </a:t>
            </a:r>
            <a:r>
              <a:rPr lang="pt-BR" dirty="0" err="1"/>
              <a:t>Served</a:t>
            </a:r>
            <a:r>
              <a:rPr lang="pt-BR" dirty="0"/>
              <a:t> (</a:t>
            </a:r>
            <a:r>
              <a:rPr lang="pt-BR" b="1" dirty="0"/>
              <a:t>FCFS</a:t>
            </a:r>
            <a:r>
              <a:rPr lang="pt-BR" dirty="0"/>
              <a:t>), </a:t>
            </a:r>
            <a:r>
              <a:rPr lang="pt-BR" dirty="0" err="1"/>
              <a:t>Shortest</a:t>
            </a:r>
            <a:r>
              <a:rPr lang="pt-BR" dirty="0"/>
              <a:t> </a:t>
            </a:r>
            <a:r>
              <a:rPr lang="pt-BR" dirty="0" err="1"/>
              <a:t>Remaining</a:t>
            </a:r>
            <a:r>
              <a:rPr lang="pt-BR" dirty="0"/>
              <a:t> Time Next (</a:t>
            </a:r>
            <a:r>
              <a:rPr lang="pt-BR" b="1" dirty="0"/>
              <a:t>SRTN</a:t>
            </a:r>
            <a:r>
              <a:rPr lang="pt-BR" dirty="0"/>
              <a:t>) e </a:t>
            </a:r>
            <a:r>
              <a:rPr lang="pt-BR" b="1" dirty="0"/>
              <a:t>Escalonamento por Prioridade</a:t>
            </a:r>
            <a:endParaRPr lang="pt-BR" dirty="0"/>
          </a:p>
          <a:p>
            <a:pPr>
              <a:buFont typeface="Wingdings" pitchFamily="2" charset="2"/>
              <a:buChar char="§"/>
            </a:pPr>
            <a:r>
              <a:rPr lang="pt-BR" dirty="0"/>
              <a:t>Nesta apresentação, mostraremos resultados de experimentos realizados nesse simulador. Mais especificamente, discutiremos como cada um dos algoritmos acima se comporta no tocante a quantos </a:t>
            </a:r>
            <a:r>
              <a:rPr lang="pt-BR" b="1" dirty="0"/>
              <a:t>prazos de finalização </a:t>
            </a:r>
            <a:r>
              <a:rPr lang="pt-BR" dirty="0"/>
              <a:t>de processos foram cumpridos, e quantas </a:t>
            </a:r>
            <a:r>
              <a:rPr lang="pt-BR" b="1" dirty="0"/>
              <a:t>preempções</a:t>
            </a:r>
            <a:r>
              <a:rPr lang="pt-BR" dirty="0"/>
              <a:t> cada um teve que realizar, sob diferentes circunstâncias</a:t>
            </a:r>
          </a:p>
          <a:p>
            <a:pPr>
              <a:buFont typeface="Wingdings" pitchFamily="2" charset="2"/>
              <a:buChar char="§"/>
            </a:pPr>
            <a:r>
              <a:rPr lang="pt-BR" dirty="0"/>
              <a:t>Alguns detalhes da implementação serão abordados para garantir a consistência dos resultados</a:t>
            </a:r>
          </a:p>
        </p:txBody>
      </p:sp>
    </p:spTree>
    <p:extLst>
      <p:ext uri="{BB962C8B-B14F-4D97-AF65-F5344CB8AC3E}">
        <p14:creationId xmlns:p14="http://schemas.microsoft.com/office/powerpoint/2010/main" val="194879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15F37-A025-131B-09A4-1D55DE75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0A705D-2521-1582-483F-880CA1BC4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132086"/>
            <a:ext cx="10653579" cy="4593828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pt-BR" dirty="0"/>
              <a:t>Para ter uma amplitude interessante nos testes, realizamo-nos em 2 máquinas distintas. Abaixo estão os processadores delas e quantos núcleos cada um possui</a:t>
            </a:r>
          </a:p>
          <a:p>
            <a:pPr lvl="2"/>
            <a:r>
              <a:rPr lang="pt-BR" sz="2000" b="1" dirty="0"/>
              <a:t>Intel Core i5-5350U </a:t>
            </a:r>
            <a:r>
              <a:rPr lang="pt-BR" sz="2000" dirty="0"/>
              <a:t>com 2 núcleos, permitindo </a:t>
            </a:r>
            <a:r>
              <a:rPr lang="pt-BR" sz="2000" b="1" dirty="0"/>
              <a:t>4 threads simultâneas </a:t>
            </a:r>
            <a:r>
              <a:rPr lang="pt-BR" sz="2000" dirty="0"/>
              <a:t>através de </a:t>
            </a:r>
            <a:r>
              <a:rPr lang="pt-BR" sz="2000" dirty="0" err="1"/>
              <a:t>hyperthreading</a:t>
            </a:r>
            <a:endParaRPr lang="pt-BR" sz="2000" dirty="0"/>
          </a:p>
          <a:p>
            <a:pPr lvl="2"/>
            <a:r>
              <a:rPr lang="pt-BR" sz="2000" b="1" dirty="0"/>
              <a:t>Intel Core i7-4790K </a:t>
            </a:r>
            <a:r>
              <a:rPr lang="pt-BR" sz="2000" dirty="0"/>
              <a:t>com 4 núcleos, permitindo </a:t>
            </a:r>
            <a:r>
              <a:rPr lang="pt-BR" sz="2000" b="1" dirty="0"/>
              <a:t>8 threads simultâneas </a:t>
            </a:r>
            <a:r>
              <a:rPr lang="pt-BR" sz="2000" dirty="0"/>
              <a:t>através de </a:t>
            </a:r>
            <a:r>
              <a:rPr lang="pt-BR" sz="2000" dirty="0" err="1"/>
              <a:t>hyperthreading</a:t>
            </a:r>
            <a:endParaRPr lang="pt-BR" sz="2200" dirty="0"/>
          </a:p>
          <a:p>
            <a:pPr lvl="1">
              <a:buFont typeface="Wingdings" pitchFamily="2" charset="2"/>
              <a:buChar char="§"/>
            </a:pPr>
            <a:r>
              <a:rPr lang="pt-BR" sz="2000" dirty="0"/>
              <a:t>Ambos os computadores estavam utilizando Linux durante a execução dos programas relevantes</a:t>
            </a:r>
          </a:p>
          <a:p>
            <a:pPr lvl="1">
              <a:buFont typeface="Wingdings" pitchFamily="2" charset="2"/>
              <a:buChar char="§"/>
            </a:pPr>
            <a:r>
              <a:rPr lang="pt-BR" sz="2000" dirty="0"/>
              <a:t>Todo o código do simulador implementado foi escrito em C, e os gráficos presentes nesta apresentação foram gerados em Python, utilizando </a:t>
            </a:r>
            <a:r>
              <a:rPr lang="pt-BR" sz="2000" dirty="0" err="1"/>
              <a:t>Matplotlib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53487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502CC-9F21-1E3D-37D1-75FAA5D96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825516"/>
          </a:xfrm>
        </p:spPr>
        <p:txBody>
          <a:bodyPr>
            <a:normAutofit/>
          </a:bodyPr>
          <a:lstStyle/>
          <a:p>
            <a:r>
              <a:rPr lang="pt-BR" dirty="0"/>
              <a:t>Determinismo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E627ED-C8E7-5E72-538D-06FFEB506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132086"/>
            <a:ext cx="10653579" cy="517727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pt-BR" dirty="0"/>
              <a:t>Primeiramente, precisamos garantir que, </a:t>
            </a:r>
            <a:r>
              <a:rPr lang="pt-BR" b="1" dirty="0"/>
              <a:t>para uma mesma entrada</a:t>
            </a:r>
            <a:r>
              <a:rPr lang="pt-BR" dirty="0"/>
              <a:t>, o código sempre </a:t>
            </a:r>
            <a:r>
              <a:rPr lang="pt-BR" b="1" dirty="0"/>
              <a:t>gerará a mesma saída</a:t>
            </a:r>
          </a:p>
          <a:p>
            <a:pPr>
              <a:buFont typeface="Wingdings" pitchFamily="2" charset="2"/>
              <a:buChar char="§"/>
            </a:pPr>
            <a:r>
              <a:rPr lang="pt-BR" dirty="0"/>
              <a:t>Uma possível causa para problemas neste sentido seria sincronizar completamente a execução das threads com o </a:t>
            </a:r>
            <a:r>
              <a:rPr lang="pt-BR" b="1" dirty="0"/>
              <a:t>tempo real </a:t>
            </a:r>
            <a:r>
              <a:rPr lang="pt-BR" dirty="0"/>
              <a:t>que tenha passado, utilizando os valores decimais granulares na hora de verificar quanto tempo resta a um processo, quando o mesmo acabou, e assim por diante</a:t>
            </a:r>
          </a:p>
          <a:p>
            <a:pPr lvl="2"/>
            <a:r>
              <a:rPr lang="pt-BR" sz="2000" dirty="0"/>
              <a:t>Para evitar isso, implementamos </a:t>
            </a:r>
            <a:r>
              <a:rPr lang="pt-BR" sz="2000" b="1" dirty="0"/>
              <a:t>contadores inteiros </a:t>
            </a:r>
            <a:r>
              <a:rPr lang="pt-BR" sz="2000" dirty="0"/>
              <a:t>para guardar quanto tempo se passou. Dessa forma, apesar de deixarmos as threads realizando tarefas por tempo real, em um escopo global, sempre incrementaremos o tempo em 1 segundo</a:t>
            </a:r>
          </a:p>
          <a:p>
            <a:pPr lvl="2"/>
            <a:r>
              <a:rPr lang="pt-BR" sz="2000" dirty="0"/>
              <a:t>Assim, pequenas flutuações de tempo que naturalmente surgiriam ao longo da execução do programa, bem como o curto tempo consumido pelo próprio escalonador ao realizar suas tarefas, são desconsiderados para os resultados e continuidade da execução</a:t>
            </a:r>
          </a:p>
          <a:p>
            <a:pPr marL="457200" lvl="2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49508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80511-AAE8-3D46-47CA-9523B5AC5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Determinismo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6BDB91-59F6-17CD-0543-C067AFEBA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114768"/>
            <a:ext cx="10653579" cy="5334799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§"/>
            </a:pPr>
            <a:r>
              <a:rPr lang="pt-BR" dirty="0"/>
              <a:t>Outros problemas poderiam surgir do fato de usarmos </a:t>
            </a:r>
            <a:r>
              <a:rPr lang="pt-BR" b="1" dirty="0"/>
              <a:t>múltiplas threads </a:t>
            </a:r>
            <a:r>
              <a:rPr lang="pt-BR" dirty="0"/>
              <a:t>rodando concorrentemente em cada núcleo da CPU para ter maior eficiência</a:t>
            </a:r>
          </a:p>
          <a:p>
            <a:pPr lvl="2"/>
            <a:r>
              <a:rPr lang="pt-BR" sz="2000" dirty="0"/>
              <a:t>Impedimos que isso torne-se um problema de fato pelo uso adequado de </a:t>
            </a:r>
            <a:r>
              <a:rPr lang="pt-BR" sz="2000" b="1" dirty="0" err="1"/>
              <a:t>mutexes</a:t>
            </a:r>
            <a:r>
              <a:rPr lang="pt-BR" sz="2000" dirty="0"/>
              <a:t> e </a:t>
            </a:r>
            <a:r>
              <a:rPr lang="pt-BR" sz="2000" b="1" dirty="0"/>
              <a:t>barreiras de sincronização</a:t>
            </a:r>
            <a:r>
              <a:rPr lang="pt-BR" sz="2000" dirty="0"/>
              <a:t>.</a:t>
            </a:r>
          </a:p>
          <a:p>
            <a:pPr lvl="2"/>
            <a:r>
              <a:rPr lang="pt-BR" sz="2000" dirty="0"/>
              <a:t>Em todo acesso a variáveis globais, trancamos o </a:t>
            </a:r>
            <a:r>
              <a:rPr lang="pt-BR" sz="2000" dirty="0" err="1"/>
              <a:t>mutex</a:t>
            </a:r>
            <a:r>
              <a:rPr lang="pt-BR" sz="2000" dirty="0"/>
              <a:t> associado antes, e nunca há impedimentos para que o mesmo seja destrancado logo depois. Isso, dentre outras minúcias da implementação, garante as 4 propriedades de proteção de seções críticas</a:t>
            </a:r>
          </a:p>
          <a:p>
            <a:pPr lvl="2"/>
            <a:r>
              <a:rPr lang="pt-BR" sz="2000" dirty="0"/>
              <a:t>Temos dois tipos de entidades rodando: um coordenador principal (escalonador) e as threads. A cada iteração do contador de tempo, o escalonador aguarda todas as threads atualmente rodando chegarem ao fim da execução daquele ciclo (instante de tempo). Quando isso ocorre, elas sinalizam e aguardam a sinalização de que o escalonador acabou suas tarefas e que um novo ciclo pode iniciar</a:t>
            </a:r>
          </a:p>
          <a:p>
            <a:pPr>
              <a:buFont typeface="Wingdings" pitchFamily="2" charset="2"/>
              <a:buChar char="§"/>
            </a:pPr>
            <a:r>
              <a:rPr lang="pt-BR" dirty="0"/>
              <a:t>Com isso, cada ação ocorre em </a:t>
            </a:r>
            <a:r>
              <a:rPr lang="pt-BR" b="1" dirty="0"/>
              <a:t>seções compartimentalizadas </a:t>
            </a:r>
            <a:r>
              <a:rPr lang="pt-BR" dirty="0"/>
              <a:t>em que ela pode acontecer, levando à previsibilidade e determinismo dos resultados</a:t>
            </a:r>
          </a:p>
        </p:txBody>
      </p:sp>
    </p:spTree>
    <p:extLst>
      <p:ext uri="{BB962C8B-B14F-4D97-AF65-F5344CB8AC3E}">
        <p14:creationId xmlns:p14="http://schemas.microsoft.com/office/powerpoint/2010/main" val="313406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23A0B-C509-9648-9B6C-321B42EC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por Prioridade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A910E4-EEEA-1078-C2CA-73CD3087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114768"/>
            <a:ext cx="10653579" cy="542624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pt-BR" dirty="0"/>
              <a:t>Este foi o único dos algoritmos utilizados que considera todas as informações fornecidas na entrada: t0, </a:t>
            </a:r>
            <a:r>
              <a:rPr lang="pt-BR" dirty="0" err="1"/>
              <a:t>dt</a:t>
            </a:r>
            <a:r>
              <a:rPr lang="pt-BR" dirty="0"/>
              <a:t> e deadline, ao tomar decisões</a:t>
            </a:r>
          </a:p>
          <a:p>
            <a:pPr>
              <a:buFont typeface="Wingdings" pitchFamily="2" charset="2"/>
              <a:buChar char="§"/>
            </a:pPr>
            <a:r>
              <a:rPr lang="pt-BR" dirty="0"/>
              <a:t>A estrutura básica utilizada é a de um </a:t>
            </a:r>
            <a:r>
              <a:rPr lang="pt-BR" b="1" dirty="0"/>
              <a:t>round-</a:t>
            </a:r>
            <a:r>
              <a:rPr lang="pt-BR" b="1" dirty="0" err="1"/>
              <a:t>robin</a:t>
            </a:r>
            <a:r>
              <a:rPr lang="pt-BR" b="1" dirty="0"/>
              <a:t> com </a:t>
            </a:r>
            <a:r>
              <a:rPr lang="pt-BR" b="1" dirty="0" err="1"/>
              <a:t>quantums</a:t>
            </a:r>
            <a:r>
              <a:rPr lang="pt-BR" b="1" dirty="0"/>
              <a:t> variáveis</a:t>
            </a:r>
            <a:r>
              <a:rPr lang="pt-BR" dirty="0"/>
              <a:t>, que dependem da urgência para finalizar cada processo</a:t>
            </a:r>
          </a:p>
          <a:p>
            <a:pPr>
              <a:buFont typeface="Wingdings" pitchFamily="2" charset="2"/>
              <a:buChar char="§"/>
            </a:pPr>
            <a:r>
              <a:rPr lang="pt-BR" dirty="0"/>
              <a:t>Para cada núcleo de processamento, é mantida uma fila de prontos. A cada instante de tempo, o escalonador verifica se algum processo novo chegou, ou se o quantum de algum dos que estavam rodando acabou</a:t>
            </a:r>
          </a:p>
          <a:p>
            <a:pPr>
              <a:buFont typeface="Wingdings" pitchFamily="2" charset="2"/>
              <a:buChar char="§"/>
            </a:pPr>
            <a:r>
              <a:rPr lang="pt-BR" dirty="0"/>
              <a:t>Quando processos chegam, escolhe-se para ele o núcleo com a menor quantia de trabalho total, dentre processos prontos e rodando. Caso algum processo esteja rodando, o recém-chegado é adicionado à fila; caso contrário, ele roda</a:t>
            </a:r>
          </a:p>
          <a:p>
            <a:pPr>
              <a:buFont typeface="Wingdings" pitchFamily="2" charset="2"/>
              <a:buChar char="§"/>
            </a:pPr>
            <a:r>
              <a:rPr lang="pt-BR" dirty="0"/>
              <a:t>Caso algum quantum tenha acabado, o próximo da correspondente fila de prontos (caso exista) começa a rodar em seu lugar. Em outras palavras, ocorre </a:t>
            </a:r>
            <a:r>
              <a:rPr lang="pt-BR" b="1" dirty="0"/>
              <a:t>preempção</a:t>
            </a:r>
          </a:p>
          <a:p>
            <a:pPr>
              <a:buFont typeface="Wingdings" pitchFamily="2" charset="2"/>
              <a:buChar char="§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0486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23A0B-C509-9648-9B6C-321B42EC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por Prioridade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A910E4-EEEA-1078-C2CA-73CD3087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114768"/>
            <a:ext cx="10653579" cy="56091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pt-BR" dirty="0"/>
              <a:t>No momento em que um processo começa a rodar, deve ser escolhido um quantum para ele, de modo a tentar cumprir a deadline</a:t>
            </a:r>
          </a:p>
          <a:p>
            <a:pPr>
              <a:buFont typeface="Wingdings" pitchFamily="2" charset="2"/>
              <a:buChar char="§"/>
            </a:pPr>
            <a:r>
              <a:rPr lang="pt-BR" dirty="0"/>
              <a:t>Assim, escolhemos um valor de prioridade de forma diretamente proporcional ao </a:t>
            </a:r>
            <a:r>
              <a:rPr lang="pt-BR" b="1" dirty="0"/>
              <a:t>tempo restante </a:t>
            </a:r>
            <a:r>
              <a:rPr lang="pt-BR" dirty="0"/>
              <a:t>para aquele processo, e inversamente proporcional à </a:t>
            </a:r>
            <a:r>
              <a:rPr lang="pt-BR" b="1" dirty="0"/>
              <a:t>distância entre o tempo atual e a deadline </a:t>
            </a:r>
            <a:r>
              <a:rPr lang="pt-BR" dirty="0"/>
              <a:t>a ser cumprida. Para tal, definimos o quantum por:</a:t>
            </a:r>
          </a:p>
          <a:p>
            <a:pPr>
              <a:buFont typeface="Wingdings" pitchFamily="2" charset="2"/>
              <a:buChar char="§"/>
            </a:pPr>
            <a:endParaRPr lang="pt-BR" dirty="0"/>
          </a:p>
          <a:p>
            <a:pPr>
              <a:buFont typeface="Wingdings" pitchFamily="2" charset="2"/>
              <a:buChar char="§"/>
            </a:pPr>
            <a:endParaRPr lang="pt-BR" dirty="0"/>
          </a:p>
          <a:p>
            <a:pPr>
              <a:buFont typeface="Wingdings" pitchFamily="2" charset="2"/>
              <a:buChar char="§"/>
            </a:pPr>
            <a:r>
              <a:rPr lang="pt-BR" dirty="0"/>
              <a:t>Note que o escalonador se adapta constantemente a quão urgente um dado processo é, pois a cada vez que o quantum for decidido, uma nova situação atual é considerada</a:t>
            </a:r>
          </a:p>
          <a:p>
            <a:pPr>
              <a:buFont typeface="Wingdings" pitchFamily="2" charset="2"/>
              <a:buChar char="§"/>
            </a:pPr>
            <a:r>
              <a:rPr lang="pt-BR" dirty="0"/>
              <a:t>Portanto, nosso escalonamento por prioridade tem características próximas de escalonadores que buscam interatividade, revezando processos com uma certa constância em situações esperadas, e busca </a:t>
            </a:r>
            <a:r>
              <a:rPr lang="pt-BR" b="1" dirty="0"/>
              <a:t>cumprir o máximo de deadlines </a:t>
            </a:r>
            <a:r>
              <a:rPr lang="pt-BR" dirty="0"/>
              <a:t>que puder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563A36C-825F-7265-F18A-60821669EDAC}"/>
              </a:ext>
            </a:extLst>
          </p:cNvPr>
          <p:cNvSpPr txBox="1"/>
          <p:nvPr/>
        </p:nvSpPr>
        <p:spPr>
          <a:xfrm>
            <a:off x="2131526" y="3489960"/>
            <a:ext cx="765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{1, (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execução_restante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* 10) / (deadline –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tempo_atual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)}</a:t>
            </a:r>
          </a:p>
        </p:txBody>
      </p:sp>
      <p:sp>
        <p:nvSpPr>
          <p:cNvPr id="5" name="Quadro 4">
            <a:extLst>
              <a:ext uri="{FF2B5EF4-FFF2-40B4-BE49-F238E27FC236}">
                <a16:creationId xmlns:a16="http://schemas.microsoft.com/office/drawing/2014/main" id="{51B36E06-6E2B-54A0-73F4-D10F6366EB2E}"/>
              </a:ext>
            </a:extLst>
          </p:cNvPr>
          <p:cNvSpPr/>
          <p:nvPr/>
        </p:nvSpPr>
        <p:spPr>
          <a:xfrm>
            <a:off x="2007517" y="3383280"/>
            <a:ext cx="7863840" cy="6096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883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04EE0-7598-BCC4-76DD-2524BFB6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Experimentos – Deadlines Cumpridas</a:t>
            </a:r>
            <a:br>
              <a:rPr lang="pt-BR" dirty="0"/>
            </a:br>
            <a:r>
              <a:rPr lang="pt-BR" sz="2400" dirty="0"/>
              <a:t>Entrada Esperada</a:t>
            </a:r>
          </a:p>
        </p:txBody>
      </p:sp>
      <p:pic>
        <p:nvPicPr>
          <p:cNvPr id="5" name="Espaço Reservado para Conteúdo 4" descr="Gráfico, Gráfico de barras&#10;&#10;Descrição gerada automaticamente">
            <a:extLst>
              <a:ext uri="{FF2B5EF4-FFF2-40B4-BE49-F238E27FC236}">
                <a16:creationId xmlns:a16="http://schemas.microsoft.com/office/drawing/2014/main" id="{0A590C60-88F3-2F8E-E384-BEC6FE3FE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649" y="1508705"/>
            <a:ext cx="3448800" cy="2670039"/>
          </a:xfrm>
        </p:spPr>
      </p:pic>
      <p:pic>
        <p:nvPicPr>
          <p:cNvPr id="9" name="Imagem 8" descr="Gráfico, Gráfico de barras&#10;&#10;Descrição gerada automaticamente">
            <a:extLst>
              <a:ext uri="{FF2B5EF4-FFF2-40B4-BE49-F238E27FC236}">
                <a16:creationId xmlns:a16="http://schemas.microsoft.com/office/drawing/2014/main" id="{F1C68970-374B-BED6-D768-E2872F9A7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97" y="1508706"/>
            <a:ext cx="3448801" cy="267003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B4BB5E1-BBB2-53D2-52A5-8C3DF9177B01}"/>
              </a:ext>
            </a:extLst>
          </p:cNvPr>
          <p:cNvSpPr txBox="1"/>
          <p:nvPr/>
        </p:nvSpPr>
        <p:spPr>
          <a:xfrm>
            <a:off x="8241475" y="1883511"/>
            <a:ext cx="3224151" cy="181588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Foi utilizado um arquivo com entradas “aleatórias”, </a:t>
            </a:r>
            <a:r>
              <a:rPr lang="pt-BR" sz="1600" b="1" dirty="0"/>
              <a:t>sem um critério definido</a:t>
            </a:r>
            <a:r>
              <a:rPr lang="pt-BR" sz="1600" dirty="0"/>
              <a:t>, para verificar o caso médio. O arquivo contém </a:t>
            </a:r>
            <a:r>
              <a:rPr lang="pt-BR" sz="1600" b="1" dirty="0"/>
              <a:t>24 processos </a:t>
            </a:r>
            <a:r>
              <a:rPr lang="pt-BR" sz="1600" dirty="0"/>
              <a:t>ao todo, totalizando 120 segundos de tempo de execução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09F18BC-3E14-7554-759E-ADA99C699C04}"/>
              </a:ext>
            </a:extLst>
          </p:cNvPr>
          <p:cNvSpPr txBox="1"/>
          <p:nvPr/>
        </p:nvSpPr>
        <p:spPr>
          <a:xfrm>
            <a:off x="612648" y="4178744"/>
            <a:ext cx="10852978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pt-BR" dirty="0"/>
              <a:t>Para a máquina de 4 cores, o desempenho neste aspecto foi bem similar entre os algoritmos. O FCFS concluiu um processo a menos a tempo, e o SRTN e escalonamento por Prioridade a mesma quantia, totalizando </a:t>
            </a:r>
            <a:r>
              <a:rPr lang="pt-BR" b="1" dirty="0"/>
              <a:t>17 deadlines</a:t>
            </a:r>
            <a:r>
              <a:rPr lang="pt-BR" dirty="0"/>
              <a:t>. Entretanto, os </a:t>
            </a:r>
            <a:r>
              <a:rPr lang="pt-BR" b="1" dirty="0"/>
              <a:t>maiores processos não conseguiram rodar </a:t>
            </a:r>
            <a:r>
              <a:rPr lang="pt-BR" dirty="0"/>
              <a:t>por tempo suficiente no SRTN, mas muitos deles cumpriram suas deadlines no por prioridade, sugerindo um critério de justiça menos enviesado neste último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pt-BR" dirty="0"/>
              <a:t>Para a de 8 cores, qualquer arquivo de entrada que tenha um desempenho decente na máquina menos potente consegue ser completamente concluído a tempo, e foi o que ocorreu. </a:t>
            </a:r>
            <a:r>
              <a:rPr lang="pt-BR" b="1" dirty="0"/>
              <a:t>Todos os processos</a:t>
            </a:r>
            <a:r>
              <a:rPr lang="pt-BR" dirty="0"/>
              <a:t> tiveram suas deadlines cumpridas</a:t>
            </a:r>
          </a:p>
        </p:txBody>
      </p:sp>
    </p:spTree>
    <p:extLst>
      <p:ext uri="{BB962C8B-B14F-4D97-AF65-F5344CB8AC3E}">
        <p14:creationId xmlns:p14="http://schemas.microsoft.com/office/powerpoint/2010/main" val="3938397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B4DAE-8692-5B2B-B54C-117D9656F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Experimentos – Deadlines Cumpridas</a:t>
            </a:r>
            <a:br>
              <a:rPr lang="pt-BR" dirty="0"/>
            </a:br>
            <a:r>
              <a:rPr lang="pt-BR" sz="2400" dirty="0"/>
              <a:t>Entrada Inesperada</a:t>
            </a:r>
          </a:p>
        </p:txBody>
      </p:sp>
      <p:pic>
        <p:nvPicPr>
          <p:cNvPr id="5" name="Espaço Reservado para Conteúdo 4" descr="Gráfico, Gráfico de barras&#10;&#10;Descrição gerada automaticamente">
            <a:extLst>
              <a:ext uri="{FF2B5EF4-FFF2-40B4-BE49-F238E27FC236}">
                <a16:creationId xmlns:a16="http://schemas.microsoft.com/office/drawing/2014/main" id="{CE1137CF-A572-551F-FF1F-E1441777B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648" y="1506554"/>
            <a:ext cx="3457720" cy="2671200"/>
          </a:xfrm>
        </p:spPr>
      </p:pic>
      <p:pic>
        <p:nvPicPr>
          <p:cNvPr id="7" name="Imagem 6" descr="Gráfico, Gráfico de barras&#10;&#10;Descrição gerada automaticamente">
            <a:extLst>
              <a:ext uri="{FF2B5EF4-FFF2-40B4-BE49-F238E27FC236}">
                <a16:creationId xmlns:a16="http://schemas.microsoft.com/office/drawing/2014/main" id="{47C2509F-3C26-BD94-DE3D-7E04D1CF8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997" y="1520862"/>
            <a:ext cx="3442879" cy="26712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9287EEB-B989-9EC4-A5AF-DB9E30421A43}"/>
              </a:ext>
            </a:extLst>
          </p:cNvPr>
          <p:cNvSpPr txBox="1"/>
          <p:nvPr/>
        </p:nvSpPr>
        <p:spPr>
          <a:xfrm>
            <a:off x="7850069" y="1899411"/>
            <a:ext cx="3934785" cy="205982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Foi utilizado um arquivo com processos tais que, ao chegar, seu tempo de execução seria maior do que o restante do atualmente rodando no núcleo. Por isso, o </a:t>
            </a:r>
            <a:r>
              <a:rPr lang="pt-BR" sz="1600" b="1" dirty="0"/>
              <a:t>SRTN se comporta igual ao FCFS</a:t>
            </a:r>
            <a:r>
              <a:rPr lang="pt-BR" sz="1600" dirty="0"/>
              <a:t>. O arquivo contém </a:t>
            </a:r>
            <a:r>
              <a:rPr lang="pt-BR" sz="1600" b="1" dirty="0"/>
              <a:t>28 processos </a:t>
            </a:r>
            <a:r>
              <a:rPr lang="pt-BR" sz="1600" dirty="0"/>
              <a:t>ao todo, totalizando 100 segundos de tempo de execução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776473-8CB4-FC6A-58B0-87A58CD03DF0}"/>
              </a:ext>
            </a:extLst>
          </p:cNvPr>
          <p:cNvSpPr txBox="1"/>
          <p:nvPr/>
        </p:nvSpPr>
        <p:spPr>
          <a:xfrm>
            <a:off x="612648" y="4178744"/>
            <a:ext cx="10852978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pt-BR" dirty="0"/>
              <a:t>Para a máquina de 4 cores, o desempenho do </a:t>
            </a:r>
            <a:r>
              <a:rPr lang="pt-BR" b="1" dirty="0"/>
              <a:t>FCFS e do SRTN foi o mesmo,</a:t>
            </a:r>
            <a:r>
              <a:rPr lang="pt-BR" dirty="0"/>
              <a:t> </a:t>
            </a:r>
            <a:r>
              <a:rPr lang="pt-BR" b="1" dirty="0"/>
              <a:t>cumprindo 16 deadlines</a:t>
            </a:r>
            <a:r>
              <a:rPr lang="pt-BR" dirty="0"/>
              <a:t> por conta da criação de um arquivo para que isso ocorresse. Ademais, escolhemos casos em que o escalonador por prioridade quase acaba alguns processos antes da deadline, mas a </a:t>
            </a:r>
            <a:r>
              <a:rPr lang="pt-BR" b="1" dirty="0"/>
              <a:t>perde por poucos segundos, cumprindo 12</a:t>
            </a:r>
            <a:r>
              <a:rPr lang="pt-BR" dirty="0"/>
              <a:t>. Esses resultados são inesperados, dado que, em média, esperamos que o FCFS seja o pior, por não levar nenhuma métrica além do tempo de chegada em conta, e o por prioridade o melhor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pt-BR" dirty="0"/>
              <a:t>Para a de 8 cores, ocorre o mesmo que na entrada esperada. </a:t>
            </a:r>
            <a:r>
              <a:rPr lang="pt-BR" b="1" dirty="0"/>
              <a:t>Todas as 28 deadlines são cumpridas</a:t>
            </a:r>
          </a:p>
        </p:txBody>
      </p:sp>
    </p:spTree>
    <p:extLst>
      <p:ext uri="{BB962C8B-B14F-4D97-AF65-F5344CB8AC3E}">
        <p14:creationId xmlns:p14="http://schemas.microsoft.com/office/powerpoint/2010/main" val="4133212500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1680</Words>
  <Application>Microsoft Macintosh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Consolas</vt:lpstr>
      <vt:lpstr>Neue Haas Grotesk Text Pro</vt:lpstr>
      <vt:lpstr>Wingdings</vt:lpstr>
      <vt:lpstr>VanillaVTI</vt:lpstr>
      <vt:lpstr>Comparação entre Algoritmos de Escalonamento</vt:lpstr>
      <vt:lpstr>Introdução</vt:lpstr>
      <vt:lpstr>Especificações</vt:lpstr>
      <vt:lpstr>Determinismo</vt:lpstr>
      <vt:lpstr>Determinismo </vt:lpstr>
      <vt:lpstr>Escalonamento por Prioridade</vt:lpstr>
      <vt:lpstr>Escalonamento por Prioridade</vt:lpstr>
      <vt:lpstr>Experimentos – Deadlines Cumpridas Entrada Esperada</vt:lpstr>
      <vt:lpstr>Experimentos – Deadlines Cumpridas Entrada Inesperada</vt:lpstr>
      <vt:lpstr>Experimentos – Preempções Entrada Esperada</vt:lpstr>
      <vt:lpstr>Experimentos – Preempções Entrada Inesperada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Comparação entre Algoritmos de Escalonamento</dc:title>
  <dc:creator>Rodrigo Julio Capobianco</dc:creator>
  <cp:lastModifiedBy>Rodrigo Julio Capobianco</cp:lastModifiedBy>
  <cp:revision>18</cp:revision>
  <dcterms:created xsi:type="dcterms:W3CDTF">2025-04-12T02:55:46Z</dcterms:created>
  <dcterms:modified xsi:type="dcterms:W3CDTF">2025-04-12T15:50:02Z</dcterms:modified>
</cp:coreProperties>
</file>