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14F77-ECA2-4C8A-805F-F1C035387B6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0BC56C5-53B8-4758-A6DB-017BA64C9D05}">
      <dgm:prSet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pPr rtl="0"/>
          <a:r>
            <a:rPr lang="pt-BR" b="0" i="0" dirty="0" smtClean="0"/>
            <a:t>1</a:t>
          </a:r>
          <a:endParaRPr lang="pt-BR" dirty="0"/>
        </a:p>
      </dgm:t>
    </dgm:pt>
    <dgm:pt modelId="{D19D28E4-8D25-44A6-834D-FB05E4E024EC}" type="parTrans" cxnId="{65B1702D-717B-4EA2-A78B-77205678D75B}">
      <dgm:prSet/>
      <dgm:spPr/>
      <dgm:t>
        <a:bodyPr/>
        <a:lstStyle/>
        <a:p>
          <a:endParaRPr lang="pt-BR"/>
        </a:p>
      </dgm:t>
    </dgm:pt>
    <dgm:pt modelId="{3BC7397F-C951-48E3-B74C-5DCAE51ECFAF}" type="sibTrans" cxnId="{65B1702D-717B-4EA2-A78B-77205678D75B}">
      <dgm:prSet/>
      <dgm:spPr/>
      <dgm:t>
        <a:bodyPr/>
        <a:lstStyle/>
        <a:p>
          <a:endParaRPr lang="pt-BR"/>
        </a:p>
      </dgm:t>
    </dgm:pt>
    <dgm:pt modelId="{B695C282-48D0-466E-941B-E3BFE6259AA1}" type="pres">
      <dgm:prSet presAssocID="{54314F77-ECA2-4C8A-805F-F1C035387B6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DACD31F-7A9F-4362-95FA-B20C92EACFA1}" type="pres">
      <dgm:prSet presAssocID="{A0BC56C5-53B8-4758-A6DB-017BA64C9D05}" presName="circ1TxSh" presStyleLbl="vennNode1" presStyleIdx="0" presStyleCnt="1"/>
      <dgm:spPr/>
      <dgm:t>
        <a:bodyPr/>
        <a:lstStyle/>
        <a:p>
          <a:endParaRPr lang="pt-BR"/>
        </a:p>
      </dgm:t>
    </dgm:pt>
  </dgm:ptLst>
  <dgm:cxnLst>
    <dgm:cxn modelId="{44663731-BEC6-4F5A-97B5-BC45DA2A29F0}" type="presOf" srcId="{A0BC56C5-53B8-4758-A6DB-017BA64C9D05}" destId="{8DACD31F-7A9F-4362-95FA-B20C92EACFA1}" srcOrd="0" destOrd="0" presId="urn:microsoft.com/office/officeart/2005/8/layout/venn1"/>
    <dgm:cxn modelId="{A50B2565-73F7-4EF7-B8A6-2E8B2A527271}" type="presOf" srcId="{54314F77-ECA2-4C8A-805F-F1C035387B61}" destId="{B695C282-48D0-466E-941B-E3BFE6259AA1}" srcOrd="0" destOrd="0" presId="urn:microsoft.com/office/officeart/2005/8/layout/venn1"/>
    <dgm:cxn modelId="{65B1702D-717B-4EA2-A78B-77205678D75B}" srcId="{54314F77-ECA2-4C8A-805F-F1C035387B61}" destId="{A0BC56C5-53B8-4758-A6DB-017BA64C9D05}" srcOrd="0" destOrd="0" parTransId="{D19D28E4-8D25-44A6-834D-FB05E4E024EC}" sibTransId="{3BC7397F-C951-48E3-B74C-5DCAE51ECFAF}"/>
    <dgm:cxn modelId="{538F26E3-1E03-4AA3-8956-2CAABB4B3C69}" type="presParOf" srcId="{B695C282-48D0-466E-941B-E3BFE6259AA1}" destId="{8DACD31F-7A9F-4362-95FA-B20C92EACFA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D31F-7A9F-4362-95FA-B20C92EACFA1}">
      <dsp:nvSpPr>
        <dsp:cNvPr id="0" name=""/>
        <dsp:cNvSpPr/>
      </dsp:nvSpPr>
      <dsp:spPr>
        <a:xfrm>
          <a:off x="43105" y="0"/>
          <a:ext cx="651543" cy="651543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b="0" i="0" kern="1200" dirty="0" smtClean="0"/>
            <a:t>1</a:t>
          </a:r>
          <a:endParaRPr lang="pt-BR" sz="3500" kern="1200" dirty="0"/>
        </a:p>
      </dsp:txBody>
      <dsp:txXfrm>
        <a:off x="138521" y="95416"/>
        <a:ext cx="460711" cy="4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53C4F-6655-4531-9D9C-9749CB80CE10}" type="datetimeFigureOut">
              <a:rPr lang="pt-BR" smtClean="0"/>
              <a:pPr/>
              <a:t>26/03/2018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461A7-2CC3-48CC-9784-9B0103414FF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1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61A7-2CC3-48CC-9784-9B0103414FF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3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461A7-2CC3-48CC-9784-9B0103414FF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9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754DC4-F77C-4C1B-9580-366303EFC459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9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1EA-5DE9-4C16-BBC3-FEFEBD06D695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2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3545-3CB7-4789-8080-DE5A6CD2E15A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D7DE-239D-4B5A-8C49-E075B129B9D6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0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7C35-56A0-41EF-A68C-DCAC506E4B75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8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C1D-25E7-4A47-8994-8467D882282B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4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E7F3-D5E4-4961-988F-446FFF0A6712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1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414-D1D6-44AC-AF2F-AB1A1A9691FB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4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2CA6-009E-4591-921C-3597C200FF48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B6D7-4A93-4B1F-AB26-BD35A1A18E40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B085-1493-474D-972F-2FE2479102A1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6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9774-3E25-40EF-9FBF-18ABF14A654D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868-A018-4C52-93E7-1DB8894236BB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1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B73-2CEB-4591-AE3A-EC22C7C86A03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A8AD-7055-48B7-A101-53B5B3741AAC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33973-D849-4D23-986C-AF13F580796E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2917-FC69-4A18-BB57-CDFF72393C29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80879B-0EFB-4E1A-85A6-4AEC5919B0CE}" type="datetime1">
              <a:rPr lang="pt-BR" smtClean="0"/>
              <a:pPr/>
              <a:t>26/03/2018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TAQUARITINGA - 23/03/2018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EE614B-58EC-4274-9481-4BE2D38B8F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5123" y="0"/>
            <a:ext cx="9881754" cy="1288328"/>
          </a:xfrm>
        </p:spPr>
        <p:txBody>
          <a:bodyPr>
            <a:normAutofit/>
          </a:bodyPr>
          <a:lstStyle/>
          <a:p>
            <a:r>
              <a:rPr lang="pt-BR" sz="5400" dirty="0" smtClean="0">
                <a:latin typeface="Adobe Garamond Pro Bold" panose="02020702060506020403" pitchFamily="18" charset="0"/>
              </a:rPr>
              <a:t>Etec “Dr. Adail Nunes da Silva”</a:t>
            </a:r>
            <a:endParaRPr lang="pt-BR" sz="5400" dirty="0">
              <a:latin typeface="Adobe Garamond Pro Bold" panose="020207020605060204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24100" y="2478786"/>
            <a:ext cx="7543800" cy="1185940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dobe Garamond Pro Bold" panose="02020702060506020403" pitchFamily="18" charset="0"/>
                <a:ea typeface="Adobe Fan Heiti Std B" panose="020B0700000000000000" pitchFamily="34" charset="-128"/>
              </a:rPr>
              <a:t>HISTÓRIA DOS COMPUTADORES</a:t>
            </a:r>
            <a:endParaRPr lang="pt-BR" sz="3600" dirty="0">
              <a:latin typeface="Adobe Garamond Pro Bold" panose="02020702060506020403" pitchFamily="18" charset="0"/>
              <a:ea typeface="Adobe Fan Heiti Std B" panose="020B0700000000000000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273537" y="4603021"/>
            <a:ext cx="359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Adobe Garamond Pro Bold" panose="02020702060506020403" pitchFamily="18" charset="0"/>
              </a:rPr>
              <a:t>Isabella Carolina Silva de Araujo</a:t>
            </a:r>
            <a:endParaRPr lang="pt-BR" sz="2000" dirty="0">
              <a:latin typeface="Adobe Garamond Pro Bold" panose="02020702060506020403" pitchFamily="18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805598" y="6341537"/>
            <a:ext cx="2580803" cy="516463"/>
          </a:xfrm>
        </p:spPr>
        <p:txBody>
          <a:bodyPr/>
          <a:lstStyle/>
          <a:p>
            <a:pPr algn="just"/>
            <a:r>
              <a:rPr lang="pt-BR" sz="1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TAQUARITINGA - 23/03/2018</a:t>
            </a:r>
            <a:endParaRPr lang="pt-BR" sz="1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415179008"/>
              </p:ext>
            </p:extLst>
          </p:nvPr>
        </p:nvGraphicFramePr>
        <p:xfrm>
          <a:off x="11274136" y="6109855"/>
          <a:ext cx="737755" cy="6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41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8945" y="1352938"/>
            <a:ext cx="9601196" cy="1303867"/>
          </a:xfrm>
        </p:spPr>
        <p:txBody>
          <a:bodyPr>
            <a:noAutofit/>
          </a:bodyPr>
          <a:lstStyle/>
          <a:p>
            <a:r>
              <a:rPr lang="pt-BR" sz="4800" dirty="0" smtClean="0">
                <a:latin typeface="Adobe Garamond Pro"/>
              </a:rPr>
              <a:t>REFERÊNCIAS</a:t>
            </a:r>
            <a:r>
              <a:rPr lang="pt-BR" dirty="0" smtClean="0">
                <a:latin typeface="Adobe Garamond Pro"/>
              </a:rPr>
              <a:t/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652" y="2556932"/>
            <a:ext cx="10345782" cy="331893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https://www.todamateria.com.br/historia-e-evolucao-dos-computadores/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https://www.tecmundo.com.br/tecnologia-da-informacao/1697-a-historia-dos-computadores-e-da-computacao.htm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1194869" y="6087381"/>
            <a:ext cx="997131" cy="770619"/>
            <a:chOff x="-171866" y="89"/>
            <a:chExt cx="997131" cy="770619"/>
          </a:xfrm>
        </p:grpSpPr>
        <p:sp>
          <p:nvSpPr>
            <p:cNvPr id="13" name="Seta para cima 12"/>
            <p:cNvSpPr/>
            <p:nvPr/>
          </p:nvSpPr>
          <p:spPr>
            <a:xfrm>
              <a:off x="-171866" y="89"/>
              <a:ext cx="99713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pt-BR" sz="2600" dirty="0" smtClean="0">
                  <a:solidFill>
                    <a:schemeClr val="tx1"/>
                  </a:solidFill>
                </a:rPr>
                <a:t>10</a:t>
              </a:r>
              <a:endParaRPr lang="pt-BR" sz="2600" dirty="0">
                <a:solidFill>
                  <a:schemeClr val="tx1"/>
                </a:solidFill>
              </a:endParaRPr>
            </a:p>
          </p:txBody>
        </p:sp>
        <p:sp>
          <p:nvSpPr>
            <p:cNvPr id="14" name="Seta para cima 4"/>
            <p:cNvSpPr/>
            <p:nvPr/>
          </p:nvSpPr>
          <p:spPr>
            <a:xfrm>
              <a:off x="63265" y="134947"/>
              <a:ext cx="762000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106824"/>
            <a:ext cx="9601196" cy="1303867"/>
          </a:xfrm>
        </p:spPr>
        <p:txBody>
          <a:bodyPr/>
          <a:lstStyle/>
          <a:p>
            <a:r>
              <a:rPr lang="pt-BR" dirty="0" smtClean="0">
                <a:latin typeface="Adobe Garamond Pro" panose="02020502060506020403" pitchFamily="18" charset="0"/>
              </a:rPr>
              <a:t>ESTRUTURA DO TRABALHO</a:t>
            </a:r>
            <a:endParaRPr lang="pt-BR" dirty="0">
              <a:latin typeface="Adobe Garamond Pro" panose="02020502060506020403" pitchFamily="18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486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PRIMEIRAS FORMAS DE COMPUTADORES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1° GERAÇÃO DE COMPUTADORES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2° GERAÇÃO DE COMPUTADORES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3° GERAÇÃO DE COMPUTADORES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4° GERAÇÃO DE COMPUTADORES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CONCLUSÃO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2000" dirty="0" smtClean="0">
                <a:latin typeface="Adobe Garamond Pro"/>
              </a:rPr>
              <a:t>REFERÊNCIAS</a:t>
            </a:r>
            <a:endParaRPr lang="pt-BR" sz="2000" dirty="0">
              <a:latin typeface="Adobe Garamond Pro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2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 descr="Resultado de imagem para historia dos computador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4002" y="3291842"/>
            <a:ext cx="4071044" cy="259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43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0148" y="3546035"/>
            <a:ext cx="3709851" cy="260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1526" y="2517743"/>
            <a:ext cx="9794965" cy="371324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dirty="0" smtClean="0"/>
              <a:t> </a:t>
            </a:r>
            <a:r>
              <a:rPr lang="pt-BR" sz="3100" dirty="0" smtClean="0"/>
              <a:t>Primeira máquina de computar foi o “ábaco”(uma espécie de calculadora que realizava operações algébricas), instrumento mecânico de origem chinesa criado no século V a.C.</a:t>
            </a:r>
          </a:p>
          <a:p>
            <a:pPr algn="just">
              <a:lnSpc>
                <a:spcPct val="170000"/>
              </a:lnSpc>
            </a:pPr>
            <a:r>
              <a:rPr lang="pt-BR" sz="3100" dirty="0" smtClean="0"/>
              <a:t>O escocês John Napier criou primeiro instrumento 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3100" dirty="0" smtClean="0"/>
              <a:t>analógico de contagem capaz de efetuar cálculos logaritmos.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3100" dirty="0" smtClean="0"/>
              <a:t> Essa invenção foi considerada a mãe das calculadoras modernas.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42" y="1170430"/>
            <a:ext cx="10750732" cy="1240973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PRIMEIRAS FORMAS DE COMPUTADORES</a:t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8" name="Seta para cima 7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0" i="0" kern="1200" dirty="0" smtClean="0">
                  <a:solidFill>
                    <a:schemeClr val="tx1"/>
                  </a:solidFill>
                </a:rPr>
                <a:t>3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331" y="851462"/>
            <a:ext cx="10789920" cy="141078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PRIMEIRAS FORMAS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651" y="2556932"/>
            <a:ext cx="10241280" cy="35564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/>
              <a:t>Por volta de 1640, o matemático francês Pascal inventa a primeira máquina de calcular automática, a máquina de pascal.</a:t>
            </a:r>
          </a:p>
          <a:p>
            <a:pPr algn="just">
              <a:lnSpc>
                <a:spcPct val="200000"/>
              </a:lnSpc>
            </a:pPr>
            <a:r>
              <a:rPr lang="pt-BR" dirty="0" smtClean="0"/>
              <a:t>No século XIX, o matemático inglês Charles Babbage(considerado o “pai da informática”) criou uma máquina analítica que, a grosso modo, é comparada com o computador atual com memória e programas.</a:t>
            </a:r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4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6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497" y="1319645"/>
            <a:ext cx="10625004" cy="168748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1° GERAÇÃO DE COMPUTADORES</a:t>
            </a:r>
            <a:r>
              <a:rPr lang="pt-BR" sz="4900" dirty="0" smtClean="0">
                <a:latin typeface="Adobe Garamond Pro"/>
              </a:rPr>
              <a:t/>
            </a:r>
            <a:br>
              <a:rPr lang="pt-BR" sz="4900" dirty="0" smtClean="0">
                <a:latin typeface="Adobe Garamond Pro"/>
              </a:rPr>
            </a:br>
            <a:r>
              <a:rPr lang="pt-BR" b="1" dirty="0" smtClean="0"/>
              <a:t>(1951-1959)</a:t>
            </a:r>
            <a:br>
              <a:rPr lang="pt-BR" b="1" dirty="0" smtClean="0"/>
            </a:br>
            <a:r>
              <a:rPr lang="pt-BR" dirty="0" smtClean="0">
                <a:latin typeface="Adobe Garamond Pro"/>
              </a:rPr>
              <a:t/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Os computadores de primeira geração funcionavam por meio de circuitos e válvulas eletrônicas.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Seu uso era restrito, além de serem imensos e consumirem muita energia.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ENIAC(</a:t>
            </a:r>
            <a:r>
              <a:rPr lang="pt-BR" i="1" dirty="0" smtClean="0"/>
              <a:t>Eletronic Numerical Integrator and Computer</a:t>
            </a:r>
            <a:r>
              <a:rPr lang="pt-BR" dirty="0" smtClean="0"/>
              <a:t>), famoso computador da época, consumia cerca de 200 quilowatts e possuía 19.000 válvulas.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5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3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382" y="1177161"/>
            <a:ext cx="10855233" cy="182880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2° GERAÇÃO DE COMPUTADORES</a:t>
            </a:r>
            <a:br>
              <a:rPr lang="pt-BR" dirty="0" smtClean="0">
                <a:latin typeface="Adobe Garamond Pro"/>
              </a:rPr>
            </a:br>
            <a:r>
              <a:rPr lang="pt-BR" b="1" dirty="0" smtClean="0"/>
              <a:t>(1959-1965)</a:t>
            </a:r>
            <a:br>
              <a:rPr lang="pt-BR" b="1" dirty="0" smtClean="0"/>
            </a:br>
            <a:r>
              <a:rPr lang="pt-BR" dirty="0" smtClean="0">
                <a:latin typeface="Adobe Garamond Pro"/>
              </a:rPr>
              <a:t/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pt-BR" dirty="0" smtClean="0"/>
              <a:t>Ainda com dimensões muito grandes, os computadores da segunda geração funcionavam por meio de transistores</a:t>
            </a:r>
          </a:p>
          <a:p>
            <a:pPr algn="just">
              <a:lnSpc>
                <a:spcPct val="200000"/>
              </a:lnSpc>
            </a:pPr>
            <a:r>
              <a:rPr lang="pt-BR" dirty="0" smtClean="0"/>
              <a:t>Substituíram as válvulas que eram maiores e mais lentas.</a:t>
            </a:r>
          </a:p>
          <a:p>
            <a:pPr algn="just">
              <a:lnSpc>
                <a:spcPct val="200000"/>
              </a:lnSpc>
            </a:pPr>
            <a:r>
              <a:rPr lang="pt-BR" dirty="0" smtClean="0"/>
              <a:t>Nesse período já começam a se espalhar o uso comercial.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b="0" i="0" kern="1200" dirty="0" smtClean="0">
                  <a:solidFill>
                    <a:schemeClr val="tx1"/>
                  </a:solidFill>
                </a:rPr>
                <a:t>6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 descr="Resultado de imagem para segunda geraÃ§Ã£o de computado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75" y="3454989"/>
            <a:ext cx="2257425" cy="2505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03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416" y="1316678"/>
            <a:ext cx="10633165" cy="160673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3° GERAÇÃO DE COMPUTADORES</a:t>
            </a:r>
            <a:br>
              <a:rPr lang="pt-BR" dirty="0" smtClean="0">
                <a:latin typeface="Adobe Garamond Pro"/>
              </a:rPr>
            </a:br>
            <a:r>
              <a:rPr lang="pt-BR" b="1" dirty="0" smtClean="0"/>
              <a:t>(1965-1975)</a:t>
            </a:r>
            <a:br>
              <a:rPr lang="pt-BR" b="1" dirty="0" smtClean="0"/>
            </a:br>
            <a:r>
              <a:rPr lang="pt-BR" dirty="0" smtClean="0">
                <a:latin typeface="Adobe Garamond Pro"/>
              </a:rPr>
              <a:t/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dirty="0" smtClean="0"/>
              <a:t>Esses computadores funcionavam por circuitos integrados.</a:t>
            </a:r>
          </a:p>
          <a:p>
            <a:pPr algn="just">
              <a:lnSpc>
                <a:spcPct val="160000"/>
              </a:lnSpc>
            </a:pPr>
            <a:r>
              <a:rPr lang="pt-BR" dirty="0" smtClean="0"/>
              <a:t>Substituíram os transistores e já apresentavam</a:t>
            </a:r>
          </a:p>
          <a:p>
            <a:pPr algn="just">
              <a:lnSpc>
                <a:spcPct val="160000"/>
              </a:lnSpc>
              <a:buNone/>
            </a:pPr>
            <a:r>
              <a:rPr lang="pt-BR" dirty="0" smtClean="0"/>
              <a:t> uma dimensão menor e maior capacidade de processamento.</a:t>
            </a:r>
          </a:p>
          <a:p>
            <a:pPr algn="just">
              <a:lnSpc>
                <a:spcPct val="160000"/>
              </a:lnSpc>
            </a:pPr>
            <a:r>
              <a:rPr lang="pt-BR" dirty="0" smtClean="0"/>
              <a:t>Nesse período que os chips foram criados e </a:t>
            </a:r>
          </a:p>
          <a:p>
            <a:pPr algn="just">
              <a:lnSpc>
                <a:spcPct val="160000"/>
              </a:lnSpc>
              <a:buNone/>
            </a:pPr>
            <a:r>
              <a:rPr lang="pt-BR" dirty="0" smtClean="0"/>
              <a:t>a utilização de computadores pessoais começou.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7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 descr="computador da terceira geraÃ§Ã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4729" y="3656194"/>
            <a:ext cx="3272822" cy="2365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4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269" y="1521684"/>
            <a:ext cx="10776856" cy="1423850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dobe Garamond Pro"/>
              </a:rPr>
              <a:t>4° GERAÇÃO DE COMPUTADORES</a:t>
            </a:r>
            <a:br>
              <a:rPr lang="pt-BR" dirty="0" smtClean="0">
                <a:latin typeface="Adobe Garamond Pro"/>
              </a:rPr>
            </a:br>
            <a:r>
              <a:rPr lang="pt-BR" b="1" dirty="0" smtClean="0"/>
              <a:t>(1975-dias atuais)</a:t>
            </a:r>
            <a:br>
              <a:rPr lang="pt-BR" b="1" dirty="0" smtClean="0"/>
            </a:br>
            <a:r>
              <a:rPr lang="pt-BR" dirty="0" smtClean="0">
                <a:latin typeface="Adobe Garamond Pro"/>
              </a:rPr>
              <a:t/>
            </a:r>
            <a:br>
              <a:rPr lang="pt-BR" dirty="0" smtClean="0">
                <a:latin typeface="Adobe Garamond Pro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154" y="2556931"/>
            <a:ext cx="9993086" cy="36087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Os computadores diminuem de tamanho, aumentam a velocidade e capacidade de processamento de dados.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São incluídos os microprocessadores 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dirty="0" smtClean="0"/>
              <a:t>com gasto cada vez menor de energia.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Nesse período, a partir da década de 90, há uma 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dirty="0" smtClean="0"/>
              <a:t>grande expansão dos computadores pessoais.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8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Resultado de imagem para quarta geraÃ§Ã£o de computado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6901" y="3334137"/>
            <a:ext cx="3449774" cy="2835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6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0974" y="1081291"/>
            <a:ext cx="9601196" cy="1303867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Adobe Garamond Pro"/>
              </a:rPr>
              <a:t>CONCLUSÃO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1" y="2556931"/>
            <a:ext cx="10254343" cy="34911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buNone/>
            </a:pPr>
            <a:r>
              <a:rPr lang="pt-BR" dirty="0" smtClean="0"/>
              <a:t>     Hoje presenciamos um cenário de constante inovação, com máquinas cada vez mais modernas, e que atendem melhor ás necessidades de uma sociedade amplamente aderida da tecnologia; alguns estudiosos ainda acrescentam a “Quinta Geração de Computadores” com o aparecimento dos supercomputadores, utilizados por grandes corporações como a NASA.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1382650" y="6087381"/>
            <a:ext cx="809350" cy="770619"/>
            <a:chOff x="15915" y="89"/>
            <a:chExt cx="809350" cy="770619"/>
          </a:xfrm>
        </p:grpSpPr>
        <p:sp>
          <p:nvSpPr>
            <p:cNvPr id="7" name="Seta para cima 6"/>
            <p:cNvSpPr/>
            <p:nvPr/>
          </p:nvSpPr>
          <p:spPr>
            <a:xfrm>
              <a:off x="15915" y="89"/>
              <a:ext cx="809350" cy="770619"/>
            </a:xfrm>
            <a:prstGeom prst="upArrow">
              <a:avLst>
                <a:gd name="adj1" fmla="val 50000"/>
                <a:gd name="adj2" fmla="val 35000"/>
              </a:avLst>
            </a:prstGeom>
            <a:solidFill>
              <a:schemeClr val="accent5">
                <a:lumMod val="7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 para cima 4"/>
            <p:cNvSpPr/>
            <p:nvPr/>
          </p:nvSpPr>
          <p:spPr>
            <a:xfrm>
              <a:off x="218253" y="134947"/>
              <a:ext cx="404675" cy="635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dirty="0" smtClean="0">
                  <a:solidFill>
                    <a:schemeClr val="tx1"/>
                  </a:solidFill>
                </a:rPr>
                <a:t>9</a:t>
              </a:r>
              <a:endParaRPr lang="pt-BR" sz="2800" b="0" i="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9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361</Words>
  <Application>Microsoft Office PowerPoint</Application>
  <PresentationFormat>Widescreen</PresentationFormat>
  <Paragraphs>57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Adobe Fan Heiti Std B</vt:lpstr>
      <vt:lpstr>Adobe Gothic Std B</vt:lpstr>
      <vt:lpstr>Adobe Garamond Pro</vt:lpstr>
      <vt:lpstr>Adobe Garamond Pro Bold</vt:lpstr>
      <vt:lpstr>Arial</vt:lpstr>
      <vt:lpstr>Calibri</vt:lpstr>
      <vt:lpstr>Garamond</vt:lpstr>
      <vt:lpstr>Wingdings</vt:lpstr>
      <vt:lpstr>Orgânico</vt:lpstr>
      <vt:lpstr>Etec “Dr. Adail Nunes da Silva”</vt:lpstr>
      <vt:lpstr>ESTRUTURA DO TRABALHO</vt:lpstr>
      <vt:lpstr>PRIMEIRAS FORMAS DE COMPUTADORES </vt:lpstr>
      <vt:lpstr>PRIMEIRAS FORMAS DE COMPUTADORES</vt:lpstr>
      <vt:lpstr>1° GERAÇÃO DE COMPUTADORES (1951-1959)  </vt:lpstr>
      <vt:lpstr>2° GERAÇÃO DE COMPUTADORES (1959-1965)  </vt:lpstr>
      <vt:lpstr>3° GERAÇÃO DE COMPUTADORES (1965-1975)  </vt:lpstr>
      <vt:lpstr>4° GERAÇÃO DE COMPUTADORES (1975-dias atuais)  </vt:lpstr>
      <vt:lpstr>CONCLUSÃO</vt:lpstr>
      <vt:lpstr>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 “Dr. Adail Nunes da Silva”</dc:title>
  <dc:creator>Labs_08-09</dc:creator>
  <cp:lastModifiedBy>Labs_08-09</cp:lastModifiedBy>
  <cp:revision>35</cp:revision>
  <dcterms:created xsi:type="dcterms:W3CDTF">2018-03-23T13:09:02Z</dcterms:created>
  <dcterms:modified xsi:type="dcterms:W3CDTF">2018-03-26T14:14:47Z</dcterms:modified>
</cp:coreProperties>
</file>