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0" r:id="rId4"/>
    <p:sldId id="263" r:id="rId5"/>
    <p:sldId id="261" r:id="rId6"/>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3F1EF-76B6-4FCA-B001-84EFAB4D17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63EDFCA-579F-4CA4-892C-7124BD9726A8}">
      <dgm:prSet phldrT="[Text]" custT="1"/>
      <dgm:spPr/>
      <dgm:t>
        <a:bodyPr/>
        <a:lstStyle/>
        <a:p>
          <a:r>
            <a:rPr lang="en-US" sz="1400" dirty="0" smtClean="0"/>
            <a:t>Recommend technology solutions</a:t>
          </a:r>
          <a:endParaRPr lang="en-US" sz="1400" dirty="0"/>
        </a:p>
      </dgm:t>
    </dgm:pt>
    <dgm:pt modelId="{C8AC906D-8E9F-4B35-BA15-67F0EF878717}" type="parTrans" cxnId="{D3338832-55A0-45E5-ABE1-7DE1303F6313}">
      <dgm:prSet/>
      <dgm:spPr/>
      <dgm:t>
        <a:bodyPr/>
        <a:lstStyle/>
        <a:p>
          <a:endParaRPr lang="en-US"/>
        </a:p>
      </dgm:t>
    </dgm:pt>
    <dgm:pt modelId="{97E01F04-2499-4ADE-8856-4B0B3B042ADB}" type="sibTrans" cxnId="{D3338832-55A0-45E5-ABE1-7DE1303F6313}">
      <dgm:prSet/>
      <dgm:spPr/>
      <dgm:t>
        <a:bodyPr/>
        <a:lstStyle/>
        <a:p>
          <a:endParaRPr lang="en-US"/>
        </a:p>
      </dgm:t>
    </dgm:pt>
    <dgm:pt modelId="{B62E8F2B-3D4D-4B7B-9B87-DD32C16A93CC}">
      <dgm:prSet phldrT="[Text]" custT="1"/>
      <dgm:spPr/>
      <dgm:t>
        <a:bodyPr/>
        <a:lstStyle/>
        <a:p>
          <a:r>
            <a:rPr lang="en-US" sz="1400" dirty="0" smtClean="0"/>
            <a:t>Define user interfaces</a:t>
          </a:r>
          <a:endParaRPr lang="en-US" sz="1400" dirty="0"/>
        </a:p>
      </dgm:t>
    </dgm:pt>
    <dgm:pt modelId="{887FF09A-CEA3-42FA-9AA3-89AE9F2A5A8F}" type="parTrans" cxnId="{5CA866E4-51C8-4D71-9E47-1699068134FF}">
      <dgm:prSet/>
      <dgm:spPr/>
      <dgm:t>
        <a:bodyPr/>
        <a:lstStyle/>
        <a:p>
          <a:endParaRPr lang="en-US"/>
        </a:p>
      </dgm:t>
    </dgm:pt>
    <dgm:pt modelId="{474155BE-6830-423E-8600-78D0864D09C7}" type="sibTrans" cxnId="{5CA866E4-51C8-4D71-9E47-1699068134FF}">
      <dgm:prSet/>
      <dgm:spPr/>
      <dgm:t>
        <a:bodyPr/>
        <a:lstStyle/>
        <a:p>
          <a:endParaRPr lang="en-US"/>
        </a:p>
      </dgm:t>
    </dgm:pt>
    <dgm:pt modelId="{CF416154-8603-49D1-BBF1-4E609C2273EF}">
      <dgm:prSet phldrT="[Text]" custT="1"/>
      <dgm:spPr/>
      <dgm:t>
        <a:bodyPr/>
        <a:lstStyle/>
        <a:p>
          <a:r>
            <a:rPr lang="en-US" sz="2400" dirty="0" smtClean="0">
              <a:solidFill>
                <a:schemeClr val="tx1"/>
              </a:solidFill>
            </a:rPr>
            <a:t>DW Manager</a:t>
          </a:r>
          <a:endParaRPr lang="en-US" sz="2400" dirty="0">
            <a:solidFill>
              <a:schemeClr val="tx1"/>
            </a:solidFill>
          </a:endParaRPr>
        </a:p>
      </dgm:t>
    </dgm:pt>
    <dgm:pt modelId="{AFBA98A5-901F-4CA8-AC65-BAEA497F62F9}" type="parTrans" cxnId="{1B2FB0F9-61B1-43F0-ABB0-F730F34DA01F}">
      <dgm:prSet/>
      <dgm:spPr/>
      <dgm:t>
        <a:bodyPr/>
        <a:lstStyle/>
        <a:p>
          <a:endParaRPr lang="en-US"/>
        </a:p>
      </dgm:t>
    </dgm:pt>
    <dgm:pt modelId="{555AAB86-398C-4FC0-B2A4-F5D415C316D6}" type="sibTrans" cxnId="{1B2FB0F9-61B1-43F0-ABB0-F730F34DA01F}">
      <dgm:prSet/>
      <dgm:spPr/>
      <dgm:t>
        <a:bodyPr/>
        <a:lstStyle/>
        <a:p>
          <a:endParaRPr lang="en-US"/>
        </a:p>
      </dgm:t>
    </dgm:pt>
    <dgm:pt modelId="{93586662-8629-42B7-8932-E492AFEE469C}">
      <dgm:prSet phldrT="[Text]" custT="1"/>
      <dgm:spPr/>
      <dgm:t>
        <a:bodyPr/>
        <a:lstStyle/>
        <a:p>
          <a:r>
            <a:rPr lang="en-US" sz="1400" dirty="0" smtClean="0"/>
            <a:t>Design, develop, and maintain data warehouses</a:t>
          </a:r>
          <a:endParaRPr lang="en-US" sz="1400" dirty="0"/>
        </a:p>
      </dgm:t>
    </dgm:pt>
    <dgm:pt modelId="{FABFDC00-CC99-4F0D-A551-0D4AC4645EC3}" type="parTrans" cxnId="{194B48C1-583F-4573-9733-C1F8E7CBE61C}">
      <dgm:prSet/>
      <dgm:spPr/>
      <dgm:t>
        <a:bodyPr/>
        <a:lstStyle/>
        <a:p>
          <a:endParaRPr lang="en-US"/>
        </a:p>
      </dgm:t>
    </dgm:pt>
    <dgm:pt modelId="{F4542F9D-E7C0-4980-BA1E-78CD87473996}" type="sibTrans" cxnId="{194B48C1-583F-4573-9733-C1F8E7CBE61C}">
      <dgm:prSet/>
      <dgm:spPr/>
      <dgm:t>
        <a:bodyPr/>
        <a:lstStyle/>
        <a:p>
          <a:endParaRPr lang="en-US"/>
        </a:p>
      </dgm:t>
    </dgm:pt>
    <dgm:pt modelId="{72718B42-008F-499E-A054-B3B4C9ADDCF6}">
      <dgm:prSet phldrT="[Text]" custT="1"/>
      <dgm:spPr/>
      <dgm:t>
        <a:bodyPr/>
        <a:lstStyle/>
        <a:p>
          <a:r>
            <a:rPr lang="en-US" sz="1400" dirty="0" smtClean="0"/>
            <a:t>Ensure conformance to enterprise standards</a:t>
          </a:r>
          <a:endParaRPr lang="en-US" sz="1400" dirty="0"/>
        </a:p>
      </dgm:t>
    </dgm:pt>
    <dgm:pt modelId="{F06F161A-7F79-4F54-8954-7FBE1881D23F}" type="parTrans" cxnId="{8A1C504E-2701-4F81-87EC-51C991570382}">
      <dgm:prSet/>
      <dgm:spPr/>
      <dgm:t>
        <a:bodyPr/>
        <a:lstStyle/>
        <a:p>
          <a:endParaRPr lang="en-US"/>
        </a:p>
      </dgm:t>
    </dgm:pt>
    <dgm:pt modelId="{9A9EDDF1-919E-4023-8BF6-C65D1A726892}" type="sibTrans" cxnId="{8A1C504E-2701-4F81-87EC-51C991570382}">
      <dgm:prSet/>
      <dgm:spPr/>
      <dgm:t>
        <a:bodyPr/>
        <a:lstStyle/>
        <a:p>
          <a:endParaRPr lang="en-US"/>
        </a:p>
      </dgm:t>
    </dgm:pt>
    <dgm:pt modelId="{00E35338-218C-40AC-91D1-1B026E4EA3A8}">
      <dgm:prSet phldrT="[Text]" custT="1"/>
      <dgm:spPr/>
      <dgm:t>
        <a:bodyPr/>
        <a:lstStyle/>
        <a:p>
          <a:r>
            <a:rPr lang="en-US" sz="1400" dirty="0" smtClean="0"/>
            <a:t>Collaborate with business analysts and DW managers</a:t>
          </a:r>
          <a:endParaRPr lang="en-US" sz="1400" dirty="0"/>
        </a:p>
      </dgm:t>
    </dgm:pt>
    <dgm:pt modelId="{52074B1B-166D-4813-A525-84BAAABF9516}" type="parTrans" cxnId="{02CB39CB-41A3-4B48-81A6-77B5D604DC70}">
      <dgm:prSet/>
      <dgm:spPr/>
      <dgm:t>
        <a:bodyPr/>
        <a:lstStyle/>
        <a:p>
          <a:endParaRPr lang="en-US"/>
        </a:p>
      </dgm:t>
    </dgm:pt>
    <dgm:pt modelId="{8B87ADD3-EFBC-4DFB-874F-533E9CA72B61}" type="sibTrans" cxnId="{02CB39CB-41A3-4B48-81A6-77B5D604DC70}">
      <dgm:prSet/>
      <dgm:spPr/>
      <dgm:t>
        <a:bodyPr/>
        <a:lstStyle/>
        <a:p>
          <a:endParaRPr lang="en-US"/>
        </a:p>
      </dgm:t>
    </dgm:pt>
    <dgm:pt modelId="{6B3AEBF4-B0D8-4B1B-96D3-70BF144747A7}">
      <dgm:prSet phldrT="[Text]" custT="1"/>
      <dgm:spPr/>
      <dgm:t>
        <a:bodyPr/>
        <a:lstStyle/>
        <a:p>
          <a:r>
            <a:rPr lang="en-US" sz="1400" dirty="0" smtClean="0"/>
            <a:t>Develop and implement data integration procedures</a:t>
          </a:r>
          <a:endParaRPr lang="en-US" sz="1400" dirty="0"/>
        </a:p>
      </dgm:t>
    </dgm:pt>
    <dgm:pt modelId="{18C8209E-4DAC-49DA-A393-B7CB541A8B91}" type="parTrans" cxnId="{64C2AD91-83F4-4C93-B6F0-885FE07EEE1C}">
      <dgm:prSet/>
      <dgm:spPr/>
      <dgm:t>
        <a:bodyPr/>
        <a:lstStyle/>
        <a:p>
          <a:endParaRPr lang="en-US"/>
        </a:p>
      </dgm:t>
    </dgm:pt>
    <dgm:pt modelId="{4434427A-DCEB-484E-B151-DE1DD764EF79}" type="sibTrans" cxnId="{64C2AD91-83F4-4C93-B6F0-885FE07EEE1C}">
      <dgm:prSet/>
      <dgm:spPr/>
      <dgm:t>
        <a:bodyPr/>
        <a:lstStyle/>
        <a:p>
          <a:endParaRPr lang="en-US"/>
        </a:p>
      </dgm:t>
    </dgm:pt>
    <dgm:pt modelId="{C1FF7BA8-6D56-4E6D-BF91-DBCBABB6939B}">
      <dgm:prSet phldrT="[Text]" custT="1"/>
      <dgm:spPr/>
      <dgm:t>
        <a:bodyPr/>
        <a:lstStyle/>
        <a:p>
          <a:r>
            <a:rPr lang="en-US" sz="2400" dirty="0" smtClean="0">
              <a:solidFill>
                <a:schemeClr val="tx1"/>
              </a:solidFill>
            </a:rPr>
            <a:t>DW Analyst</a:t>
          </a:r>
          <a:endParaRPr lang="en-US" sz="2400" dirty="0">
            <a:solidFill>
              <a:schemeClr val="tx1"/>
            </a:solidFill>
          </a:endParaRPr>
        </a:p>
      </dgm:t>
    </dgm:pt>
    <dgm:pt modelId="{1A68127E-DFBE-44CF-BAC0-B2DDD8DF37E0}" type="sibTrans" cxnId="{504A7C21-3C21-41AD-92A2-FAA19E886709}">
      <dgm:prSet/>
      <dgm:spPr/>
      <dgm:t>
        <a:bodyPr/>
        <a:lstStyle/>
        <a:p>
          <a:endParaRPr lang="en-US"/>
        </a:p>
      </dgm:t>
    </dgm:pt>
    <dgm:pt modelId="{8384356F-79F7-4927-A272-BE0F380CB0AB}" type="parTrans" cxnId="{504A7C21-3C21-41AD-92A2-FAA19E886709}">
      <dgm:prSet/>
      <dgm:spPr/>
      <dgm:t>
        <a:bodyPr/>
        <a:lstStyle/>
        <a:p>
          <a:endParaRPr lang="en-US"/>
        </a:p>
      </dgm:t>
    </dgm:pt>
    <dgm:pt modelId="{B01D12E8-E7B9-485D-B7C2-8EFE60CE846F}">
      <dgm:prSet phldrT="[Text]" custT="1"/>
      <dgm:spPr/>
      <dgm:t>
        <a:bodyPr/>
        <a:lstStyle/>
        <a:p>
          <a:r>
            <a:rPr lang="en-US" sz="2400" dirty="0" smtClean="0">
              <a:solidFill>
                <a:schemeClr val="tx1"/>
              </a:solidFill>
            </a:rPr>
            <a:t>BI Analyst</a:t>
          </a:r>
          <a:endParaRPr lang="en-US" sz="2400" dirty="0">
            <a:solidFill>
              <a:schemeClr val="tx1"/>
            </a:solidFill>
          </a:endParaRPr>
        </a:p>
      </dgm:t>
    </dgm:pt>
    <dgm:pt modelId="{A16F322C-1AAC-4F82-9274-6D426AEB1AC7}" type="parTrans" cxnId="{0780A42B-7A8B-487B-B73C-7E2D60D2D5E3}">
      <dgm:prSet/>
      <dgm:spPr/>
      <dgm:t>
        <a:bodyPr/>
        <a:lstStyle/>
        <a:p>
          <a:endParaRPr lang="en-US"/>
        </a:p>
      </dgm:t>
    </dgm:pt>
    <dgm:pt modelId="{1B705C66-7100-4C91-9A75-DFBB34820FE0}" type="sibTrans" cxnId="{0780A42B-7A8B-487B-B73C-7E2D60D2D5E3}">
      <dgm:prSet/>
      <dgm:spPr/>
      <dgm:t>
        <a:bodyPr/>
        <a:lstStyle/>
        <a:p>
          <a:endParaRPr lang="en-US"/>
        </a:p>
      </dgm:t>
    </dgm:pt>
    <dgm:pt modelId="{E85492B8-72F3-4D75-8E8A-575381CF369F}">
      <dgm:prSet phldrT="[Text]" custT="1"/>
      <dgm:spPr/>
      <dgm:t>
        <a:bodyPr/>
        <a:lstStyle/>
        <a:p>
          <a:r>
            <a:rPr lang="en-US" sz="1400" dirty="0" smtClean="0"/>
            <a:t>Develop data analysis and reporting solutions</a:t>
          </a:r>
          <a:endParaRPr lang="en-US" sz="1400" dirty="0"/>
        </a:p>
      </dgm:t>
    </dgm:pt>
    <dgm:pt modelId="{113A75EA-B7DF-4D15-A14B-444DAE6881D4}" type="parTrans" cxnId="{9D81299E-4C54-495E-BA3F-BC5A343E2BC5}">
      <dgm:prSet/>
      <dgm:spPr/>
      <dgm:t>
        <a:bodyPr/>
        <a:lstStyle/>
        <a:p>
          <a:endParaRPr lang="en-US"/>
        </a:p>
      </dgm:t>
    </dgm:pt>
    <dgm:pt modelId="{D7A816DD-CD50-402D-B9C7-8377938C5965}" type="sibTrans" cxnId="{9D81299E-4C54-495E-BA3F-BC5A343E2BC5}">
      <dgm:prSet/>
      <dgm:spPr/>
      <dgm:t>
        <a:bodyPr/>
        <a:lstStyle/>
        <a:p>
          <a:endParaRPr lang="en-US"/>
        </a:p>
      </dgm:t>
    </dgm:pt>
    <dgm:pt modelId="{36AC56D8-CCD3-46AD-BC89-755695400E88}">
      <dgm:prSet phldrT="[Text]" custT="1"/>
      <dgm:spPr/>
      <dgm:t>
        <a:bodyPr/>
        <a:lstStyle/>
        <a:p>
          <a:r>
            <a:rPr lang="en-US" sz="1400" dirty="0" smtClean="0"/>
            <a:t>Mine and analyze data from multiple sources</a:t>
          </a:r>
          <a:endParaRPr lang="en-US" sz="1400" dirty="0"/>
        </a:p>
      </dgm:t>
    </dgm:pt>
    <dgm:pt modelId="{EDD4374F-BDAF-49A1-888C-E0E44949A801}" type="parTrans" cxnId="{10C0BC93-9923-4B74-A4BD-D9C7F1475BBF}">
      <dgm:prSet/>
      <dgm:spPr/>
      <dgm:t>
        <a:bodyPr/>
        <a:lstStyle/>
        <a:p>
          <a:endParaRPr lang="en-US"/>
        </a:p>
      </dgm:t>
    </dgm:pt>
    <dgm:pt modelId="{6DA676B6-1820-4DC1-8FFC-5DB3CECE1F82}" type="sibTrans" cxnId="{10C0BC93-9923-4B74-A4BD-D9C7F1475BBF}">
      <dgm:prSet/>
      <dgm:spPr/>
      <dgm:t>
        <a:bodyPr/>
        <a:lstStyle/>
        <a:p>
          <a:endParaRPr lang="en-US"/>
        </a:p>
      </dgm:t>
    </dgm:pt>
    <dgm:pt modelId="{1A5CD0EA-2B30-45DA-B240-323FB85F1AD7}">
      <dgm:prSet phldrT="[Text]" custT="1"/>
      <dgm:spPr/>
      <dgm:t>
        <a:bodyPr/>
        <a:lstStyle/>
        <a:p>
          <a:r>
            <a:rPr lang="en-US" sz="1400" dirty="0" smtClean="0"/>
            <a:t>Communicate results to management</a:t>
          </a:r>
          <a:endParaRPr lang="en-US" sz="1400" dirty="0"/>
        </a:p>
      </dgm:t>
    </dgm:pt>
    <dgm:pt modelId="{360ABF8F-3E95-4AA5-80FB-BA4B2A7C6824}" type="parTrans" cxnId="{70C1191A-96AB-4133-B97F-1A6C637D7B0B}">
      <dgm:prSet/>
      <dgm:spPr/>
      <dgm:t>
        <a:bodyPr/>
        <a:lstStyle/>
        <a:p>
          <a:endParaRPr lang="en-US"/>
        </a:p>
      </dgm:t>
    </dgm:pt>
    <dgm:pt modelId="{480F2FCD-F95A-49CC-9C42-6752312BDE67}" type="sibTrans" cxnId="{70C1191A-96AB-4133-B97F-1A6C637D7B0B}">
      <dgm:prSet/>
      <dgm:spPr/>
      <dgm:t>
        <a:bodyPr/>
        <a:lstStyle/>
        <a:p>
          <a:endParaRPr lang="en-US"/>
        </a:p>
      </dgm:t>
    </dgm:pt>
    <dgm:pt modelId="{FCD13ED8-793C-4566-A9BF-D6F06974040C}">
      <dgm:prSet phldrT="[Text]" custT="1"/>
      <dgm:spPr/>
      <dgm:t>
        <a:bodyPr/>
        <a:lstStyle/>
        <a:p>
          <a:r>
            <a:rPr lang="en-US" sz="1400" dirty="0" smtClean="0"/>
            <a:t>Prepare data (reduction and missing values)</a:t>
          </a:r>
          <a:endParaRPr lang="en-US" sz="1400" dirty="0"/>
        </a:p>
      </dgm:t>
    </dgm:pt>
    <dgm:pt modelId="{10F56319-C924-49B2-90E0-0F3AD52AA5DE}" type="parTrans" cxnId="{33DC568D-39D1-4255-8BFF-69B8274F3334}">
      <dgm:prSet/>
      <dgm:spPr/>
      <dgm:t>
        <a:bodyPr/>
        <a:lstStyle/>
        <a:p>
          <a:endParaRPr lang="en-US"/>
        </a:p>
      </dgm:t>
    </dgm:pt>
    <dgm:pt modelId="{D5687B86-F7FA-4F3C-A9E4-09B2F8391D54}" type="sibTrans" cxnId="{33DC568D-39D1-4255-8BFF-69B8274F3334}">
      <dgm:prSet/>
      <dgm:spPr/>
      <dgm:t>
        <a:bodyPr/>
        <a:lstStyle/>
        <a:p>
          <a:endParaRPr lang="en-US"/>
        </a:p>
      </dgm:t>
    </dgm:pt>
    <dgm:pt modelId="{9A2A398A-BCB5-42D7-A93C-57178E794F8E}">
      <dgm:prSet phldrT="[Text]" custT="1"/>
      <dgm:spPr/>
      <dgm:t>
        <a:bodyPr/>
        <a:lstStyle/>
        <a:p>
          <a:r>
            <a:rPr lang="en-US" sz="2400" dirty="0" smtClean="0">
              <a:solidFill>
                <a:schemeClr val="tx1"/>
              </a:solidFill>
            </a:rPr>
            <a:t>Data Analyst</a:t>
          </a:r>
          <a:endParaRPr lang="en-US" sz="2400" dirty="0">
            <a:solidFill>
              <a:schemeClr val="tx1"/>
            </a:solidFill>
          </a:endParaRPr>
        </a:p>
      </dgm:t>
    </dgm:pt>
    <dgm:pt modelId="{70DC7816-9080-497D-A7B2-5CD1BE077F7B}" type="parTrans" cxnId="{886D5842-FC11-4BF8-8FE1-03D02BB58A1F}">
      <dgm:prSet/>
      <dgm:spPr/>
      <dgm:t>
        <a:bodyPr/>
        <a:lstStyle/>
        <a:p>
          <a:endParaRPr lang="en-US"/>
        </a:p>
      </dgm:t>
    </dgm:pt>
    <dgm:pt modelId="{BE894BE4-7371-454A-96F4-A5B118114765}" type="sibTrans" cxnId="{886D5842-FC11-4BF8-8FE1-03D02BB58A1F}">
      <dgm:prSet/>
      <dgm:spPr/>
      <dgm:t>
        <a:bodyPr/>
        <a:lstStyle/>
        <a:p>
          <a:endParaRPr lang="en-US"/>
        </a:p>
      </dgm:t>
    </dgm:pt>
    <dgm:pt modelId="{B3E9D3D6-7535-4D4F-8B8D-014FDB180C6A}">
      <dgm:prSet phldrT="[Text]" custT="1"/>
      <dgm:spPr/>
      <dgm:t>
        <a:bodyPr/>
        <a:lstStyle/>
        <a:p>
          <a:r>
            <a:rPr lang="en-US" sz="1400" dirty="0" smtClean="0"/>
            <a:t>Document data elements</a:t>
          </a:r>
          <a:endParaRPr lang="en-US" sz="1400" dirty="0"/>
        </a:p>
      </dgm:t>
    </dgm:pt>
    <dgm:pt modelId="{261A73AF-5BA5-4B0C-8725-F12EE2E25888}" type="parTrans" cxnId="{1362B385-678F-48FA-8F58-D186E29A8053}">
      <dgm:prSet/>
      <dgm:spPr/>
      <dgm:t>
        <a:bodyPr/>
        <a:lstStyle/>
        <a:p>
          <a:endParaRPr lang="en-US"/>
        </a:p>
      </dgm:t>
    </dgm:pt>
    <dgm:pt modelId="{A33127B2-D5D9-490D-81B4-098E1F5F1271}" type="sibTrans" cxnId="{1362B385-678F-48FA-8F58-D186E29A8053}">
      <dgm:prSet/>
      <dgm:spPr/>
      <dgm:t>
        <a:bodyPr/>
        <a:lstStyle/>
        <a:p>
          <a:endParaRPr lang="en-US"/>
        </a:p>
      </dgm:t>
    </dgm:pt>
    <dgm:pt modelId="{C4136EB1-EC0A-4CC3-AB78-A6F56F7B8264}">
      <dgm:prSet phldrT="[Text]" custT="1"/>
      <dgm:spPr/>
      <dgm:t>
        <a:bodyPr/>
        <a:lstStyle/>
        <a:p>
          <a:r>
            <a:rPr lang="en-US" sz="1400" dirty="0" smtClean="0"/>
            <a:t>Use reporting tools</a:t>
          </a:r>
          <a:endParaRPr lang="en-US" sz="1400" dirty="0"/>
        </a:p>
      </dgm:t>
    </dgm:pt>
    <dgm:pt modelId="{4A610B1D-0144-4104-ABD5-841AC928DCF1}" type="parTrans" cxnId="{728FCDBE-768F-42EB-920B-0B7D2AD2BE06}">
      <dgm:prSet/>
      <dgm:spPr/>
      <dgm:t>
        <a:bodyPr/>
        <a:lstStyle/>
        <a:p>
          <a:endParaRPr lang="en-US"/>
        </a:p>
      </dgm:t>
    </dgm:pt>
    <dgm:pt modelId="{31C69897-4C1B-44FD-8396-5EA19913CE13}" type="sibTrans" cxnId="{728FCDBE-768F-42EB-920B-0B7D2AD2BE06}">
      <dgm:prSet/>
      <dgm:spPr/>
      <dgm:t>
        <a:bodyPr/>
        <a:lstStyle/>
        <a:p>
          <a:endParaRPr lang="en-US"/>
        </a:p>
      </dgm:t>
    </dgm:pt>
    <dgm:pt modelId="{86A6E2F2-05E6-4A46-A178-6C7C4C493729}">
      <dgm:prSet phldrT="[Text]" custT="1"/>
      <dgm:spPr/>
      <dgm:t>
        <a:bodyPr/>
        <a:lstStyle/>
        <a:p>
          <a:r>
            <a:rPr lang="en-US" sz="1400" dirty="0" smtClean="0"/>
            <a:t>Collaborate with business analysts and data architects</a:t>
          </a:r>
          <a:endParaRPr lang="en-US" sz="1400" dirty="0"/>
        </a:p>
      </dgm:t>
    </dgm:pt>
    <dgm:pt modelId="{75DC752B-A89E-4A3E-A56A-A3C92CCEB48F}" type="parTrans" cxnId="{8C811A9C-4A9D-4590-83B2-FE0851BA7407}">
      <dgm:prSet/>
      <dgm:spPr/>
      <dgm:t>
        <a:bodyPr/>
        <a:lstStyle/>
        <a:p>
          <a:endParaRPr lang="en-US"/>
        </a:p>
      </dgm:t>
    </dgm:pt>
    <dgm:pt modelId="{FF13B508-EE71-4E00-BDC2-85DF87E9DF68}" type="sibTrans" cxnId="{8C811A9C-4A9D-4590-83B2-FE0851BA7407}">
      <dgm:prSet/>
      <dgm:spPr/>
      <dgm:t>
        <a:bodyPr/>
        <a:lstStyle/>
        <a:p>
          <a:endParaRPr lang="en-US"/>
        </a:p>
      </dgm:t>
    </dgm:pt>
    <dgm:pt modelId="{9B45E0B1-D134-4B2D-8878-23270DF63C6B}">
      <dgm:prSet phldrT="[Text]" custT="1"/>
      <dgm:spPr/>
      <dgm:t>
        <a:bodyPr/>
        <a:lstStyle/>
        <a:p>
          <a:r>
            <a:rPr lang="en-US" sz="1400" dirty="0" smtClean="0"/>
            <a:t>Develop data extraction procedures</a:t>
          </a:r>
          <a:endParaRPr lang="en-US" sz="1400" dirty="0"/>
        </a:p>
      </dgm:t>
    </dgm:pt>
    <dgm:pt modelId="{5F81EF01-3A4F-4095-A419-737D7383F78C}" type="parTrans" cxnId="{58FC2530-45D1-4981-8F89-1C40251D1C1A}">
      <dgm:prSet/>
      <dgm:spPr/>
      <dgm:t>
        <a:bodyPr/>
        <a:lstStyle/>
        <a:p>
          <a:endParaRPr lang="en-US"/>
        </a:p>
      </dgm:t>
    </dgm:pt>
    <dgm:pt modelId="{5EE7CD43-EC8B-4D6D-9E8A-6C8E497DF64F}" type="sibTrans" cxnId="{58FC2530-45D1-4981-8F89-1C40251D1C1A}">
      <dgm:prSet/>
      <dgm:spPr/>
      <dgm:t>
        <a:bodyPr/>
        <a:lstStyle/>
        <a:p>
          <a:endParaRPr lang="en-US"/>
        </a:p>
      </dgm:t>
    </dgm:pt>
    <dgm:pt modelId="{35CCAB9D-8A89-4631-8B6C-0172445F0851}" type="pres">
      <dgm:prSet presAssocID="{68F3F1EF-76B6-4FCA-B001-84EFAB4D1737}" presName="Name0" presStyleCnt="0">
        <dgm:presLayoutVars>
          <dgm:dir/>
          <dgm:animLvl val="lvl"/>
          <dgm:resizeHandles val="exact"/>
        </dgm:presLayoutVars>
      </dgm:prSet>
      <dgm:spPr/>
      <dgm:t>
        <a:bodyPr/>
        <a:lstStyle/>
        <a:p>
          <a:endParaRPr lang="en-US"/>
        </a:p>
      </dgm:t>
    </dgm:pt>
    <dgm:pt modelId="{B679A14E-333F-47F0-A78B-503577D17B83}" type="pres">
      <dgm:prSet presAssocID="{C1FF7BA8-6D56-4E6D-BF91-DBCBABB6939B}" presName="linNode" presStyleCnt="0"/>
      <dgm:spPr/>
    </dgm:pt>
    <dgm:pt modelId="{3B763EE2-75D2-4E7A-AA98-975A9C9CF571}" type="pres">
      <dgm:prSet presAssocID="{C1FF7BA8-6D56-4E6D-BF91-DBCBABB6939B}" presName="parentText" presStyleLbl="node1" presStyleIdx="0" presStyleCnt="4" custScaleX="80731">
        <dgm:presLayoutVars>
          <dgm:chMax val="1"/>
          <dgm:bulletEnabled val="1"/>
        </dgm:presLayoutVars>
      </dgm:prSet>
      <dgm:spPr/>
      <dgm:t>
        <a:bodyPr/>
        <a:lstStyle/>
        <a:p>
          <a:endParaRPr lang="en-US"/>
        </a:p>
      </dgm:t>
    </dgm:pt>
    <dgm:pt modelId="{AD11617F-581B-4ECE-9F2C-454009E1AB51}" type="pres">
      <dgm:prSet presAssocID="{C1FF7BA8-6D56-4E6D-BF91-DBCBABB6939B}" presName="descendantText" presStyleLbl="alignAccFollowNode1" presStyleIdx="0" presStyleCnt="4">
        <dgm:presLayoutVars>
          <dgm:bulletEnabled val="1"/>
        </dgm:presLayoutVars>
      </dgm:prSet>
      <dgm:spPr/>
      <dgm:t>
        <a:bodyPr/>
        <a:lstStyle/>
        <a:p>
          <a:endParaRPr lang="en-US"/>
        </a:p>
      </dgm:t>
    </dgm:pt>
    <dgm:pt modelId="{64979EF6-1AF4-4AB2-9C3D-B5B7D8DBEAE9}" type="pres">
      <dgm:prSet presAssocID="{1A68127E-DFBE-44CF-BAC0-B2DDD8DF37E0}" presName="sp" presStyleCnt="0"/>
      <dgm:spPr/>
    </dgm:pt>
    <dgm:pt modelId="{78221F0C-1C76-4F22-A34D-7F3418BEA7D9}" type="pres">
      <dgm:prSet presAssocID="{CF416154-8603-49D1-BBF1-4E609C2273EF}" presName="linNode" presStyleCnt="0"/>
      <dgm:spPr/>
    </dgm:pt>
    <dgm:pt modelId="{C5906F0C-B3EE-4A9C-B1C5-8786DC588C9E}" type="pres">
      <dgm:prSet presAssocID="{CF416154-8603-49D1-BBF1-4E609C2273EF}" presName="parentText" presStyleLbl="node1" presStyleIdx="1" presStyleCnt="4" custScaleX="80731">
        <dgm:presLayoutVars>
          <dgm:chMax val="1"/>
          <dgm:bulletEnabled val="1"/>
        </dgm:presLayoutVars>
      </dgm:prSet>
      <dgm:spPr/>
      <dgm:t>
        <a:bodyPr/>
        <a:lstStyle/>
        <a:p>
          <a:endParaRPr lang="en-US"/>
        </a:p>
      </dgm:t>
    </dgm:pt>
    <dgm:pt modelId="{C40349CA-6F88-4258-B30D-EBF99B0164B6}" type="pres">
      <dgm:prSet presAssocID="{CF416154-8603-49D1-BBF1-4E609C2273EF}" presName="descendantText" presStyleLbl="alignAccFollowNode1" presStyleIdx="1" presStyleCnt="4" custLinFactNeighborX="-1420" custLinFactNeighborY="-1353">
        <dgm:presLayoutVars>
          <dgm:bulletEnabled val="1"/>
        </dgm:presLayoutVars>
      </dgm:prSet>
      <dgm:spPr/>
      <dgm:t>
        <a:bodyPr/>
        <a:lstStyle/>
        <a:p>
          <a:endParaRPr lang="en-US"/>
        </a:p>
      </dgm:t>
    </dgm:pt>
    <dgm:pt modelId="{8FF4DFAF-F8DC-4C62-A1FF-E3DA61FE8CD9}" type="pres">
      <dgm:prSet presAssocID="{555AAB86-398C-4FC0-B2A4-F5D415C316D6}" presName="sp" presStyleCnt="0"/>
      <dgm:spPr/>
    </dgm:pt>
    <dgm:pt modelId="{B777713D-A7DC-45B4-BFDB-B83F1EA151F2}" type="pres">
      <dgm:prSet presAssocID="{B01D12E8-E7B9-485D-B7C2-8EFE60CE846F}" presName="linNode" presStyleCnt="0"/>
      <dgm:spPr/>
    </dgm:pt>
    <dgm:pt modelId="{1BA57F76-E93D-4039-91D6-9F515267645A}" type="pres">
      <dgm:prSet presAssocID="{B01D12E8-E7B9-485D-B7C2-8EFE60CE846F}" presName="parentText" presStyleLbl="node1" presStyleIdx="2" presStyleCnt="4" custScaleX="80731">
        <dgm:presLayoutVars>
          <dgm:chMax val="1"/>
          <dgm:bulletEnabled val="1"/>
        </dgm:presLayoutVars>
      </dgm:prSet>
      <dgm:spPr/>
      <dgm:t>
        <a:bodyPr/>
        <a:lstStyle/>
        <a:p>
          <a:endParaRPr lang="en-US"/>
        </a:p>
      </dgm:t>
    </dgm:pt>
    <dgm:pt modelId="{1EEF7E94-8433-459B-A85D-70303CA947BB}" type="pres">
      <dgm:prSet presAssocID="{B01D12E8-E7B9-485D-B7C2-8EFE60CE846F}" presName="descendantText" presStyleLbl="alignAccFollowNode1" presStyleIdx="2" presStyleCnt="4">
        <dgm:presLayoutVars>
          <dgm:bulletEnabled val="1"/>
        </dgm:presLayoutVars>
      </dgm:prSet>
      <dgm:spPr/>
      <dgm:t>
        <a:bodyPr/>
        <a:lstStyle/>
        <a:p>
          <a:endParaRPr lang="en-US"/>
        </a:p>
      </dgm:t>
    </dgm:pt>
    <dgm:pt modelId="{E241D0EC-3B3F-4820-B128-105F1374A2FA}" type="pres">
      <dgm:prSet presAssocID="{1B705C66-7100-4C91-9A75-DFBB34820FE0}" presName="sp" presStyleCnt="0"/>
      <dgm:spPr/>
    </dgm:pt>
    <dgm:pt modelId="{263C0D76-3CEC-4C92-A1A1-7F712F6FCD09}" type="pres">
      <dgm:prSet presAssocID="{9A2A398A-BCB5-42D7-A93C-57178E794F8E}" presName="linNode" presStyleCnt="0"/>
      <dgm:spPr/>
    </dgm:pt>
    <dgm:pt modelId="{D45632C5-4FE5-4C04-AD7A-FB4189D00C3B}" type="pres">
      <dgm:prSet presAssocID="{9A2A398A-BCB5-42D7-A93C-57178E794F8E}" presName="parentText" presStyleLbl="node1" presStyleIdx="3" presStyleCnt="4" custScaleX="80731">
        <dgm:presLayoutVars>
          <dgm:chMax val="1"/>
          <dgm:bulletEnabled val="1"/>
        </dgm:presLayoutVars>
      </dgm:prSet>
      <dgm:spPr/>
      <dgm:t>
        <a:bodyPr/>
        <a:lstStyle/>
        <a:p>
          <a:endParaRPr lang="en-US"/>
        </a:p>
      </dgm:t>
    </dgm:pt>
    <dgm:pt modelId="{D1003F5C-1B86-4AC4-A8FA-10D6315E12FB}" type="pres">
      <dgm:prSet presAssocID="{9A2A398A-BCB5-42D7-A93C-57178E794F8E}" presName="descendantText" presStyleLbl="alignAccFollowNode1" presStyleIdx="3" presStyleCnt="4">
        <dgm:presLayoutVars>
          <dgm:bulletEnabled val="1"/>
        </dgm:presLayoutVars>
      </dgm:prSet>
      <dgm:spPr/>
      <dgm:t>
        <a:bodyPr/>
        <a:lstStyle/>
        <a:p>
          <a:endParaRPr lang="en-US"/>
        </a:p>
      </dgm:t>
    </dgm:pt>
  </dgm:ptLst>
  <dgm:cxnLst>
    <dgm:cxn modelId="{D3338832-55A0-45E5-ABE1-7DE1303F6313}" srcId="{C1FF7BA8-6D56-4E6D-BF91-DBCBABB6939B}" destId="{063EDFCA-579F-4CA4-892C-7124BD9726A8}" srcOrd="0" destOrd="0" parTransId="{C8AC906D-8E9F-4B35-BA15-67F0EF878717}" sibTransId="{97E01F04-2499-4ADE-8856-4B0B3B042ADB}"/>
    <dgm:cxn modelId="{A6C1669B-926F-4F2F-87CD-488BFE00EE0E}" type="presOf" srcId="{86A6E2F2-05E6-4A46-A178-6C7C4C493729}" destId="{D1003F5C-1B86-4AC4-A8FA-10D6315E12FB}" srcOrd="0" destOrd="2" presId="urn:microsoft.com/office/officeart/2005/8/layout/vList5"/>
    <dgm:cxn modelId="{194B48C1-583F-4573-9733-C1F8E7CBE61C}" srcId="{CF416154-8603-49D1-BBF1-4E609C2273EF}" destId="{93586662-8629-42B7-8932-E492AFEE469C}" srcOrd="0" destOrd="0" parTransId="{FABFDC00-CC99-4F0D-A551-0D4AC4645EC3}" sibTransId="{F4542F9D-E7C0-4980-BA1E-78CD87473996}"/>
    <dgm:cxn modelId="{9A1CCEE3-10CD-472B-B1CE-91BDA8A80E7E}" type="presOf" srcId="{00E35338-218C-40AC-91D1-1B026E4EA3A8}" destId="{AD11617F-581B-4ECE-9F2C-454009E1AB51}" srcOrd="0" destOrd="2" presId="urn:microsoft.com/office/officeart/2005/8/layout/vList5"/>
    <dgm:cxn modelId="{5B669E0B-C1CC-4FB8-8867-83FB9690559D}" type="presOf" srcId="{9A2A398A-BCB5-42D7-A93C-57178E794F8E}" destId="{D45632C5-4FE5-4C04-AD7A-FB4189D00C3B}" srcOrd="0" destOrd="0" presId="urn:microsoft.com/office/officeart/2005/8/layout/vList5"/>
    <dgm:cxn modelId="{CB56C629-F61C-48A2-BDDF-5B4976EA783C}" type="presOf" srcId="{B62E8F2B-3D4D-4B7B-9B87-DD32C16A93CC}" destId="{AD11617F-581B-4ECE-9F2C-454009E1AB51}" srcOrd="0" destOrd="1" presId="urn:microsoft.com/office/officeart/2005/8/layout/vList5"/>
    <dgm:cxn modelId="{B8786645-CFD3-4424-BBC8-A94570E04AA9}" type="presOf" srcId="{6B3AEBF4-B0D8-4B1B-96D3-70BF144747A7}" destId="{C40349CA-6F88-4258-B30D-EBF99B0164B6}" srcOrd="0" destOrd="2" presId="urn:microsoft.com/office/officeart/2005/8/layout/vList5"/>
    <dgm:cxn modelId="{F0FC3030-2751-4268-975E-C629415CCB03}" type="presOf" srcId="{72718B42-008F-499E-A054-B3B4C9ADDCF6}" destId="{C40349CA-6F88-4258-B30D-EBF99B0164B6}" srcOrd="0" destOrd="1" presId="urn:microsoft.com/office/officeart/2005/8/layout/vList5"/>
    <dgm:cxn modelId="{1362B385-678F-48FA-8F58-D186E29A8053}" srcId="{9A2A398A-BCB5-42D7-A93C-57178E794F8E}" destId="{B3E9D3D6-7535-4D4F-8B8D-014FDB180C6A}" srcOrd="0" destOrd="0" parTransId="{261A73AF-5BA5-4B0C-8725-F12EE2E25888}" sibTransId="{A33127B2-D5D9-490D-81B4-098E1F5F1271}"/>
    <dgm:cxn modelId="{504A7C21-3C21-41AD-92A2-FAA19E886709}" srcId="{68F3F1EF-76B6-4FCA-B001-84EFAB4D1737}" destId="{C1FF7BA8-6D56-4E6D-BF91-DBCBABB6939B}" srcOrd="0" destOrd="0" parTransId="{8384356F-79F7-4927-A272-BE0F380CB0AB}" sibTransId="{1A68127E-DFBE-44CF-BAC0-B2DDD8DF37E0}"/>
    <dgm:cxn modelId="{64C2AD91-83F4-4C93-B6F0-885FE07EEE1C}" srcId="{CF416154-8603-49D1-BBF1-4E609C2273EF}" destId="{6B3AEBF4-B0D8-4B1B-96D3-70BF144747A7}" srcOrd="2" destOrd="0" parTransId="{18C8209E-4DAC-49DA-A393-B7CB541A8B91}" sibTransId="{4434427A-DCEB-484E-B151-DE1DD764EF79}"/>
    <dgm:cxn modelId="{FEC436D1-4F03-4045-92D3-92327514F762}" type="presOf" srcId="{C4136EB1-EC0A-4CC3-AB78-A6F56F7B8264}" destId="{D1003F5C-1B86-4AC4-A8FA-10D6315E12FB}" srcOrd="0" destOrd="1" presId="urn:microsoft.com/office/officeart/2005/8/layout/vList5"/>
    <dgm:cxn modelId="{EBF6B9B7-FB91-4F27-92A0-990ED3C77940}" type="presOf" srcId="{E85492B8-72F3-4D75-8E8A-575381CF369F}" destId="{1EEF7E94-8433-459B-A85D-70303CA947BB}" srcOrd="0" destOrd="0" presId="urn:microsoft.com/office/officeart/2005/8/layout/vList5"/>
    <dgm:cxn modelId="{A50A8FC4-B45D-4778-BB30-94BA3A905979}" type="presOf" srcId="{CF416154-8603-49D1-BBF1-4E609C2273EF}" destId="{C5906F0C-B3EE-4A9C-B1C5-8786DC588C9E}" srcOrd="0" destOrd="0" presId="urn:microsoft.com/office/officeart/2005/8/layout/vList5"/>
    <dgm:cxn modelId="{70C1191A-96AB-4133-B97F-1A6C637D7B0B}" srcId="{B01D12E8-E7B9-485D-B7C2-8EFE60CE846F}" destId="{1A5CD0EA-2B30-45DA-B240-323FB85F1AD7}" srcOrd="2" destOrd="0" parTransId="{360ABF8F-3E95-4AA5-80FB-BA4B2A7C6824}" sibTransId="{480F2FCD-F95A-49CC-9C42-6752312BDE67}"/>
    <dgm:cxn modelId="{170ED252-FE06-42FA-B7BA-6EB3603874BA}" type="presOf" srcId="{063EDFCA-579F-4CA4-892C-7124BD9726A8}" destId="{AD11617F-581B-4ECE-9F2C-454009E1AB51}" srcOrd="0" destOrd="0" presId="urn:microsoft.com/office/officeart/2005/8/layout/vList5"/>
    <dgm:cxn modelId="{58FC2530-45D1-4981-8F89-1C40251D1C1A}" srcId="{9A2A398A-BCB5-42D7-A93C-57178E794F8E}" destId="{9B45E0B1-D134-4B2D-8878-23270DF63C6B}" srcOrd="3" destOrd="0" parTransId="{5F81EF01-3A4F-4095-A419-737D7383F78C}" sibTransId="{5EE7CD43-EC8B-4D6D-9E8A-6C8E497DF64F}"/>
    <dgm:cxn modelId="{1B2FB0F9-61B1-43F0-ABB0-F730F34DA01F}" srcId="{68F3F1EF-76B6-4FCA-B001-84EFAB4D1737}" destId="{CF416154-8603-49D1-BBF1-4E609C2273EF}" srcOrd="1" destOrd="0" parTransId="{AFBA98A5-901F-4CA8-AC65-BAEA497F62F9}" sibTransId="{555AAB86-398C-4FC0-B2A4-F5D415C316D6}"/>
    <dgm:cxn modelId="{9D81299E-4C54-495E-BA3F-BC5A343E2BC5}" srcId="{B01D12E8-E7B9-485D-B7C2-8EFE60CE846F}" destId="{E85492B8-72F3-4D75-8E8A-575381CF369F}" srcOrd="0" destOrd="0" parTransId="{113A75EA-B7DF-4D15-A14B-444DAE6881D4}" sibTransId="{D7A816DD-CD50-402D-B9C7-8377938C5965}"/>
    <dgm:cxn modelId="{7CB006E0-9C8F-40C5-B905-9B18340725AF}" type="presOf" srcId="{68F3F1EF-76B6-4FCA-B001-84EFAB4D1737}" destId="{35CCAB9D-8A89-4631-8B6C-0172445F0851}" srcOrd="0" destOrd="0" presId="urn:microsoft.com/office/officeart/2005/8/layout/vList5"/>
    <dgm:cxn modelId="{1D2238E2-C280-4E39-9B6B-91FA9E44B852}" type="presOf" srcId="{9B45E0B1-D134-4B2D-8878-23270DF63C6B}" destId="{D1003F5C-1B86-4AC4-A8FA-10D6315E12FB}" srcOrd="0" destOrd="3" presId="urn:microsoft.com/office/officeart/2005/8/layout/vList5"/>
    <dgm:cxn modelId="{9CE6C2C8-4B2A-4FC7-9540-3CA9B4B13C8B}" type="presOf" srcId="{36AC56D8-CCD3-46AD-BC89-755695400E88}" destId="{1EEF7E94-8433-459B-A85D-70303CA947BB}" srcOrd="0" destOrd="1" presId="urn:microsoft.com/office/officeart/2005/8/layout/vList5"/>
    <dgm:cxn modelId="{02CB39CB-41A3-4B48-81A6-77B5D604DC70}" srcId="{C1FF7BA8-6D56-4E6D-BF91-DBCBABB6939B}" destId="{00E35338-218C-40AC-91D1-1B026E4EA3A8}" srcOrd="2" destOrd="0" parTransId="{52074B1B-166D-4813-A525-84BAAABF9516}" sibTransId="{8B87ADD3-EFBC-4DFB-874F-533E9CA72B61}"/>
    <dgm:cxn modelId="{10C0BC93-9923-4B74-A4BD-D9C7F1475BBF}" srcId="{B01D12E8-E7B9-485D-B7C2-8EFE60CE846F}" destId="{36AC56D8-CCD3-46AD-BC89-755695400E88}" srcOrd="1" destOrd="0" parTransId="{EDD4374F-BDAF-49A1-888C-E0E44949A801}" sibTransId="{6DA676B6-1820-4DC1-8FFC-5DB3CECE1F82}"/>
    <dgm:cxn modelId="{AE875DAC-DAB0-4EE0-9B68-4BA4295096EB}" type="presOf" srcId="{FCD13ED8-793C-4566-A9BF-D6F06974040C}" destId="{1EEF7E94-8433-459B-A85D-70303CA947BB}" srcOrd="0" destOrd="3" presId="urn:microsoft.com/office/officeart/2005/8/layout/vList5"/>
    <dgm:cxn modelId="{0780A42B-7A8B-487B-B73C-7E2D60D2D5E3}" srcId="{68F3F1EF-76B6-4FCA-B001-84EFAB4D1737}" destId="{B01D12E8-E7B9-485D-B7C2-8EFE60CE846F}" srcOrd="2" destOrd="0" parTransId="{A16F322C-1AAC-4F82-9274-6D426AEB1AC7}" sibTransId="{1B705C66-7100-4C91-9A75-DFBB34820FE0}"/>
    <dgm:cxn modelId="{59C91232-13E4-48D6-940D-9B0E6C53C27E}" type="presOf" srcId="{1A5CD0EA-2B30-45DA-B240-323FB85F1AD7}" destId="{1EEF7E94-8433-459B-A85D-70303CA947BB}" srcOrd="0" destOrd="2" presId="urn:microsoft.com/office/officeart/2005/8/layout/vList5"/>
    <dgm:cxn modelId="{8A1C504E-2701-4F81-87EC-51C991570382}" srcId="{CF416154-8603-49D1-BBF1-4E609C2273EF}" destId="{72718B42-008F-499E-A054-B3B4C9ADDCF6}" srcOrd="1" destOrd="0" parTransId="{F06F161A-7F79-4F54-8954-7FBE1881D23F}" sibTransId="{9A9EDDF1-919E-4023-8BF6-C65D1A726892}"/>
    <dgm:cxn modelId="{33DC568D-39D1-4255-8BFF-69B8274F3334}" srcId="{B01D12E8-E7B9-485D-B7C2-8EFE60CE846F}" destId="{FCD13ED8-793C-4566-A9BF-D6F06974040C}" srcOrd="3" destOrd="0" parTransId="{10F56319-C924-49B2-90E0-0F3AD52AA5DE}" sibTransId="{D5687B86-F7FA-4F3C-A9E4-09B2F8391D54}"/>
    <dgm:cxn modelId="{7E92DEC9-6376-4BFE-AAA6-D13D3EFBB715}" type="presOf" srcId="{B3E9D3D6-7535-4D4F-8B8D-014FDB180C6A}" destId="{D1003F5C-1B86-4AC4-A8FA-10D6315E12FB}" srcOrd="0" destOrd="0" presId="urn:microsoft.com/office/officeart/2005/8/layout/vList5"/>
    <dgm:cxn modelId="{5CA866E4-51C8-4D71-9E47-1699068134FF}" srcId="{C1FF7BA8-6D56-4E6D-BF91-DBCBABB6939B}" destId="{B62E8F2B-3D4D-4B7B-9B87-DD32C16A93CC}" srcOrd="1" destOrd="0" parTransId="{887FF09A-CEA3-42FA-9AA3-89AE9F2A5A8F}" sibTransId="{474155BE-6830-423E-8600-78D0864D09C7}"/>
    <dgm:cxn modelId="{7EE2ED75-4BA5-480C-803B-921C0F98710A}" type="presOf" srcId="{C1FF7BA8-6D56-4E6D-BF91-DBCBABB6939B}" destId="{3B763EE2-75D2-4E7A-AA98-975A9C9CF571}" srcOrd="0" destOrd="0" presId="urn:microsoft.com/office/officeart/2005/8/layout/vList5"/>
    <dgm:cxn modelId="{8C811A9C-4A9D-4590-83B2-FE0851BA7407}" srcId="{9A2A398A-BCB5-42D7-A93C-57178E794F8E}" destId="{86A6E2F2-05E6-4A46-A178-6C7C4C493729}" srcOrd="2" destOrd="0" parTransId="{75DC752B-A89E-4A3E-A56A-A3C92CCEB48F}" sibTransId="{FF13B508-EE71-4E00-BDC2-85DF87E9DF68}"/>
    <dgm:cxn modelId="{728FCDBE-768F-42EB-920B-0B7D2AD2BE06}" srcId="{9A2A398A-BCB5-42D7-A93C-57178E794F8E}" destId="{C4136EB1-EC0A-4CC3-AB78-A6F56F7B8264}" srcOrd="1" destOrd="0" parTransId="{4A610B1D-0144-4104-ABD5-841AC928DCF1}" sibTransId="{31C69897-4C1B-44FD-8396-5EA19913CE13}"/>
    <dgm:cxn modelId="{2D4B7468-1E1B-4511-9DB6-E1849043E71F}" type="presOf" srcId="{B01D12E8-E7B9-485D-B7C2-8EFE60CE846F}" destId="{1BA57F76-E93D-4039-91D6-9F515267645A}" srcOrd="0" destOrd="0" presId="urn:microsoft.com/office/officeart/2005/8/layout/vList5"/>
    <dgm:cxn modelId="{7001C7BC-727C-4DA7-9A04-4F9877E6C4BF}" type="presOf" srcId="{93586662-8629-42B7-8932-E492AFEE469C}" destId="{C40349CA-6F88-4258-B30D-EBF99B0164B6}" srcOrd="0" destOrd="0" presId="urn:microsoft.com/office/officeart/2005/8/layout/vList5"/>
    <dgm:cxn modelId="{886D5842-FC11-4BF8-8FE1-03D02BB58A1F}" srcId="{68F3F1EF-76B6-4FCA-B001-84EFAB4D1737}" destId="{9A2A398A-BCB5-42D7-A93C-57178E794F8E}" srcOrd="3" destOrd="0" parTransId="{70DC7816-9080-497D-A7B2-5CD1BE077F7B}" sibTransId="{BE894BE4-7371-454A-96F4-A5B118114765}"/>
    <dgm:cxn modelId="{34BCED51-53A1-4DE9-8BE0-5657115CFA5F}" type="presParOf" srcId="{35CCAB9D-8A89-4631-8B6C-0172445F0851}" destId="{B679A14E-333F-47F0-A78B-503577D17B83}" srcOrd="0" destOrd="0" presId="urn:microsoft.com/office/officeart/2005/8/layout/vList5"/>
    <dgm:cxn modelId="{8D63BBC8-DA5C-4D87-8E18-E8DBFEF1EFD7}" type="presParOf" srcId="{B679A14E-333F-47F0-A78B-503577D17B83}" destId="{3B763EE2-75D2-4E7A-AA98-975A9C9CF571}" srcOrd="0" destOrd="0" presId="urn:microsoft.com/office/officeart/2005/8/layout/vList5"/>
    <dgm:cxn modelId="{7BE235FC-4AC2-49D2-B011-6FD32C747D60}" type="presParOf" srcId="{B679A14E-333F-47F0-A78B-503577D17B83}" destId="{AD11617F-581B-4ECE-9F2C-454009E1AB51}" srcOrd="1" destOrd="0" presId="urn:microsoft.com/office/officeart/2005/8/layout/vList5"/>
    <dgm:cxn modelId="{E3C0E426-366B-46EB-BDDB-BF37756BEC57}" type="presParOf" srcId="{35CCAB9D-8A89-4631-8B6C-0172445F0851}" destId="{64979EF6-1AF4-4AB2-9C3D-B5B7D8DBEAE9}" srcOrd="1" destOrd="0" presId="urn:microsoft.com/office/officeart/2005/8/layout/vList5"/>
    <dgm:cxn modelId="{4DF46282-5FEA-45D7-A0D0-CD4CC2D9CEF3}" type="presParOf" srcId="{35CCAB9D-8A89-4631-8B6C-0172445F0851}" destId="{78221F0C-1C76-4F22-A34D-7F3418BEA7D9}" srcOrd="2" destOrd="0" presId="urn:microsoft.com/office/officeart/2005/8/layout/vList5"/>
    <dgm:cxn modelId="{3FF3B2F0-A889-40D4-8E9A-632F45FA239C}" type="presParOf" srcId="{78221F0C-1C76-4F22-A34D-7F3418BEA7D9}" destId="{C5906F0C-B3EE-4A9C-B1C5-8786DC588C9E}" srcOrd="0" destOrd="0" presId="urn:microsoft.com/office/officeart/2005/8/layout/vList5"/>
    <dgm:cxn modelId="{62F9C8F3-C7E2-4FF2-9A24-704812BF16A2}" type="presParOf" srcId="{78221F0C-1C76-4F22-A34D-7F3418BEA7D9}" destId="{C40349CA-6F88-4258-B30D-EBF99B0164B6}" srcOrd="1" destOrd="0" presId="urn:microsoft.com/office/officeart/2005/8/layout/vList5"/>
    <dgm:cxn modelId="{EDC5B4C9-F6C7-4508-8EC9-FB681E74C027}" type="presParOf" srcId="{35CCAB9D-8A89-4631-8B6C-0172445F0851}" destId="{8FF4DFAF-F8DC-4C62-A1FF-E3DA61FE8CD9}" srcOrd="3" destOrd="0" presId="urn:microsoft.com/office/officeart/2005/8/layout/vList5"/>
    <dgm:cxn modelId="{A3035317-25AA-4793-AE91-7E77F1DAF778}" type="presParOf" srcId="{35CCAB9D-8A89-4631-8B6C-0172445F0851}" destId="{B777713D-A7DC-45B4-BFDB-B83F1EA151F2}" srcOrd="4" destOrd="0" presId="urn:microsoft.com/office/officeart/2005/8/layout/vList5"/>
    <dgm:cxn modelId="{1FCE53A4-BE2B-44A8-8514-2737321ADA32}" type="presParOf" srcId="{B777713D-A7DC-45B4-BFDB-B83F1EA151F2}" destId="{1BA57F76-E93D-4039-91D6-9F515267645A}" srcOrd="0" destOrd="0" presId="urn:microsoft.com/office/officeart/2005/8/layout/vList5"/>
    <dgm:cxn modelId="{413E6182-B339-4945-A47C-F486304799B6}" type="presParOf" srcId="{B777713D-A7DC-45B4-BFDB-B83F1EA151F2}" destId="{1EEF7E94-8433-459B-A85D-70303CA947BB}" srcOrd="1" destOrd="0" presId="urn:microsoft.com/office/officeart/2005/8/layout/vList5"/>
    <dgm:cxn modelId="{8B19B1D0-6790-4780-BF23-45C9399A4F8E}" type="presParOf" srcId="{35CCAB9D-8A89-4631-8B6C-0172445F0851}" destId="{E241D0EC-3B3F-4820-B128-105F1374A2FA}" srcOrd="5" destOrd="0" presId="urn:microsoft.com/office/officeart/2005/8/layout/vList5"/>
    <dgm:cxn modelId="{7E94E0D8-3EA1-4C19-8D08-516CD4BC5D6C}" type="presParOf" srcId="{35CCAB9D-8A89-4631-8B6C-0172445F0851}" destId="{263C0D76-3CEC-4C92-A1A1-7F712F6FCD09}" srcOrd="6" destOrd="0" presId="urn:microsoft.com/office/officeart/2005/8/layout/vList5"/>
    <dgm:cxn modelId="{CB6F35C0-A3D3-40F3-AA64-ADC78C1C3854}" type="presParOf" srcId="{263C0D76-3CEC-4C92-A1A1-7F712F6FCD09}" destId="{D45632C5-4FE5-4C04-AD7A-FB4189D00C3B}" srcOrd="0" destOrd="0" presId="urn:microsoft.com/office/officeart/2005/8/layout/vList5"/>
    <dgm:cxn modelId="{3D08EA30-4643-4331-8F13-7052380EAE67}" type="presParOf" srcId="{263C0D76-3CEC-4C92-A1A1-7F712F6FCD09}" destId="{D1003F5C-1B86-4AC4-A8FA-10D6315E12F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1617F-581B-4ECE-9F2C-454009E1AB51}">
      <dsp:nvSpPr>
        <dsp:cNvPr id="0" name=""/>
        <dsp:cNvSpPr/>
      </dsp:nvSpPr>
      <dsp:spPr>
        <a:xfrm rot="5400000">
          <a:off x="4614210" y="-2004188"/>
          <a:ext cx="747810" cy="4947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Recommend technology solutions</a:t>
          </a:r>
          <a:endParaRPr lang="en-US" sz="1400" kern="1200" dirty="0"/>
        </a:p>
        <a:p>
          <a:pPr marL="114300" lvl="1" indent="-114300" algn="l" defTabSz="622300">
            <a:lnSpc>
              <a:spcPct val="90000"/>
            </a:lnSpc>
            <a:spcBef>
              <a:spcPct val="0"/>
            </a:spcBef>
            <a:spcAft>
              <a:spcPct val="15000"/>
            </a:spcAft>
            <a:buChar char="••"/>
          </a:pPr>
          <a:r>
            <a:rPr lang="en-US" sz="1400" kern="1200" dirty="0" smtClean="0"/>
            <a:t>Define user interfaces</a:t>
          </a:r>
          <a:endParaRPr lang="en-US" sz="1400" kern="1200" dirty="0"/>
        </a:p>
        <a:p>
          <a:pPr marL="114300" lvl="1" indent="-114300" algn="l" defTabSz="622300">
            <a:lnSpc>
              <a:spcPct val="90000"/>
            </a:lnSpc>
            <a:spcBef>
              <a:spcPct val="0"/>
            </a:spcBef>
            <a:spcAft>
              <a:spcPct val="15000"/>
            </a:spcAft>
            <a:buChar char="••"/>
          </a:pPr>
          <a:r>
            <a:rPr lang="en-US" sz="1400" kern="1200" dirty="0" smtClean="0"/>
            <a:t>Collaborate with business analysts and DW managers</a:t>
          </a:r>
          <a:endParaRPr lang="en-US" sz="1400" kern="1200" dirty="0"/>
        </a:p>
      </dsp:txBody>
      <dsp:txXfrm rot="-5400000">
        <a:off x="2514603" y="131924"/>
        <a:ext cx="4910520" cy="674800"/>
      </dsp:txXfrm>
    </dsp:sp>
    <dsp:sp modelId="{3B763EE2-75D2-4E7A-AA98-975A9C9CF571}">
      <dsp:nvSpPr>
        <dsp:cNvPr id="0" name=""/>
        <dsp:cNvSpPr/>
      </dsp:nvSpPr>
      <dsp:spPr>
        <a:xfrm>
          <a:off x="268099" y="1943"/>
          <a:ext cx="2246503" cy="9347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DW Analyst</a:t>
          </a:r>
          <a:endParaRPr lang="en-US" sz="2400" kern="1200" dirty="0">
            <a:solidFill>
              <a:schemeClr val="tx1"/>
            </a:solidFill>
          </a:endParaRPr>
        </a:p>
      </dsp:txBody>
      <dsp:txXfrm>
        <a:off x="313730" y="47574"/>
        <a:ext cx="2155241" cy="843500"/>
      </dsp:txXfrm>
    </dsp:sp>
    <dsp:sp modelId="{C40349CA-6F88-4258-B30D-EBF99B0164B6}">
      <dsp:nvSpPr>
        <dsp:cNvPr id="0" name=""/>
        <dsp:cNvSpPr/>
      </dsp:nvSpPr>
      <dsp:spPr>
        <a:xfrm rot="5400000">
          <a:off x="4574696" y="-1032805"/>
          <a:ext cx="747810" cy="4947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Design, develop, and maintain data warehouses</a:t>
          </a:r>
          <a:endParaRPr lang="en-US" sz="1400" kern="1200" dirty="0"/>
        </a:p>
        <a:p>
          <a:pPr marL="114300" lvl="1" indent="-114300" algn="l" defTabSz="622300">
            <a:lnSpc>
              <a:spcPct val="90000"/>
            </a:lnSpc>
            <a:spcBef>
              <a:spcPct val="0"/>
            </a:spcBef>
            <a:spcAft>
              <a:spcPct val="15000"/>
            </a:spcAft>
            <a:buChar char="••"/>
          </a:pPr>
          <a:r>
            <a:rPr lang="en-US" sz="1400" kern="1200" dirty="0" smtClean="0"/>
            <a:t>Ensure conformance to enterprise standards</a:t>
          </a:r>
          <a:endParaRPr lang="en-US" sz="1400" kern="1200" dirty="0"/>
        </a:p>
        <a:p>
          <a:pPr marL="114300" lvl="1" indent="-114300" algn="l" defTabSz="622300">
            <a:lnSpc>
              <a:spcPct val="90000"/>
            </a:lnSpc>
            <a:spcBef>
              <a:spcPct val="0"/>
            </a:spcBef>
            <a:spcAft>
              <a:spcPct val="15000"/>
            </a:spcAft>
            <a:buChar char="••"/>
          </a:pPr>
          <a:r>
            <a:rPr lang="en-US" sz="1400" kern="1200" dirty="0" smtClean="0"/>
            <a:t>Develop and implement data integration procedures</a:t>
          </a:r>
          <a:endParaRPr lang="en-US" sz="1400" kern="1200" dirty="0"/>
        </a:p>
      </dsp:txBody>
      <dsp:txXfrm rot="-5400000">
        <a:off x="2475089" y="1103307"/>
        <a:ext cx="4910520" cy="674800"/>
      </dsp:txXfrm>
    </dsp:sp>
    <dsp:sp modelId="{C5906F0C-B3EE-4A9C-B1C5-8786DC588C9E}">
      <dsp:nvSpPr>
        <dsp:cNvPr id="0" name=""/>
        <dsp:cNvSpPr/>
      </dsp:nvSpPr>
      <dsp:spPr>
        <a:xfrm>
          <a:off x="268099" y="983444"/>
          <a:ext cx="2246503" cy="9347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DW Manager</a:t>
          </a:r>
          <a:endParaRPr lang="en-US" sz="2400" kern="1200" dirty="0">
            <a:solidFill>
              <a:schemeClr val="tx1"/>
            </a:solidFill>
          </a:endParaRPr>
        </a:p>
      </dsp:txBody>
      <dsp:txXfrm>
        <a:off x="313730" y="1029075"/>
        <a:ext cx="2155241" cy="843500"/>
      </dsp:txXfrm>
    </dsp:sp>
    <dsp:sp modelId="{1EEF7E94-8433-459B-A85D-70303CA947BB}">
      <dsp:nvSpPr>
        <dsp:cNvPr id="0" name=""/>
        <dsp:cNvSpPr/>
      </dsp:nvSpPr>
      <dsp:spPr>
        <a:xfrm rot="5400000">
          <a:off x="4614210" y="-41186"/>
          <a:ext cx="747810" cy="4947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Develop data analysis and reporting solutions</a:t>
          </a:r>
          <a:endParaRPr lang="en-US" sz="1400" kern="1200" dirty="0"/>
        </a:p>
        <a:p>
          <a:pPr marL="114300" lvl="1" indent="-114300" algn="l" defTabSz="622300">
            <a:lnSpc>
              <a:spcPct val="90000"/>
            </a:lnSpc>
            <a:spcBef>
              <a:spcPct val="0"/>
            </a:spcBef>
            <a:spcAft>
              <a:spcPct val="15000"/>
            </a:spcAft>
            <a:buChar char="••"/>
          </a:pPr>
          <a:r>
            <a:rPr lang="en-US" sz="1400" kern="1200" dirty="0" smtClean="0"/>
            <a:t>Mine and analyze data from multiple sources</a:t>
          </a:r>
          <a:endParaRPr lang="en-US" sz="1400" kern="1200" dirty="0"/>
        </a:p>
        <a:p>
          <a:pPr marL="114300" lvl="1" indent="-114300" algn="l" defTabSz="622300">
            <a:lnSpc>
              <a:spcPct val="90000"/>
            </a:lnSpc>
            <a:spcBef>
              <a:spcPct val="0"/>
            </a:spcBef>
            <a:spcAft>
              <a:spcPct val="15000"/>
            </a:spcAft>
            <a:buChar char="••"/>
          </a:pPr>
          <a:r>
            <a:rPr lang="en-US" sz="1400" kern="1200" dirty="0" smtClean="0"/>
            <a:t>Communicate results to management</a:t>
          </a:r>
          <a:endParaRPr lang="en-US" sz="1400" kern="1200" dirty="0"/>
        </a:p>
        <a:p>
          <a:pPr marL="114300" lvl="1" indent="-114300" algn="l" defTabSz="622300">
            <a:lnSpc>
              <a:spcPct val="90000"/>
            </a:lnSpc>
            <a:spcBef>
              <a:spcPct val="0"/>
            </a:spcBef>
            <a:spcAft>
              <a:spcPct val="15000"/>
            </a:spcAft>
            <a:buChar char="••"/>
          </a:pPr>
          <a:r>
            <a:rPr lang="en-US" sz="1400" kern="1200" dirty="0" smtClean="0"/>
            <a:t>Prepare data (reduction and missing values)</a:t>
          </a:r>
          <a:endParaRPr lang="en-US" sz="1400" kern="1200" dirty="0"/>
        </a:p>
      </dsp:txBody>
      <dsp:txXfrm rot="-5400000">
        <a:off x="2514603" y="2094926"/>
        <a:ext cx="4910520" cy="674800"/>
      </dsp:txXfrm>
    </dsp:sp>
    <dsp:sp modelId="{1BA57F76-E93D-4039-91D6-9F515267645A}">
      <dsp:nvSpPr>
        <dsp:cNvPr id="0" name=""/>
        <dsp:cNvSpPr/>
      </dsp:nvSpPr>
      <dsp:spPr>
        <a:xfrm>
          <a:off x="268099" y="1964945"/>
          <a:ext cx="2246503" cy="9347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BI Analyst</a:t>
          </a:r>
          <a:endParaRPr lang="en-US" sz="2400" kern="1200" dirty="0">
            <a:solidFill>
              <a:schemeClr val="tx1"/>
            </a:solidFill>
          </a:endParaRPr>
        </a:p>
      </dsp:txBody>
      <dsp:txXfrm>
        <a:off x="313730" y="2010576"/>
        <a:ext cx="2155241" cy="843500"/>
      </dsp:txXfrm>
    </dsp:sp>
    <dsp:sp modelId="{D1003F5C-1B86-4AC4-A8FA-10D6315E12FB}">
      <dsp:nvSpPr>
        <dsp:cNvPr id="0" name=""/>
        <dsp:cNvSpPr/>
      </dsp:nvSpPr>
      <dsp:spPr>
        <a:xfrm rot="5400000">
          <a:off x="4614210" y="940314"/>
          <a:ext cx="747810" cy="4947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Document data elements</a:t>
          </a:r>
          <a:endParaRPr lang="en-US" sz="1400" kern="1200" dirty="0"/>
        </a:p>
        <a:p>
          <a:pPr marL="114300" lvl="1" indent="-114300" algn="l" defTabSz="622300">
            <a:lnSpc>
              <a:spcPct val="90000"/>
            </a:lnSpc>
            <a:spcBef>
              <a:spcPct val="0"/>
            </a:spcBef>
            <a:spcAft>
              <a:spcPct val="15000"/>
            </a:spcAft>
            <a:buChar char="••"/>
          </a:pPr>
          <a:r>
            <a:rPr lang="en-US" sz="1400" kern="1200" dirty="0" smtClean="0"/>
            <a:t>Use reporting tools</a:t>
          </a:r>
          <a:endParaRPr lang="en-US" sz="1400" kern="1200" dirty="0"/>
        </a:p>
        <a:p>
          <a:pPr marL="114300" lvl="1" indent="-114300" algn="l" defTabSz="622300">
            <a:lnSpc>
              <a:spcPct val="90000"/>
            </a:lnSpc>
            <a:spcBef>
              <a:spcPct val="0"/>
            </a:spcBef>
            <a:spcAft>
              <a:spcPct val="15000"/>
            </a:spcAft>
            <a:buChar char="••"/>
          </a:pPr>
          <a:r>
            <a:rPr lang="en-US" sz="1400" kern="1200" dirty="0" smtClean="0"/>
            <a:t>Collaborate with business analysts and data architects</a:t>
          </a:r>
          <a:endParaRPr lang="en-US" sz="1400" kern="1200" dirty="0"/>
        </a:p>
        <a:p>
          <a:pPr marL="114300" lvl="1" indent="-114300" algn="l" defTabSz="622300">
            <a:lnSpc>
              <a:spcPct val="90000"/>
            </a:lnSpc>
            <a:spcBef>
              <a:spcPct val="0"/>
            </a:spcBef>
            <a:spcAft>
              <a:spcPct val="15000"/>
            </a:spcAft>
            <a:buChar char="••"/>
          </a:pPr>
          <a:r>
            <a:rPr lang="en-US" sz="1400" kern="1200" dirty="0" smtClean="0"/>
            <a:t>Develop data extraction procedures</a:t>
          </a:r>
          <a:endParaRPr lang="en-US" sz="1400" kern="1200" dirty="0"/>
        </a:p>
      </dsp:txBody>
      <dsp:txXfrm rot="-5400000">
        <a:off x="2514603" y="3076427"/>
        <a:ext cx="4910520" cy="674800"/>
      </dsp:txXfrm>
    </dsp:sp>
    <dsp:sp modelId="{D45632C5-4FE5-4C04-AD7A-FB4189D00C3B}">
      <dsp:nvSpPr>
        <dsp:cNvPr id="0" name=""/>
        <dsp:cNvSpPr/>
      </dsp:nvSpPr>
      <dsp:spPr>
        <a:xfrm>
          <a:off x="268099" y="2946445"/>
          <a:ext cx="2246503" cy="9347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Data Analyst</a:t>
          </a:r>
          <a:endParaRPr lang="en-US" sz="2400" kern="1200" dirty="0">
            <a:solidFill>
              <a:schemeClr val="tx1"/>
            </a:solidFill>
          </a:endParaRPr>
        </a:p>
      </dsp:txBody>
      <dsp:txXfrm>
        <a:off x="313730" y="2992076"/>
        <a:ext cx="2155241" cy="8435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9AFCB-6F0F-472B-8AF3-68DD74281355}" type="datetimeFigureOut">
              <a:rPr lang="es-EC" smtClean="0"/>
              <a:t>19/05/2016</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90EF4-BA7F-4BC6-ABE3-0EE3B8F796BE}" type="slidenum">
              <a:rPr lang="es-EC" smtClean="0"/>
              <a:t>‹Nº›</a:t>
            </a:fld>
            <a:endParaRPr lang="es-EC"/>
          </a:p>
        </p:txBody>
      </p:sp>
    </p:spTree>
    <p:extLst>
      <p:ext uri="{BB962C8B-B14F-4D97-AF65-F5344CB8AC3E}">
        <p14:creationId xmlns:p14="http://schemas.microsoft.com/office/powerpoint/2010/main" val="697193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p:spPr>
        <p:txBody>
          <a:bodyPr/>
          <a:lstStyle/>
          <a:p>
            <a:r>
              <a:rPr lang="en-US" altLang="en-US" dirty="0" smtClean="0"/>
              <a:t>The maturity model (</a:t>
            </a:r>
            <a:r>
              <a:rPr lang="en-US" altLang="en-US" dirty="0" err="1" smtClean="0"/>
              <a:t>Eckerson</a:t>
            </a:r>
            <a:r>
              <a:rPr lang="en-US" altLang="en-US" dirty="0" smtClean="0"/>
              <a:t> 2007) consists of six stages as summarized in this table. The stages provide a framework to view an organization’s progress, not an absolute metric as organizations may demonstrate aspects of multiple stages at the same time. As organizations move from lower to more advanced stages, increased business value can occur. However, organizations may have difficulty justifying significant new data warehouse investments as benefits are sometimes difficult to quantify.</a:t>
            </a:r>
          </a:p>
        </p:txBody>
      </p:sp>
      <p:sp>
        <p:nvSpPr>
          <p:cNvPr id="95236"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C3FC491-D6BA-4983-B46B-101C5D846A63}" type="slidenum">
              <a:rPr kumimoji="0" lang="en-US" altLang="en-US" sz="1200" b="0" smtClean="0"/>
              <a:pPr/>
              <a:t>2</a:t>
            </a:fld>
            <a:endParaRPr kumimoji="0" lang="en-US" altLang="en-US" sz="1200" b="0" smtClean="0"/>
          </a:p>
        </p:txBody>
      </p:sp>
    </p:spTree>
    <p:extLst>
      <p:ext uri="{BB962C8B-B14F-4D97-AF65-F5344CB8AC3E}">
        <p14:creationId xmlns:p14="http://schemas.microsoft.com/office/powerpoint/2010/main" val="263282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Source: Robert Half Salary</a:t>
            </a:r>
            <a:r>
              <a:rPr lang="en-US" baseline="0" dirty="0" smtClean="0"/>
              <a:t> Guide 2013</a:t>
            </a:r>
            <a:endParaRPr lang="en-US" dirty="0" smtClean="0"/>
          </a:p>
          <a:p>
            <a:endParaRPr lang="en-US" dirty="0" smtClean="0"/>
          </a:p>
          <a:p>
            <a:r>
              <a:rPr lang="en-US" dirty="0" smtClean="0"/>
              <a:t>Data warehouse positions</a:t>
            </a:r>
          </a:p>
          <a:p>
            <a:pPr marL="171450" indent="-171450">
              <a:buFontTx/>
              <a:buChar char="-"/>
            </a:pPr>
            <a:r>
              <a:rPr lang="en-US" dirty="0" smtClean="0"/>
              <a:t>Data warehouse analyst</a:t>
            </a:r>
            <a:r>
              <a:rPr lang="en-US" baseline="0" dirty="0" smtClean="0"/>
              <a:t> (http://blog.rht.com/data-warehouse-analyst-bridging-present-future)</a:t>
            </a:r>
          </a:p>
          <a:p>
            <a:pPr marL="171450" indent="-171450">
              <a:buFontTx/>
              <a:buChar char="-"/>
            </a:pPr>
            <a:r>
              <a:rPr lang="en-US" baseline="0" dirty="0" smtClean="0"/>
              <a:t>Data warehouse manager (http://blog.rht.com/data-warehouse-manager-enabling-business-intelligence)</a:t>
            </a:r>
          </a:p>
          <a:p>
            <a:pPr marL="0" indent="0">
              <a:buFontTx/>
              <a:buNone/>
            </a:pPr>
            <a:endParaRPr lang="en-US" baseline="0" dirty="0" smtClean="0"/>
          </a:p>
          <a:p>
            <a:r>
              <a:rPr lang="en-US" dirty="0" smtClean="0"/>
              <a:t>Common skills</a:t>
            </a:r>
          </a:p>
          <a:p>
            <a:pPr marL="171450" indent="-171450">
              <a:buFontTx/>
              <a:buChar char="-"/>
            </a:pPr>
            <a:r>
              <a:rPr lang="en-US" dirty="0" smtClean="0"/>
              <a:t>Relational</a:t>
            </a:r>
            <a:r>
              <a:rPr lang="en-US" baseline="0" dirty="0" smtClean="0"/>
              <a:t> database background</a:t>
            </a:r>
          </a:p>
          <a:p>
            <a:pPr marL="171450" indent="-171450">
              <a:buFontTx/>
              <a:buChar char="-"/>
            </a:pPr>
            <a:r>
              <a:rPr lang="en-US" baseline="0" dirty="0" smtClean="0"/>
              <a:t>Typically university degree</a:t>
            </a:r>
          </a:p>
          <a:p>
            <a:pPr marL="171450" indent="-171450">
              <a:buFontTx/>
              <a:buChar char="-"/>
            </a:pPr>
            <a:r>
              <a:rPr lang="en-US" baseline="0" dirty="0" smtClean="0"/>
              <a:t>3 to 5 years work experience in databases and/or data warehouses</a:t>
            </a:r>
            <a:endParaRPr lang="en-US" dirty="0" smtClean="0"/>
          </a:p>
          <a:p>
            <a:endParaRPr lang="en-US" dirty="0" smtClean="0"/>
          </a:p>
          <a:p>
            <a:r>
              <a:rPr lang="en-US" dirty="0" smtClean="0"/>
              <a:t>DW analyst </a:t>
            </a:r>
            <a:r>
              <a:rPr lang="en-US" baseline="0" dirty="0" smtClean="0"/>
              <a:t>qualifications</a:t>
            </a:r>
            <a:endParaRPr lang="en-US" dirty="0" smtClean="0"/>
          </a:p>
          <a:p>
            <a:pPr marL="171450" indent="-171450">
              <a:buFontTx/>
              <a:buChar char="-"/>
            </a:pPr>
            <a:r>
              <a:rPr lang="en-US" dirty="0" smtClean="0"/>
              <a:t>Excellent research, analysis, and problem-solving</a:t>
            </a:r>
            <a:r>
              <a:rPr lang="en-US" baseline="0" dirty="0" smtClean="0"/>
              <a:t> skills</a:t>
            </a:r>
          </a:p>
          <a:p>
            <a:pPr marL="171450" indent="-171450">
              <a:buFontTx/>
              <a:buChar char="-"/>
            </a:pPr>
            <a:r>
              <a:rPr lang="en-US" baseline="0" dirty="0" smtClean="0"/>
              <a:t>Strong communication and listening skills</a:t>
            </a:r>
          </a:p>
          <a:p>
            <a:pPr marL="171450" indent="-171450">
              <a:buFontTx/>
              <a:buChar char="-"/>
            </a:pPr>
            <a:r>
              <a:rPr lang="en-US" baseline="0" dirty="0" smtClean="0"/>
              <a:t>Experience with data modeling and architecture</a:t>
            </a:r>
            <a:endParaRPr lang="en-US" dirty="0" smtClean="0"/>
          </a:p>
          <a:p>
            <a:pPr marL="0" indent="0">
              <a:buFontTx/>
              <a:buNone/>
            </a:pPr>
            <a:endParaRPr lang="en-US" baseline="0" dirty="0" smtClean="0"/>
          </a:p>
          <a:p>
            <a:r>
              <a:rPr lang="en-US" dirty="0" smtClean="0"/>
              <a:t>DW manager</a:t>
            </a:r>
            <a:r>
              <a:rPr lang="en-US" baseline="0" dirty="0" smtClean="0"/>
              <a:t> qualifications</a:t>
            </a:r>
            <a:endParaRPr lang="en-US" dirty="0" smtClean="0"/>
          </a:p>
          <a:p>
            <a:pPr marL="171450" indent="-171450">
              <a:buFontTx/>
              <a:buChar char="-"/>
            </a:pPr>
            <a:r>
              <a:rPr lang="en-US" dirty="0" smtClean="0"/>
              <a:t>Excellent analytical abilities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smtClean="0"/>
              <a:t>Project management experience managing technical personnel</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smtClean="0"/>
              <a:t>Five or more years of experience in a data warehousing environment</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smtClean="0"/>
              <a:t>Proficiency in data warehousing tools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BI analyst</a:t>
            </a:r>
            <a:r>
              <a:rPr lang="en-US" baseline="0" dirty="0" smtClean="0"/>
              <a:t> s</a:t>
            </a:r>
            <a:r>
              <a:rPr lang="en-US" dirty="0" smtClean="0"/>
              <a:t>kills:</a:t>
            </a:r>
          </a:p>
          <a:p>
            <a:pPr marL="171450" indent="-171450">
              <a:buFontTx/>
              <a:buChar char="-"/>
            </a:pPr>
            <a:r>
              <a:rPr lang="en-US" baseline="0" dirty="0" smtClean="0"/>
              <a:t>Background in database technology</a:t>
            </a:r>
          </a:p>
          <a:p>
            <a:pPr marL="171450" indent="-171450">
              <a:buFontTx/>
              <a:buChar char="-"/>
            </a:pPr>
            <a:r>
              <a:rPr lang="en-US" dirty="0" smtClean="0"/>
              <a:t>Analytical</a:t>
            </a:r>
            <a:r>
              <a:rPr lang="en-US" baseline="0" dirty="0" smtClean="0"/>
              <a:t> and reporting tools</a:t>
            </a:r>
          </a:p>
          <a:p>
            <a:pPr marL="171450" indent="-171450">
              <a:buFontTx/>
              <a:buChar char="-"/>
            </a:pPr>
            <a:r>
              <a:rPr lang="en-US" baseline="0" dirty="0" smtClean="0"/>
              <a:t>Written and oral communication</a:t>
            </a:r>
          </a:p>
          <a:p>
            <a:pPr marL="0" indent="0">
              <a:buFontTx/>
              <a:buNone/>
            </a:pPr>
            <a:endParaRPr lang="en-US" baseline="0" dirty="0" smtClean="0"/>
          </a:p>
          <a:p>
            <a:pPr marL="0" indent="0">
              <a:buFontTx/>
              <a:buNone/>
            </a:pPr>
            <a:r>
              <a:rPr lang="en-US" baseline="0" dirty="0" smtClean="0"/>
              <a:t>BI analyst education</a:t>
            </a:r>
          </a:p>
          <a:p>
            <a:pPr marL="171450" indent="-171450">
              <a:buFontTx/>
              <a:buChar char="-"/>
            </a:pPr>
            <a:r>
              <a:rPr lang="en-US" baseline="0" dirty="0" smtClean="0"/>
              <a:t>Computer science, information systems, or engineering</a:t>
            </a:r>
          </a:p>
          <a:p>
            <a:pPr marL="171450" indent="-171450">
              <a:buFontTx/>
              <a:buChar char="-"/>
            </a:pPr>
            <a:r>
              <a:rPr lang="en-US" baseline="0" dirty="0" smtClean="0"/>
              <a:t>Several years of experience with database queries and data cube technology</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Data analyst skills</a:t>
            </a:r>
          </a:p>
          <a:p>
            <a:pPr marL="171450" indent="-171450">
              <a:buFontTx/>
              <a:buChar char="-"/>
            </a:pPr>
            <a:r>
              <a:rPr lang="en-US" dirty="0" smtClean="0"/>
              <a:t>Analytical,</a:t>
            </a:r>
            <a:r>
              <a:rPr lang="en-US" baseline="0" dirty="0" smtClean="0"/>
              <a:t> quantitative, and problem solving</a:t>
            </a:r>
          </a:p>
          <a:p>
            <a:pPr marL="171450" indent="-171450">
              <a:buFontTx/>
              <a:buChar char="-"/>
            </a:pPr>
            <a:r>
              <a:rPr lang="en-US" baseline="0" dirty="0" smtClean="0"/>
              <a:t>Relational database theory and practice</a:t>
            </a:r>
          </a:p>
          <a:p>
            <a:pPr marL="171450" indent="-171450">
              <a:buFontTx/>
              <a:buChar char="-"/>
            </a:pPr>
            <a:r>
              <a:rPr lang="en-US" baseline="0" dirty="0" smtClean="0"/>
              <a:t>Written and oral communication skills</a:t>
            </a:r>
          </a:p>
          <a:p>
            <a:pPr marL="0" indent="0">
              <a:buFontTx/>
              <a:buNone/>
            </a:pPr>
            <a:endParaRPr lang="en-US" baseline="0" dirty="0" smtClean="0"/>
          </a:p>
          <a:p>
            <a:pPr marL="0" indent="0">
              <a:buFontTx/>
              <a:buNone/>
            </a:pPr>
            <a:r>
              <a:rPr lang="en-US" baseline="0" dirty="0" smtClean="0"/>
              <a:t>Data analyst education</a:t>
            </a:r>
          </a:p>
          <a:p>
            <a:pPr marL="171450" indent="-171450">
              <a:buFontTx/>
              <a:buChar char="-"/>
            </a:pPr>
            <a:r>
              <a:rPr lang="en-US" baseline="0" dirty="0" smtClean="0"/>
              <a:t>Bachelors in computer science, information systems, or related discipline</a:t>
            </a:r>
          </a:p>
          <a:p>
            <a:pPr marL="171450" indent="-171450">
              <a:buFontTx/>
              <a:buChar char="-"/>
            </a:pPr>
            <a:r>
              <a:rPr lang="en-US" baseline="0" dirty="0" smtClean="0"/>
              <a:t>Several years experience with a major DBMS product</a:t>
            </a:r>
          </a:p>
          <a:p>
            <a:pPr marL="0" indent="0">
              <a:buFontTx/>
              <a:buNone/>
            </a:pPr>
            <a:endParaRPr lang="en-US"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2577060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Did not show data analyst due to large overlap with BI analyst</a:t>
            </a:r>
          </a:p>
          <a:p>
            <a:endParaRPr lang="en-US" baseline="0" dirty="0" smtClean="0"/>
          </a:p>
          <a:p>
            <a:r>
              <a:rPr lang="en-US" baseline="0" dirty="0" smtClean="0"/>
              <a:t>Skill acquisition</a:t>
            </a:r>
          </a:p>
          <a:p>
            <a:pPr marL="171450" indent="-171450">
              <a:buFontTx/>
              <a:buChar char="-"/>
            </a:pPr>
            <a:r>
              <a:rPr lang="en-US" baseline="0" dirty="0" smtClean="0"/>
              <a:t>Degree</a:t>
            </a:r>
          </a:p>
          <a:p>
            <a:pPr marL="171450" indent="-171450">
              <a:buFontTx/>
              <a:buChar char="-"/>
            </a:pPr>
            <a:r>
              <a:rPr lang="en-US" baseline="0" dirty="0" smtClean="0"/>
              <a:t>Certification</a:t>
            </a:r>
          </a:p>
          <a:p>
            <a:pPr marL="171450" indent="-171450">
              <a:buFontTx/>
              <a:buChar char="-"/>
            </a:pPr>
            <a:r>
              <a:rPr lang="en-US" baseline="0" dirty="0" smtClean="0"/>
              <a:t>Experience</a:t>
            </a:r>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4</a:t>
            </a:fld>
            <a:endParaRPr lang="en-US"/>
          </a:p>
        </p:txBody>
      </p:sp>
    </p:spTree>
    <p:extLst>
      <p:ext uri="{BB962C8B-B14F-4D97-AF65-F5344CB8AC3E}">
        <p14:creationId xmlns:p14="http://schemas.microsoft.com/office/powerpoint/2010/main" val="129960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C"/>
          </a:p>
        </p:txBody>
      </p:sp>
      <p:sp>
        <p:nvSpPr>
          <p:cNvPr id="4" name="Marcador de fecha 3"/>
          <p:cNvSpPr>
            <a:spLocks noGrp="1"/>
          </p:cNvSpPr>
          <p:nvPr>
            <p:ph type="dt" sz="half" idx="10"/>
          </p:nvPr>
        </p:nvSpPr>
        <p:spPr/>
        <p:txBody>
          <a:bodyPr/>
          <a:lstStyle/>
          <a:p>
            <a:fld id="{C4FAA8A5-E4B2-4577-991D-5F25458C6BB2}" type="datetimeFigureOut">
              <a:rPr lang="es-EC" smtClean="0"/>
              <a:t>19/05/2016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6437A475-DBB4-47EB-837B-E4F537E96CCE}" type="slidenum">
              <a:rPr lang="es-EC" smtClean="0"/>
              <a:t>‹Nº›</a:t>
            </a:fld>
            <a:endParaRPr lang="es-EC"/>
          </a:p>
        </p:txBody>
      </p:sp>
    </p:spTree>
    <p:extLst>
      <p:ext uri="{BB962C8B-B14F-4D97-AF65-F5344CB8AC3E}">
        <p14:creationId xmlns:p14="http://schemas.microsoft.com/office/powerpoint/2010/main" val="3928786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C4FAA8A5-E4B2-4577-991D-5F25458C6BB2}" type="datetimeFigureOut">
              <a:rPr lang="es-EC" smtClean="0"/>
              <a:t>19/05/2016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6437A475-DBB4-47EB-837B-E4F537E96CCE}" type="slidenum">
              <a:rPr lang="es-EC" smtClean="0"/>
              <a:t>‹Nº›</a:t>
            </a:fld>
            <a:endParaRPr lang="es-EC"/>
          </a:p>
        </p:txBody>
      </p:sp>
    </p:spTree>
    <p:extLst>
      <p:ext uri="{BB962C8B-B14F-4D97-AF65-F5344CB8AC3E}">
        <p14:creationId xmlns:p14="http://schemas.microsoft.com/office/powerpoint/2010/main" val="232325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C4FAA8A5-E4B2-4577-991D-5F25458C6BB2}" type="datetimeFigureOut">
              <a:rPr lang="es-EC" smtClean="0"/>
              <a:t>19/05/2016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6437A475-DBB4-47EB-837B-E4F537E96CCE}" type="slidenum">
              <a:rPr lang="es-EC" smtClean="0"/>
              <a:t>‹Nº›</a:t>
            </a:fld>
            <a:endParaRPr lang="es-EC"/>
          </a:p>
        </p:txBody>
      </p:sp>
    </p:spTree>
    <p:extLst>
      <p:ext uri="{BB962C8B-B14F-4D97-AF65-F5344CB8AC3E}">
        <p14:creationId xmlns:p14="http://schemas.microsoft.com/office/powerpoint/2010/main" val="85332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C4FAA8A5-E4B2-4577-991D-5F25458C6BB2}" type="datetimeFigureOut">
              <a:rPr lang="es-EC" smtClean="0"/>
              <a:t>19/05/2016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6437A475-DBB4-47EB-837B-E4F537E96CCE}" type="slidenum">
              <a:rPr lang="es-EC" smtClean="0"/>
              <a:t>‹Nº›</a:t>
            </a:fld>
            <a:endParaRPr lang="es-EC"/>
          </a:p>
        </p:txBody>
      </p:sp>
    </p:spTree>
    <p:extLst>
      <p:ext uri="{BB962C8B-B14F-4D97-AF65-F5344CB8AC3E}">
        <p14:creationId xmlns:p14="http://schemas.microsoft.com/office/powerpoint/2010/main" val="181535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4FAA8A5-E4B2-4577-991D-5F25458C6BB2}" type="datetimeFigureOut">
              <a:rPr lang="es-EC" smtClean="0"/>
              <a:t>19/05/2016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6437A475-DBB4-47EB-837B-E4F537E96CCE}" type="slidenum">
              <a:rPr lang="es-EC" smtClean="0"/>
              <a:t>‹Nº›</a:t>
            </a:fld>
            <a:endParaRPr lang="es-EC"/>
          </a:p>
        </p:txBody>
      </p:sp>
    </p:spTree>
    <p:extLst>
      <p:ext uri="{BB962C8B-B14F-4D97-AF65-F5344CB8AC3E}">
        <p14:creationId xmlns:p14="http://schemas.microsoft.com/office/powerpoint/2010/main" val="323380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fecha 4"/>
          <p:cNvSpPr>
            <a:spLocks noGrp="1"/>
          </p:cNvSpPr>
          <p:nvPr>
            <p:ph type="dt" sz="half" idx="10"/>
          </p:nvPr>
        </p:nvSpPr>
        <p:spPr/>
        <p:txBody>
          <a:bodyPr/>
          <a:lstStyle/>
          <a:p>
            <a:fld id="{C4FAA8A5-E4B2-4577-991D-5F25458C6BB2}" type="datetimeFigureOut">
              <a:rPr lang="es-EC" smtClean="0"/>
              <a:t>19/05/2016</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6437A475-DBB4-47EB-837B-E4F537E96CCE}" type="slidenum">
              <a:rPr lang="es-EC" smtClean="0"/>
              <a:t>‹Nº›</a:t>
            </a:fld>
            <a:endParaRPr lang="es-EC"/>
          </a:p>
        </p:txBody>
      </p:sp>
    </p:spTree>
    <p:extLst>
      <p:ext uri="{BB962C8B-B14F-4D97-AF65-F5344CB8AC3E}">
        <p14:creationId xmlns:p14="http://schemas.microsoft.com/office/powerpoint/2010/main" val="303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7" name="Marcador de fecha 6"/>
          <p:cNvSpPr>
            <a:spLocks noGrp="1"/>
          </p:cNvSpPr>
          <p:nvPr>
            <p:ph type="dt" sz="half" idx="10"/>
          </p:nvPr>
        </p:nvSpPr>
        <p:spPr/>
        <p:txBody>
          <a:bodyPr/>
          <a:lstStyle/>
          <a:p>
            <a:fld id="{C4FAA8A5-E4B2-4577-991D-5F25458C6BB2}" type="datetimeFigureOut">
              <a:rPr lang="es-EC" smtClean="0"/>
              <a:t>19/05/2016</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6437A475-DBB4-47EB-837B-E4F537E96CCE}" type="slidenum">
              <a:rPr lang="es-EC" smtClean="0"/>
              <a:t>‹Nº›</a:t>
            </a:fld>
            <a:endParaRPr lang="es-EC"/>
          </a:p>
        </p:txBody>
      </p:sp>
    </p:spTree>
    <p:extLst>
      <p:ext uri="{BB962C8B-B14F-4D97-AF65-F5344CB8AC3E}">
        <p14:creationId xmlns:p14="http://schemas.microsoft.com/office/powerpoint/2010/main" val="2852548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fecha 2"/>
          <p:cNvSpPr>
            <a:spLocks noGrp="1"/>
          </p:cNvSpPr>
          <p:nvPr>
            <p:ph type="dt" sz="half" idx="10"/>
          </p:nvPr>
        </p:nvSpPr>
        <p:spPr/>
        <p:txBody>
          <a:bodyPr/>
          <a:lstStyle/>
          <a:p>
            <a:fld id="{C4FAA8A5-E4B2-4577-991D-5F25458C6BB2}" type="datetimeFigureOut">
              <a:rPr lang="es-EC" smtClean="0"/>
              <a:t>19/05/2016</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6437A475-DBB4-47EB-837B-E4F537E96CCE}" type="slidenum">
              <a:rPr lang="es-EC" smtClean="0"/>
              <a:t>‹Nº›</a:t>
            </a:fld>
            <a:endParaRPr lang="es-EC"/>
          </a:p>
        </p:txBody>
      </p:sp>
    </p:spTree>
    <p:extLst>
      <p:ext uri="{BB962C8B-B14F-4D97-AF65-F5344CB8AC3E}">
        <p14:creationId xmlns:p14="http://schemas.microsoft.com/office/powerpoint/2010/main" val="11731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4FAA8A5-E4B2-4577-991D-5F25458C6BB2}" type="datetimeFigureOut">
              <a:rPr lang="es-EC" smtClean="0"/>
              <a:t>19/05/2016</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6437A475-DBB4-47EB-837B-E4F537E96CCE}" type="slidenum">
              <a:rPr lang="es-EC" smtClean="0"/>
              <a:t>‹Nº›</a:t>
            </a:fld>
            <a:endParaRPr lang="es-EC"/>
          </a:p>
        </p:txBody>
      </p:sp>
    </p:spTree>
    <p:extLst>
      <p:ext uri="{BB962C8B-B14F-4D97-AF65-F5344CB8AC3E}">
        <p14:creationId xmlns:p14="http://schemas.microsoft.com/office/powerpoint/2010/main" val="4078357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4FAA8A5-E4B2-4577-991D-5F25458C6BB2}" type="datetimeFigureOut">
              <a:rPr lang="es-EC" smtClean="0"/>
              <a:t>19/05/2016</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6437A475-DBB4-47EB-837B-E4F537E96CCE}" type="slidenum">
              <a:rPr lang="es-EC" smtClean="0"/>
              <a:t>‹Nº›</a:t>
            </a:fld>
            <a:endParaRPr lang="es-EC"/>
          </a:p>
        </p:txBody>
      </p:sp>
    </p:spTree>
    <p:extLst>
      <p:ext uri="{BB962C8B-B14F-4D97-AF65-F5344CB8AC3E}">
        <p14:creationId xmlns:p14="http://schemas.microsoft.com/office/powerpoint/2010/main" val="202899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4FAA8A5-E4B2-4577-991D-5F25458C6BB2}" type="datetimeFigureOut">
              <a:rPr lang="es-EC" smtClean="0"/>
              <a:t>19/05/2016</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6437A475-DBB4-47EB-837B-E4F537E96CCE}" type="slidenum">
              <a:rPr lang="es-EC" smtClean="0"/>
              <a:t>‹Nº›</a:t>
            </a:fld>
            <a:endParaRPr lang="es-EC"/>
          </a:p>
        </p:txBody>
      </p:sp>
    </p:spTree>
    <p:extLst>
      <p:ext uri="{BB962C8B-B14F-4D97-AF65-F5344CB8AC3E}">
        <p14:creationId xmlns:p14="http://schemas.microsoft.com/office/powerpoint/2010/main" val="10922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AA8A5-E4B2-4577-991D-5F25458C6BB2}" type="datetimeFigureOut">
              <a:rPr lang="es-EC" smtClean="0"/>
              <a:t>19/05/2016</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7A475-DBB4-47EB-837B-E4F537E96CCE}" type="slidenum">
              <a:rPr lang="es-EC" smtClean="0"/>
              <a:t>‹Nº›</a:t>
            </a:fld>
            <a:endParaRPr lang="es-EC"/>
          </a:p>
        </p:txBody>
      </p:sp>
    </p:spTree>
    <p:extLst>
      <p:ext uri="{BB962C8B-B14F-4D97-AF65-F5344CB8AC3E}">
        <p14:creationId xmlns:p14="http://schemas.microsoft.com/office/powerpoint/2010/main" val="4052377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t>DWH </a:t>
            </a:r>
            <a:r>
              <a:rPr lang="es-EC" dirty="0" err="1" smtClean="0"/>
              <a:t>Maturity</a:t>
            </a:r>
            <a:r>
              <a:rPr lang="es-EC" dirty="0" smtClean="0"/>
              <a:t> </a:t>
            </a:r>
            <a:r>
              <a:rPr lang="es-EC" dirty="0" err="1" smtClean="0"/>
              <a:t>Model</a:t>
            </a:r>
            <a:r>
              <a:rPr lang="es-EC" dirty="0" smtClean="0"/>
              <a:t> and Positions</a:t>
            </a:r>
            <a:endParaRPr lang="es-EC" dirty="0"/>
          </a:p>
        </p:txBody>
      </p:sp>
      <p:sp>
        <p:nvSpPr>
          <p:cNvPr id="3" name="Subtítulo 2"/>
          <p:cNvSpPr>
            <a:spLocks noGrp="1"/>
          </p:cNvSpPr>
          <p:nvPr>
            <p:ph type="subTitle" idx="1"/>
          </p:nvPr>
        </p:nvSpPr>
        <p:spPr/>
        <p:txBody>
          <a:bodyPr/>
          <a:lstStyle/>
          <a:p>
            <a:endParaRPr lang="es-EC"/>
          </a:p>
        </p:txBody>
      </p:sp>
    </p:spTree>
    <p:extLst>
      <p:ext uri="{BB962C8B-B14F-4D97-AF65-F5344CB8AC3E}">
        <p14:creationId xmlns:p14="http://schemas.microsoft.com/office/powerpoint/2010/main" val="305906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dirty="0" smtClean="0"/>
              <a:t>Maturity Model Stages</a:t>
            </a:r>
          </a:p>
        </p:txBody>
      </p:sp>
      <p:graphicFrame>
        <p:nvGraphicFramePr>
          <p:cNvPr id="4" name="Table 3"/>
          <p:cNvGraphicFramePr>
            <a:graphicFrameLocks noGrp="1"/>
          </p:cNvGraphicFramePr>
          <p:nvPr>
            <p:extLst/>
          </p:nvPr>
        </p:nvGraphicFramePr>
        <p:xfrm>
          <a:off x="1990726" y="1585913"/>
          <a:ext cx="8210549" cy="3782550"/>
        </p:xfrm>
        <a:graphic>
          <a:graphicData uri="http://schemas.openxmlformats.org/drawingml/2006/table">
            <a:tbl>
              <a:tblPr firstRow="1">
                <a:tableStyleId>{5C22544A-7EE6-4342-B048-85BDC9FD1C3A}</a:tableStyleId>
              </a:tblPr>
              <a:tblGrid>
                <a:gridCol w="1161298"/>
                <a:gridCol w="1973791"/>
                <a:gridCol w="2537730"/>
                <a:gridCol w="2537730"/>
              </a:tblGrid>
              <a:tr h="341234">
                <a:tc>
                  <a:txBody>
                    <a:bodyPr/>
                    <a:lstStyle/>
                    <a:p>
                      <a:pPr marL="0" marR="0">
                        <a:spcBef>
                          <a:spcPts val="0"/>
                        </a:spcBef>
                        <a:spcAft>
                          <a:spcPts val="0"/>
                        </a:spcAft>
                      </a:pPr>
                      <a:r>
                        <a:rPr lang="en-US" sz="1600" dirty="0">
                          <a:solidFill>
                            <a:schemeClr val="tx1"/>
                          </a:solidFill>
                          <a:effectLst/>
                        </a:rPr>
                        <a:t>Stage</a:t>
                      </a:r>
                      <a:endParaRPr lang="en-US" sz="1600" dirty="0">
                        <a:solidFill>
                          <a:schemeClr val="tx1"/>
                        </a:solidFill>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solidFill>
                            <a:schemeClr val="tx1"/>
                          </a:solidFill>
                          <a:effectLst/>
                        </a:rPr>
                        <a:t>Scope</a:t>
                      </a:r>
                      <a:endParaRPr lang="en-US" sz="1600" dirty="0">
                        <a:solidFill>
                          <a:schemeClr val="tx1"/>
                        </a:solidFill>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solidFill>
                            <a:schemeClr val="tx1"/>
                          </a:solidFill>
                          <a:effectLst/>
                        </a:rPr>
                        <a:t>Architecture</a:t>
                      </a:r>
                      <a:endParaRPr lang="en-US" sz="1600" dirty="0">
                        <a:solidFill>
                          <a:schemeClr val="tx1"/>
                        </a:solidFill>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solidFill>
                            <a:schemeClr val="tx1"/>
                          </a:solidFill>
                          <a:effectLst/>
                        </a:rPr>
                        <a:t>Management Usage</a:t>
                      </a:r>
                      <a:endParaRPr lang="en-US" sz="1600" dirty="0">
                        <a:solidFill>
                          <a:schemeClr val="tx1"/>
                        </a:solidFill>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5313">
                <a:tc>
                  <a:txBody>
                    <a:bodyPr/>
                    <a:lstStyle/>
                    <a:p>
                      <a:pPr marL="0" marR="0">
                        <a:spcBef>
                          <a:spcPts val="0"/>
                        </a:spcBef>
                        <a:spcAft>
                          <a:spcPts val="0"/>
                        </a:spcAft>
                      </a:pPr>
                      <a:r>
                        <a:rPr lang="en-US" sz="1600" dirty="0" smtClean="0">
                          <a:effectLst/>
                          <a:latin typeface="+mn-lt"/>
                          <a:ea typeface="Times New Roman"/>
                        </a:rPr>
                        <a:t>Prenatal</a:t>
                      </a:r>
                      <a:endParaRPr lang="en-US" sz="1600" dirty="0">
                        <a:effectLst/>
                        <a:latin typeface="+mn-lt"/>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latin typeface="+mn-lt"/>
                          <a:ea typeface="Times New Roman"/>
                        </a:rPr>
                        <a:t>System</a:t>
                      </a:r>
                      <a:endParaRPr lang="en-US" sz="1600" dirty="0">
                        <a:effectLst/>
                        <a:latin typeface="+mn-lt"/>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latin typeface="+mn-lt"/>
                          <a:ea typeface="Times New Roman"/>
                        </a:rPr>
                        <a:t>Management reporting</a:t>
                      </a:r>
                      <a:endParaRPr lang="en-US" sz="1600" dirty="0">
                        <a:effectLst/>
                        <a:latin typeface="+mn-lt"/>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latin typeface="+mn-lt"/>
                          <a:ea typeface="Times New Roman"/>
                        </a:rPr>
                        <a:t>Control costs</a:t>
                      </a:r>
                      <a:endParaRPr lang="en-US" sz="1600" dirty="0">
                        <a:effectLst/>
                        <a:latin typeface="+mn-lt"/>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5382">
                <a:tc>
                  <a:txBody>
                    <a:bodyPr/>
                    <a:lstStyle/>
                    <a:p>
                      <a:pPr marL="0" marR="0">
                        <a:spcBef>
                          <a:spcPts val="0"/>
                        </a:spcBef>
                        <a:spcAft>
                          <a:spcPts val="0"/>
                        </a:spcAft>
                      </a:pPr>
                      <a:r>
                        <a:rPr lang="en-US" sz="1600" dirty="0">
                          <a:effectLst/>
                        </a:rPr>
                        <a:t>Infant</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Individual business analysts</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Operational reports and spreadsheets (known as </a:t>
                      </a:r>
                      <a:r>
                        <a:rPr lang="en-US" sz="1600" dirty="0" err="1">
                          <a:effectLst/>
                        </a:rPr>
                        <a:t>spreadmarts</a:t>
                      </a:r>
                      <a:r>
                        <a:rPr lang="en-US" sz="1600" dirty="0">
                          <a:effectLst/>
                        </a:rPr>
                        <a:t>)</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Management insight</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139">
                <a:tc>
                  <a:txBody>
                    <a:bodyPr/>
                    <a:lstStyle/>
                    <a:p>
                      <a:pPr marL="0" marR="0">
                        <a:spcBef>
                          <a:spcPts val="0"/>
                        </a:spcBef>
                        <a:spcAft>
                          <a:spcPts val="0"/>
                        </a:spcAft>
                      </a:pPr>
                      <a:r>
                        <a:rPr lang="en-US" sz="1600">
                          <a:effectLst/>
                        </a:rPr>
                        <a:t>Child</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Departments</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Data marts</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Support business analysis</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5772">
                <a:tc>
                  <a:txBody>
                    <a:bodyPr/>
                    <a:lstStyle/>
                    <a:p>
                      <a:pPr marL="0" marR="0">
                        <a:spcBef>
                          <a:spcPts val="0"/>
                        </a:spcBef>
                        <a:spcAft>
                          <a:spcPts val="0"/>
                        </a:spcAft>
                      </a:pPr>
                      <a:r>
                        <a:rPr lang="en-US" sz="1600">
                          <a:effectLst/>
                        </a:rPr>
                        <a:t>Teenager</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Divisions</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Data warehouses</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Track business processes</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4950">
                <a:tc>
                  <a:txBody>
                    <a:bodyPr/>
                    <a:lstStyle/>
                    <a:p>
                      <a:pPr marL="0" marR="0">
                        <a:spcBef>
                          <a:spcPts val="0"/>
                        </a:spcBef>
                        <a:spcAft>
                          <a:spcPts val="0"/>
                        </a:spcAft>
                      </a:pPr>
                      <a:r>
                        <a:rPr lang="en-US" sz="1600">
                          <a:effectLst/>
                        </a:rPr>
                        <a:t>Adult</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Enterprise</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Enterprise data warehouse</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Drive organization</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760">
                <a:tc>
                  <a:txBody>
                    <a:bodyPr/>
                    <a:lstStyle/>
                    <a:p>
                      <a:pPr marL="0" marR="0">
                        <a:spcBef>
                          <a:spcPts val="0"/>
                        </a:spcBef>
                        <a:spcAft>
                          <a:spcPts val="0"/>
                        </a:spcAft>
                      </a:pPr>
                      <a:r>
                        <a:rPr lang="en-US" sz="1600" dirty="0">
                          <a:effectLst/>
                        </a:rPr>
                        <a:t>Sage</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Inter-enterprise</a:t>
                      </a:r>
                      <a:endParaRPr lang="en-US" sz="160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rPr>
                        <a:t>BI services</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Drive market and industry</a:t>
                      </a:r>
                      <a:endParaRPr lang="en-US" sz="1600" dirty="0">
                        <a:effectLst/>
                        <a:latin typeface="Times New Roman"/>
                        <a:ea typeface="Times New Roman"/>
                      </a:endParaRPr>
                    </a:p>
                  </a:txBody>
                  <a:tcPr marL="68583" marR="685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884590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Opportunities</a:t>
            </a:r>
            <a:endParaRPr lang="en-US" dirty="0"/>
          </a:p>
        </p:txBody>
      </p:sp>
      <p:graphicFrame>
        <p:nvGraphicFramePr>
          <p:cNvPr id="5" name="Content Placeholder 4"/>
          <p:cNvGraphicFramePr>
            <a:graphicFrameLocks noGrp="1"/>
          </p:cNvGraphicFramePr>
          <p:nvPr>
            <p:ph idx="1"/>
            <p:extLst/>
          </p:nvPr>
        </p:nvGraphicFramePr>
        <p:xfrm>
          <a:off x="1828800" y="1371600"/>
          <a:ext cx="7729728" cy="3883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944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B763EE2-75D2-4E7A-AA98-975A9C9CF57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AD11617F-581B-4ECE-9F2C-454009E1AB5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C5906F0C-B3EE-4A9C-B1C5-8786DC588C9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C40349CA-6F88-4258-B30D-EBF99B0164B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1BA57F76-E93D-4039-91D6-9F515267645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1EEF7E94-8433-459B-A85D-70303CA947B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D45632C5-4FE5-4C04-AD7A-FB4189D00C3B}"/>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D1003F5C-1B86-4AC4-A8FA-10D6315E12F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8382000" cy="685800"/>
          </a:xfrm>
        </p:spPr>
        <p:txBody>
          <a:bodyPr>
            <a:normAutofit fontScale="90000"/>
          </a:bodyPr>
          <a:lstStyle/>
          <a:p>
            <a:r>
              <a:rPr lang="en-US" dirty="0" smtClean="0"/>
              <a:t>Skill-Position Mapping</a:t>
            </a:r>
            <a:endParaRPr lang="en-US" dirty="0"/>
          </a:p>
        </p:txBody>
      </p:sp>
      <p:graphicFrame>
        <p:nvGraphicFramePr>
          <p:cNvPr id="12" name="Content Placeholder 11"/>
          <p:cNvGraphicFramePr>
            <a:graphicFrameLocks noGrp="1"/>
          </p:cNvGraphicFramePr>
          <p:nvPr>
            <p:ph idx="1"/>
            <p:extLst/>
          </p:nvPr>
        </p:nvGraphicFramePr>
        <p:xfrm>
          <a:off x="1828800" y="914400"/>
          <a:ext cx="8382000" cy="4886960"/>
        </p:xfrm>
        <a:graphic>
          <a:graphicData uri="http://schemas.openxmlformats.org/drawingml/2006/table">
            <a:tbl>
              <a:tblPr firstRow="1" firstCol="1" bandRow="1">
                <a:tableStyleId>{5C22544A-7EE6-4342-B048-85BDC9FD1C3A}</a:tableStyleId>
              </a:tblPr>
              <a:tblGrid>
                <a:gridCol w="2095500"/>
                <a:gridCol w="2095500"/>
                <a:gridCol w="2095500"/>
                <a:gridCol w="2095500"/>
              </a:tblGrid>
              <a:tr h="370840">
                <a:tc rowSpan="2">
                  <a:txBody>
                    <a:bodyPr/>
                    <a:lstStyle/>
                    <a:p>
                      <a:pPr algn="ctr"/>
                      <a:r>
                        <a:rPr lang="en-US" dirty="0" smtClean="0">
                          <a:solidFill>
                            <a:schemeClr val="tx1"/>
                          </a:solidFill>
                        </a:rPr>
                        <a:t>Competency</a:t>
                      </a:r>
                      <a:endParaRPr lang="en-US" dirty="0">
                        <a:solidFill>
                          <a:schemeClr val="tx1"/>
                        </a:solidFill>
                      </a:endParaRPr>
                    </a:p>
                  </a:txBody>
                  <a:tcPr marL="93133" marR="931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dirty="0" smtClean="0">
                          <a:solidFill>
                            <a:schemeClr val="tx1"/>
                          </a:solidFill>
                        </a:rPr>
                        <a:t>Position</a:t>
                      </a:r>
                      <a:endParaRPr lang="en-US"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solidFill>
                          <a:schemeClr val="tx1"/>
                        </a:solidFill>
                      </a:endParaRPr>
                    </a:p>
                  </a:txBody>
                  <a:tcPr/>
                </a:tc>
                <a:tc hMerge="1">
                  <a:txBody>
                    <a:bodyPr/>
                    <a:lstStyle/>
                    <a:p>
                      <a:endParaRPr lang="en-US" dirty="0">
                        <a:solidFill>
                          <a:schemeClr val="tx1"/>
                        </a:solidFill>
                      </a:endParaRPr>
                    </a:p>
                  </a:txBody>
                  <a:tcPr/>
                </a:tc>
              </a:tr>
              <a:tr h="370840">
                <a:tc vMerge="1">
                  <a:txBody>
                    <a:bodyPr/>
                    <a:lstStyle/>
                    <a:p>
                      <a:endParaRPr lang="en-US" dirty="0">
                        <a:solidFill>
                          <a:schemeClr val="tx1"/>
                        </a:solidFill>
                      </a:endParaRPr>
                    </a:p>
                  </a:txBody>
                  <a:tcPr/>
                </a:tc>
                <a:tc>
                  <a:txBody>
                    <a:bodyPr/>
                    <a:lstStyle/>
                    <a:p>
                      <a:r>
                        <a:rPr lang="en-US" i="1" dirty="0" smtClean="0">
                          <a:solidFill>
                            <a:schemeClr val="tx1"/>
                          </a:solidFill>
                        </a:rPr>
                        <a:t>DW Manager</a:t>
                      </a:r>
                      <a:endParaRPr lang="en-US" i="1"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i="1" dirty="0" smtClean="0">
                          <a:solidFill>
                            <a:schemeClr val="tx1"/>
                          </a:solidFill>
                        </a:rPr>
                        <a:t>DW Analyst</a:t>
                      </a:r>
                      <a:endParaRPr lang="en-US" i="1"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i="1" dirty="0" smtClean="0">
                          <a:solidFill>
                            <a:schemeClr val="tx1"/>
                          </a:solidFill>
                        </a:rPr>
                        <a:t>BI Analyst</a:t>
                      </a:r>
                      <a:endParaRPr lang="en-US" i="1"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Communication</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Data cube tools</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mtClean="0"/>
                        <a:t>█</a:t>
                      </a:r>
                      <a:endParaRPr lang="en-US" dirty="0" smtClean="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Dashboards</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Data mining</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Data integration</a:t>
                      </a:r>
                      <a:r>
                        <a:rPr lang="en-US" b="0" baseline="0" dirty="0" smtClean="0">
                          <a:solidFill>
                            <a:schemeClr val="tx1"/>
                          </a:solidFill>
                        </a:rPr>
                        <a:t> tools</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DW schema design</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Performance analysis</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Quantitative</a:t>
                      </a:r>
                      <a:r>
                        <a:rPr lang="en-US" b="0" baseline="0" dirty="0" smtClean="0">
                          <a:solidFill>
                            <a:schemeClr val="tx1"/>
                          </a:solidFill>
                        </a:rPr>
                        <a:t> modeling</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0" dirty="0" smtClean="0">
                          <a:solidFill>
                            <a:schemeClr val="tx1"/>
                          </a:solidFill>
                        </a:rPr>
                        <a:t>SQL extensions</a:t>
                      </a:r>
                      <a:endParaRPr lang="en-US" b="0" dirty="0">
                        <a:solidFill>
                          <a:schemeClr val="tx1"/>
                        </a:solidFill>
                      </a:endParaRPr>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b="1"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marL="93133" marR="931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28764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smtClean="0"/>
              <a:t>References</a:t>
            </a:r>
            <a:endParaRPr lang="es-EC" dirty="0"/>
          </a:p>
        </p:txBody>
      </p:sp>
      <p:sp>
        <p:nvSpPr>
          <p:cNvPr id="3" name="Marcador de contenido 2"/>
          <p:cNvSpPr>
            <a:spLocks noGrp="1"/>
          </p:cNvSpPr>
          <p:nvPr>
            <p:ph idx="1"/>
          </p:nvPr>
        </p:nvSpPr>
        <p:spPr/>
        <p:txBody>
          <a:bodyPr/>
          <a:lstStyle/>
          <a:p>
            <a:r>
              <a:rPr lang="es-EC" dirty="0" err="1" smtClean="0"/>
              <a:t>Eckerson</a:t>
            </a:r>
            <a:r>
              <a:rPr lang="es-EC" dirty="0" smtClean="0"/>
              <a:t>, W. (2007). TDWI </a:t>
            </a:r>
            <a:r>
              <a:rPr lang="es-EC" dirty="0" err="1" smtClean="0"/>
              <a:t>Benchmark</a:t>
            </a:r>
            <a:r>
              <a:rPr lang="es-EC" dirty="0" smtClean="0"/>
              <a:t> </a:t>
            </a:r>
            <a:r>
              <a:rPr lang="es-EC" dirty="0" err="1" smtClean="0"/>
              <a:t>Guide</a:t>
            </a:r>
            <a:r>
              <a:rPr lang="es-EC" dirty="0" smtClean="0"/>
              <a:t>: </a:t>
            </a:r>
            <a:r>
              <a:rPr lang="es-EC" dirty="0" err="1" smtClean="0"/>
              <a:t>Interpreting</a:t>
            </a:r>
            <a:r>
              <a:rPr lang="es-EC" dirty="0" smtClean="0"/>
              <a:t> </a:t>
            </a:r>
            <a:r>
              <a:rPr lang="es-EC" dirty="0" err="1" smtClean="0"/>
              <a:t>Benchmark</a:t>
            </a:r>
            <a:r>
              <a:rPr lang="es-EC" dirty="0" smtClean="0"/>
              <a:t> Scores </a:t>
            </a:r>
            <a:r>
              <a:rPr lang="es-EC" dirty="0" err="1" smtClean="0"/>
              <a:t>Using</a:t>
            </a:r>
            <a:r>
              <a:rPr lang="es-EC" dirty="0" smtClean="0"/>
              <a:t> </a:t>
            </a:r>
            <a:r>
              <a:rPr lang="es-EC" dirty="0" err="1" smtClean="0"/>
              <a:t>TDWI’s</a:t>
            </a:r>
            <a:r>
              <a:rPr lang="es-EC" dirty="0" smtClean="0"/>
              <a:t> </a:t>
            </a:r>
            <a:r>
              <a:rPr lang="es-EC" dirty="0" err="1" smtClean="0"/>
              <a:t>Maturity</a:t>
            </a:r>
            <a:r>
              <a:rPr lang="es-EC" dirty="0" smtClean="0"/>
              <a:t> </a:t>
            </a:r>
            <a:r>
              <a:rPr lang="es-EC" dirty="0" err="1" smtClean="0"/>
              <a:t>Model</a:t>
            </a:r>
            <a:r>
              <a:rPr lang="es-EC" dirty="0" smtClean="0"/>
              <a:t>. </a:t>
            </a:r>
            <a:r>
              <a:rPr lang="es-EC" i="1" dirty="0" smtClean="0"/>
              <a:t>TDWI </a:t>
            </a:r>
            <a:r>
              <a:rPr lang="es-EC" i="1" dirty="0" err="1" smtClean="0"/>
              <a:t>Research</a:t>
            </a:r>
            <a:r>
              <a:rPr lang="es-EC" dirty="0" smtClean="0"/>
              <a:t>, 3-14.</a:t>
            </a:r>
          </a:p>
          <a:p>
            <a:pPr marL="171450" indent="-171450">
              <a:buFontTx/>
              <a:buChar char="-"/>
            </a:pPr>
            <a:r>
              <a:rPr lang="en-US" dirty="0" smtClean="0"/>
              <a:t>Half, R. (2014). Data warehouse analyst.</a:t>
            </a:r>
            <a:r>
              <a:rPr lang="en-US" baseline="0" dirty="0" smtClean="0"/>
              <a:t> Available at:</a:t>
            </a:r>
            <a:r>
              <a:rPr lang="en-US" dirty="0" smtClean="0"/>
              <a:t> </a:t>
            </a:r>
            <a:r>
              <a:rPr lang="en-US" baseline="0" dirty="0" smtClean="0"/>
              <a:t>http://blog.rht.com/data-warehouse-analyst-bridging-present-future.</a:t>
            </a:r>
          </a:p>
          <a:p>
            <a:pPr marL="171450" indent="-171450">
              <a:buFontTx/>
              <a:buChar char="-"/>
            </a:pPr>
            <a:r>
              <a:rPr lang="en-US" dirty="0" smtClean="0"/>
              <a:t>Half, R. (2016). How to Become a Data Warehouse Manager. Available at: </a:t>
            </a:r>
            <a:r>
              <a:rPr lang="en-US" baseline="0" dirty="0" smtClean="0"/>
              <a:t>http://blog.rht.com/data-warehouse-manager-enabling-business-intelligence</a:t>
            </a:r>
          </a:p>
          <a:p>
            <a:pPr marL="0" indent="0">
              <a:buFontTx/>
              <a:buNone/>
            </a:pPr>
            <a:endParaRPr lang="en-US" baseline="0" dirty="0" smtClean="0"/>
          </a:p>
          <a:p>
            <a:endParaRPr lang="es-EC" dirty="0"/>
          </a:p>
        </p:txBody>
      </p:sp>
    </p:spTree>
    <p:extLst>
      <p:ext uri="{BB962C8B-B14F-4D97-AF65-F5344CB8AC3E}">
        <p14:creationId xmlns:p14="http://schemas.microsoft.com/office/powerpoint/2010/main" val="1231409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535</Words>
  <Application>Microsoft Office PowerPoint</Application>
  <PresentationFormat>Panorámica</PresentationFormat>
  <Paragraphs>136</Paragraphs>
  <Slides>5</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Calibri Light</vt:lpstr>
      <vt:lpstr>Times New Roman</vt:lpstr>
      <vt:lpstr>Tema de Office</vt:lpstr>
      <vt:lpstr>DWH Maturity Model and Positions</vt:lpstr>
      <vt:lpstr>Maturity Model Stages</vt:lpstr>
      <vt:lpstr>Employment Opportunities</vt:lpstr>
      <vt:lpstr>Skill-Position Mapping</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DWH Maturity Model and Positions</dc:title>
  <dc:creator>María Hallo</dc:creator>
  <cp:lastModifiedBy>María Hallo</cp:lastModifiedBy>
  <cp:revision>5</cp:revision>
  <dcterms:created xsi:type="dcterms:W3CDTF">2016-05-19T13:24:31Z</dcterms:created>
  <dcterms:modified xsi:type="dcterms:W3CDTF">2016-05-19T14:03:56Z</dcterms:modified>
</cp:coreProperties>
</file>