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44" d="100"/>
          <a:sy n="144" d="100"/>
        </p:scale>
        <p:origin x="654"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5a7b46ee2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5a7b46ee2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5a7b46ee2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5a7b46ee2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5a7b46ee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5a7b46ee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5aa9583b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5aa9583b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5a7b46ee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5a7b46ee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5a7b46ee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5a7b46ee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5a7b46ee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5a7b46ee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5a7b46ee2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5a7b46ee2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5a7b46ee2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5a7b46ee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5aa9583b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5aa9583b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5aa9583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5aa9583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a7b46ee2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a7b46ee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61675" y="1126800"/>
            <a:ext cx="7556100" cy="235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Medición del éxito de un videojuego en Google Play antes de su lanzamiento</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Díaz Padilla Danny Sebastián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Herramientas</a:t>
            </a:r>
            <a:endParaRPr/>
          </a:p>
        </p:txBody>
      </p:sp>
      <p:sp>
        <p:nvSpPr>
          <p:cNvPr id="192" name="Google Shape;192;p22"/>
          <p:cNvSpPr txBox="1">
            <a:spLocks noGrp="1"/>
          </p:cNvSpPr>
          <p:nvPr>
            <p:ph type="body" idx="1"/>
          </p:nvPr>
        </p:nvSpPr>
        <p:spPr>
          <a:xfrm>
            <a:off x="819150" y="1990725"/>
            <a:ext cx="16467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t>Open Refine</a:t>
            </a:r>
            <a:endParaRPr sz="1800" b="1"/>
          </a:p>
        </p:txBody>
      </p:sp>
      <p:pic>
        <p:nvPicPr>
          <p:cNvPr id="193" name="Google Shape;193;p22"/>
          <p:cNvPicPr preferRelativeResize="0"/>
          <p:nvPr/>
        </p:nvPicPr>
        <p:blipFill>
          <a:blip r:embed="rId3">
            <a:alphaModFix/>
          </a:blip>
          <a:stretch>
            <a:fillRect/>
          </a:stretch>
        </p:blipFill>
        <p:spPr>
          <a:xfrm>
            <a:off x="770963" y="2571750"/>
            <a:ext cx="1743075" cy="1743075"/>
          </a:xfrm>
          <a:prstGeom prst="rect">
            <a:avLst/>
          </a:prstGeom>
          <a:noFill/>
          <a:ln>
            <a:noFill/>
          </a:ln>
        </p:spPr>
      </p:pic>
      <p:pic>
        <p:nvPicPr>
          <p:cNvPr id="194" name="Google Shape;194;p22"/>
          <p:cNvPicPr preferRelativeResize="0"/>
          <p:nvPr/>
        </p:nvPicPr>
        <p:blipFill>
          <a:blip r:embed="rId4">
            <a:alphaModFix/>
          </a:blip>
          <a:stretch>
            <a:fillRect/>
          </a:stretch>
        </p:blipFill>
        <p:spPr>
          <a:xfrm>
            <a:off x="6512062" y="1335902"/>
            <a:ext cx="1781175" cy="1209675"/>
          </a:xfrm>
          <a:prstGeom prst="rect">
            <a:avLst/>
          </a:prstGeom>
          <a:noFill/>
          <a:ln>
            <a:noFill/>
          </a:ln>
        </p:spPr>
      </p:pic>
      <p:pic>
        <p:nvPicPr>
          <p:cNvPr id="195" name="Google Shape;195;p22"/>
          <p:cNvPicPr preferRelativeResize="0"/>
          <p:nvPr/>
        </p:nvPicPr>
        <p:blipFill>
          <a:blip r:embed="rId5">
            <a:alphaModFix/>
          </a:blip>
          <a:stretch>
            <a:fillRect/>
          </a:stretch>
        </p:blipFill>
        <p:spPr>
          <a:xfrm>
            <a:off x="6629937" y="3059769"/>
            <a:ext cx="1410950" cy="1410950"/>
          </a:xfrm>
          <a:prstGeom prst="rect">
            <a:avLst/>
          </a:prstGeom>
          <a:noFill/>
          <a:ln>
            <a:noFill/>
          </a:ln>
        </p:spPr>
      </p:pic>
      <p:sp>
        <p:nvSpPr>
          <p:cNvPr id="196" name="Google Shape;196;p22"/>
          <p:cNvSpPr txBox="1">
            <a:spLocks noGrp="1"/>
          </p:cNvSpPr>
          <p:nvPr>
            <p:ph type="body" idx="1"/>
          </p:nvPr>
        </p:nvSpPr>
        <p:spPr>
          <a:xfrm>
            <a:off x="6330050" y="529700"/>
            <a:ext cx="1646700" cy="31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t>Rapid Miner</a:t>
            </a:r>
            <a:endParaRPr sz="1800" b="1"/>
          </a:p>
        </p:txBody>
      </p:sp>
      <p:sp>
        <p:nvSpPr>
          <p:cNvPr id="197" name="Google Shape;197;p22"/>
          <p:cNvSpPr txBox="1">
            <a:spLocks noGrp="1"/>
          </p:cNvSpPr>
          <p:nvPr>
            <p:ph type="body" idx="1"/>
          </p:nvPr>
        </p:nvSpPr>
        <p:spPr>
          <a:xfrm>
            <a:off x="6512062" y="2800352"/>
            <a:ext cx="1646700" cy="31588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t>Web Scraper</a:t>
            </a:r>
            <a:endParaRPr sz="1800" b="1"/>
          </a:p>
        </p:txBody>
      </p:sp>
      <p:pic>
        <p:nvPicPr>
          <p:cNvPr id="198" name="Google Shape;198;p22"/>
          <p:cNvPicPr preferRelativeResize="0"/>
          <p:nvPr/>
        </p:nvPicPr>
        <p:blipFill>
          <a:blip r:embed="rId6">
            <a:alphaModFix/>
          </a:blip>
          <a:stretch>
            <a:fillRect/>
          </a:stretch>
        </p:blipFill>
        <p:spPr>
          <a:xfrm>
            <a:off x="2138474" y="4116393"/>
            <a:ext cx="509725" cy="538205"/>
          </a:xfrm>
          <a:prstGeom prst="rect">
            <a:avLst/>
          </a:prstGeom>
          <a:noFill/>
          <a:ln>
            <a:noFill/>
          </a:ln>
        </p:spPr>
      </p:pic>
      <p:pic>
        <p:nvPicPr>
          <p:cNvPr id="199" name="Google Shape;199;p22"/>
          <p:cNvPicPr preferRelativeResize="0"/>
          <p:nvPr/>
        </p:nvPicPr>
        <p:blipFill>
          <a:blip r:embed="rId7">
            <a:alphaModFix/>
          </a:blip>
          <a:stretch>
            <a:fillRect/>
          </a:stretch>
        </p:blipFill>
        <p:spPr>
          <a:xfrm>
            <a:off x="8234892" y="4390231"/>
            <a:ext cx="597682" cy="427157"/>
          </a:xfrm>
          <a:prstGeom prst="rect">
            <a:avLst/>
          </a:prstGeom>
          <a:noFill/>
          <a:ln>
            <a:noFill/>
          </a:ln>
        </p:spPr>
      </p:pic>
      <p:cxnSp>
        <p:nvCxnSpPr>
          <p:cNvPr id="200" name="Google Shape;200;p22"/>
          <p:cNvCxnSpPr>
            <a:stCxn id="193" idx="2"/>
            <a:endCxn id="198" idx="1"/>
          </p:cNvCxnSpPr>
          <p:nvPr/>
        </p:nvCxnSpPr>
        <p:spPr>
          <a:xfrm>
            <a:off x="1642500" y="4314825"/>
            <a:ext cx="495900" cy="70800"/>
          </a:xfrm>
          <a:prstGeom prst="straightConnector1">
            <a:avLst/>
          </a:prstGeom>
          <a:noFill/>
          <a:ln w="9525" cap="flat" cmpd="sng">
            <a:solidFill>
              <a:schemeClr val="dk2"/>
            </a:solidFill>
            <a:prstDash val="solid"/>
            <a:round/>
            <a:headEnd type="none" w="med" len="med"/>
            <a:tailEnd type="none" w="med" len="med"/>
          </a:ln>
        </p:spPr>
      </p:cxnSp>
      <p:cxnSp>
        <p:nvCxnSpPr>
          <p:cNvPr id="201" name="Google Shape;201;p22"/>
          <p:cNvCxnSpPr>
            <a:stCxn id="195" idx="2"/>
            <a:endCxn id="199" idx="1"/>
          </p:cNvCxnSpPr>
          <p:nvPr/>
        </p:nvCxnSpPr>
        <p:spPr>
          <a:xfrm>
            <a:off x="7335412" y="4470719"/>
            <a:ext cx="899480" cy="133091"/>
          </a:xfrm>
          <a:prstGeom prst="straightConnector1">
            <a:avLst/>
          </a:prstGeom>
          <a:noFill/>
          <a:ln w="9525" cap="flat" cmpd="sng">
            <a:solidFill>
              <a:schemeClr val="dk2"/>
            </a:solidFill>
            <a:prstDash val="solid"/>
            <a:round/>
            <a:headEnd type="none" w="med" len="med"/>
            <a:tailEnd type="none" w="med" len="med"/>
          </a:ln>
        </p:spPr>
      </p:cxnSp>
      <p:pic>
        <p:nvPicPr>
          <p:cNvPr id="1026" name="Picture 2" descr="https://lh5.googleusercontent.com/RHolpfTyjz_hjMo4_bcaf6TrDnueOmm_82ohCbwORBb8NUbr9lF6kBmderWJMy5RCZ476kl3OrzR7EvKYQpyEgLsT3ZgRrf3e00i01Rr_ILnv1vpniGRu2SKX0MBiBxUVAJj4PpN"/>
          <p:cNvPicPr>
            <a:picLocks noChangeAspect="1" noChangeArrowheads="1"/>
          </p:cNvPicPr>
          <p:nvPr/>
        </p:nvPicPr>
        <p:blipFill rotWithShape="1">
          <a:blip r:embed="rId8">
            <a:extLst>
              <a:ext uri="{28A0092B-C50C-407E-A947-70E740481C1C}">
                <a14:useLocalDpi xmlns:a14="http://schemas.microsoft.com/office/drawing/2010/main" val="0"/>
              </a:ext>
            </a:extLst>
          </a:blip>
          <a:srcRect l="14638" t="19669" r="43034" b="36061"/>
          <a:stretch/>
        </p:blipFill>
        <p:spPr bwMode="auto">
          <a:xfrm>
            <a:off x="2710068" y="1443551"/>
            <a:ext cx="3619981" cy="2783891"/>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p:cNvPicPr>
            <a:picLocks noChangeAspect="1"/>
          </p:cNvPicPr>
          <p:nvPr/>
        </p:nvPicPr>
        <p:blipFill>
          <a:blip r:embed="rId9"/>
          <a:stretch>
            <a:fillRect/>
          </a:stretch>
        </p:blipFill>
        <p:spPr>
          <a:xfrm>
            <a:off x="8289425" y="3700809"/>
            <a:ext cx="488615" cy="486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Conclusiones</a:t>
            </a:r>
            <a:endParaRPr/>
          </a:p>
        </p:txBody>
      </p:sp>
      <p:sp>
        <p:nvSpPr>
          <p:cNvPr id="207" name="Google Shape;207;p23"/>
          <p:cNvSpPr txBox="1">
            <a:spLocks noGrp="1"/>
          </p:cNvSpPr>
          <p:nvPr>
            <p:ph type="body" idx="1"/>
          </p:nvPr>
        </p:nvSpPr>
        <p:spPr>
          <a:xfrm>
            <a:off x="819150" y="1500225"/>
            <a:ext cx="7505700" cy="2448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No existe un trabajo formal sobre la medición del éxito de un videojuego en Google Play, dado que es un tema muy específico. Sin embargo, si hay muchos trabajos sobre las aplicaciones en Google Play en general.</a:t>
            </a:r>
            <a:endParaRPr sz="1800"/>
          </a:p>
          <a:p>
            <a:pPr marL="457200" lvl="0" indent="-342900" algn="just" rtl="0">
              <a:spcBef>
                <a:spcPts val="0"/>
              </a:spcBef>
              <a:spcAft>
                <a:spcPts val="0"/>
              </a:spcAft>
              <a:buSzPts val="1800"/>
              <a:buChar char="●"/>
            </a:pPr>
            <a:r>
              <a:rPr lang="en" sz="1800"/>
              <a:t>Los indicadores principales son: la cantidad de instalaciones, las calificaciones de los usuarios que ha recibido a lo largo de su vida útil, número de palabras en el nombre de la aplicación, el precio, el contenido (la idea de negocio y su utilidad).</a:t>
            </a:r>
            <a:endParaRPr sz="1800"/>
          </a:p>
          <a:p>
            <a:pPr marL="457200" lvl="0" indent="-342900" algn="just" rtl="0">
              <a:spcBef>
                <a:spcPts val="0"/>
              </a:spcBef>
              <a:spcAft>
                <a:spcPts val="0"/>
              </a:spcAft>
              <a:buSzPts val="1800"/>
              <a:buChar char="●"/>
            </a:pPr>
            <a:r>
              <a:rPr lang="en" sz="1800"/>
              <a:t>RapidMiner ofrece un auto modelamiento de inteligencia artificial y limpieza de datos, pero con menos características que la limpieza de datos que ofrece open refine.</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Referencias</a:t>
            </a:r>
            <a:endParaRPr/>
          </a:p>
        </p:txBody>
      </p:sp>
      <p:sp>
        <p:nvSpPr>
          <p:cNvPr id="213" name="Google Shape;213;p24"/>
          <p:cNvSpPr txBox="1">
            <a:spLocks noGrp="1"/>
          </p:cNvSpPr>
          <p:nvPr>
            <p:ph type="body" idx="1"/>
          </p:nvPr>
        </p:nvSpPr>
        <p:spPr>
          <a:xfrm>
            <a:off x="819150" y="1433950"/>
            <a:ext cx="7505700" cy="24480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[1]	I. Group, "Factores que marcan el éxito o el fracaso de una app", </a:t>
            </a:r>
            <a:r>
              <a:rPr lang="en" sz="1100" i="1" dirty="0">
                <a:solidFill>
                  <a:srgbClr val="000000"/>
                </a:solidFill>
                <a:latin typeface="Arial"/>
                <a:ea typeface="Arial"/>
                <a:cs typeface="Arial"/>
                <a:sym typeface="Arial"/>
              </a:rPr>
              <a:t>Digitaltransformation.ituser.es</a:t>
            </a:r>
            <a:r>
              <a:rPr lang="en" sz="1100" dirty="0">
                <a:solidFill>
                  <a:srgbClr val="000000"/>
                </a:solidFill>
                <a:latin typeface="Arial"/>
                <a:ea typeface="Arial"/>
                <a:cs typeface="Arial"/>
                <a:sym typeface="Arial"/>
              </a:rPr>
              <a:t>, 2016. [Online]. Available: https://digitaltransformation.ituser.es/noticias/2016/09/factores-que-marcan-el-exito-o-el-fracaso-de-una-app. [Accessed: 19- Nov- 2019].</a:t>
            </a:r>
            <a:r>
              <a:rPr lang="en" sz="900" dirty="0">
                <a:solidFill>
                  <a:srgbClr val="000000"/>
                </a:solidFill>
                <a:latin typeface="Arial"/>
                <a:ea typeface="Arial"/>
                <a:cs typeface="Arial"/>
                <a:sym typeface="Arial"/>
              </a:rPr>
              <a:t> </a:t>
            </a:r>
            <a:endParaRPr sz="900" dirty="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[2]	</a:t>
            </a:r>
            <a:r>
              <a:rPr lang="en" sz="900" dirty="0">
                <a:solidFill>
                  <a:srgbClr val="000000"/>
                </a:solidFill>
                <a:latin typeface="Arial"/>
                <a:ea typeface="Arial"/>
                <a:cs typeface="Arial"/>
                <a:sym typeface="Arial"/>
              </a:rPr>
              <a:t>M. Nayebi, B. Adams, and G. Ruhe. Mobile appreleases – a survey research on developers and usersperception. InIEEE 23rd International Conference onSoftware Analysis, Evolution and Reengineering (SANER’16). IEEE, 2016. </a:t>
            </a:r>
            <a:endParaRPr sz="900" dirty="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[3]	Martin, W., Sarro, F. and Harman, M. (n.d.). </a:t>
            </a:r>
            <a:r>
              <a:rPr lang="en" sz="1100" i="1" dirty="0">
                <a:solidFill>
                  <a:srgbClr val="000000"/>
                </a:solidFill>
                <a:latin typeface="Arial"/>
                <a:ea typeface="Arial"/>
                <a:cs typeface="Arial"/>
                <a:sym typeface="Arial"/>
              </a:rPr>
              <a:t>Causal Impact Analysis for App Releases in Google Play</a:t>
            </a:r>
            <a:r>
              <a:rPr lang="en" sz="1100" dirty="0">
                <a:solidFill>
                  <a:srgbClr val="000000"/>
                </a:solidFill>
                <a:latin typeface="Arial"/>
                <a:ea typeface="Arial"/>
                <a:cs typeface="Arial"/>
                <a:sym typeface="Arial"/>
              </a:rPr>
              <a:t>. [online] ucl. Available at: http://www0.cs.ucl.ac.uk/staff/f.sarro/resource/papers/Martin_FSE_Causal_PrePrint.pdf [Accessed 19 Nov. 2019]. </a:t>
            </a:r>
            <a:endParaRPr sz="1100" dirty="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[4]	A. Mueez, K. Ahmed, T. Islam and W. Iqba, "Exploratory Data Analysis and SuccessPrediction of Google Play Store Apps", </a:t>
            </a:r>
            <a:r>
              <a:rPr lang="en" sz="1100" i="1" dirty="0">
                <a:solidFill>
                  <a:srgbClr val="000000"/>
                </a:solidFill>
                <a:latin typeface="Arial"/>
                <a:ea typeface="Arial"/>
                <a:cs typeface="Arial"/>
                <a:sym typeface="Arial"/>
              </a:rPr>
              <a:t>Dspace.bracu.ac.bd</a:t>
            </a:r>
            <a:r>
              <a:rPr lang="en" sz="1100" dirty="0">
                <a:solidFill>
                  <a:srgbClr val="000000"/>
                </a:solidFill>
                <a:latin typeface="Arial"/>
                <a:ea typeface="Arial"/>
                <a:cs typeface="Arial"/>
                <a:sym typeface="Arial"/>
              </a:rPr>
              <a:t>, 2018. [Online]. Available: http://dspace.bracu.ac.bd/xmlui/bitstream/handle/10361/11407/15101108%2C15101020%2C15101109%2C15141002_CSE.pdf?sequence=1&amp;isAllowed=y. [Accessed: 19- Nov- 2019]. </a:t>
            </a:r>
            <a:endParaRPr sz="1100" dirty="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[5]	C. Escudero Carazo, "Citylok, una app de eventos global", </a:t>
            </a:r>
            <a:r>
              <a:rPr lang="en" sz="1100" i="1" dirty="0">
                <a:solidFill>
                  <a:srgbClr val="000000"/>
                </a:solidFill>
                <a:latin typeface="Arial"/>
                <a:ea typeface="Arial"/>
                <a:cs typeface="Arial"/>
                <a:sym typeface="Arial"/>
              </a:rPr>
              <a:t>Biblioteca.unirioja.es</a:t>
            </a:r>
            <a:r>
              <a:rPr lang="en" sz="1100" dirty="0">
                <a:solidFill>
                  <a:srgbClr val="000000"/>
                </a:solidFill>
                <a:latin typeface="Arial"/>
                <a:ea typeface="Arial"/>
                <a:cs typeface="Arial"/>
                <a:sym typeface="Arial"/>
              </a:rPr>
              <a:t>, 2018. [Online]. Available: https://biblioteca.unirioja.es/tfe_e/TFE003059.pdf. [Accessed: 19- Nov- 2019].</a:t>
            </a:r>
            <a:endParaRPr sz="1100" dirty="0">
              <a:solidFill>
                <a:srgbClr val="000000"/>
              </a:solidFill>
              <a:latin typeface="Arial"/>
              <a:ea typeface="Arial"/>
              <a:cs typeface="Arial"/>
              <a:sym typeface="Arial"/>
            </a:endParaRPr>
          </a:p>
          <a:p>
            <a:pPr marL="0" lvl="0" indent="0" algn="l" rtl="0">
              <a:lnSpc>
                <a:spcPct val="100000"/>
              </a:lnSpc>
              <a:spcBef>
                <a:spcPts val="12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Referencias</a:t>
            </a:r>
            <a:endParaRPr/>
          </a:p>
        </p:txBody>
      </p:sp>
      <p:sp>
        <p:nvSpPr>
          <p:cNvPr id="219" name="Google Shape;219;p25"/>
          <p:cNvSpPr txBox="1">
            <a:spLocks noGrp="1"/>
          </p:cNvSpPr>
          <p:nvPr>
            <p:ph type="body" idx="1"/>
          </p:nvPr>
        </p:nvSpPr>
        <p:spPr>
          <a:xfrm>
            <a:off x="819150" y="1433950"/>
            <a:ext cx="7505700" cy="2448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solidFill>
                  <a:srgbClr val="000000"/>
                </a:solidFill>
                <a:latin typeface="Arial"/>
                <a:ea typeface="Arial"/>
                <a:cs typeface="Arial"/>
                <a:sym typeface="Arial"/>
              </a:rPr>
              <a:t>[6]	W. Martin, F. Sarro, Y. JiaYuanyuan Zhang and M. Harman, "A Survey of App Store Analysis for Software Engineering", </a:t>
            </a:r>
            <a:r>
              <a:rPr lang="en" sz="1100" i="1">
                <a:solidFill>
                  <a:srgbClr val="000000"/>
                </a:solidFill>
                <a:latin typeface="Arial"/>
                <a:ea typeface="Arial"/>
                <a:cs typeface="Arial"/>
                <a:sym typeface="Arial"/>
              </a:rPr>
              <a:t>Cs.ucl.ac.uk</a:t>
            </a:r>
            <a:r>
              <a:rPr lang="en" sz="1100">
                <a:solidFill>
                  <a:srgbClr val="000000"/>
                </a:solidFill>
                <a:latin typeface="Arial"/>
                <a:ea typeface="Arial"/>
                <a:cs typeface="Arial"/>
                <a:sym typeface="Arial"/>
              </a:rPr>
              <a:t>, 2016. [Online]. Available: http://www.cs.ucl.ac.uk/fileadmin/UCL-CS/research/Research_Notes/RN_16_02.pdf. [Accessed: 19- Nov- 2019].</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9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[7]	"Open Refine", </a:t>
            </a:r>
            <a:r>
              <a:rPr lang="en" sz="1100" i="1">
                <a:solidFill>
                  <a:srgbClr val="000000"/>
                </a:solidFill>
                <a:latin typeface="Arial"/>
                <a:ea typeface="Arial"/>
                <a:cs typeface="Arial"/>
                <a:sym typeface="Arial"/>
              </a:rPr>
              <a:t>https://es.schoolofdata.org/2014/06/30/openrefine/</a:t>
            </a:r>
            <a:r>
              <a:rPr lang="en" sz="1100">
                <a:solidFill>
                  <a:srgbClr val="000000"/>
                </a:solidFill>
                <a:latin typeface="Arial"/>
                <a:ea typeface="Arial"/>
                <a:cs typeface="Arial"/>
                <a:sym typeface="Arial"/>
              </a:rPr>
              <a:t>, 2014. [Online]. Available: https://es.schoolofdata.org/2014/06/30/openrefine/. [Accessed: 19- Nov- 2019].</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9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[8]	B. Fernández García, "Rapidminer: software data mining | Clarcat", </a:t>
            </a:r>
            <a:r>
              <a:rPr lang="en" sz="1100" i="1">
                <a:solidFill>
                  <a:srgbClr val="000000"/>
                </a:solidFill>
                <a:latin typeface="Arial"/>
                <a:ea typeface="Arial"/>
                <a:cs typeface="Arial"/>
                <a:sym typeface="Arial"/>
              </a:rPr>
              <a:t>Clarcat</a:t>
            </a:r>
            <a:r>
              <a:rPr lang="en" sz="1100">
                <a:solidFill>
                  <a:srgbClr val="000000"/>
                </a:solidFill>
                <a:latin typeface="Arial"/>
                <a:ea typeface="Arial"/>
                <a:cs typeface="Arial"/>
                <a:sym typeface="Arial"/>
              </a:rPr>
              <a:t>. [Online]. Available: https://www.clarcat.com/rapidminer/. [Accessed: 19- Nov- 2019].</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9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[9]	"PyCharm: uno de los mejores IDE para Python — Escuela de Python", </a:t>
            </a:r>
            <a:r>
              <a:rPr lang="en" sz="1100" i="1">
                <a:solidFill>
                  <a:srgbClr val="000000"/>
                </a:solidFill>
                <a:latin typeface="Arial"/>
                <a:ea typeface="Arial"/>
                <a:cs typeface="Arial"/>
                <a:sym typeface="Arial"/>
              </a:rPr>
              <a:t>Escuela de Python</a:t>
            </a:r>
            <a:r>
              <a:rPr lang="en" sz="1100">
                <a:solidFill>
                  <a:srgbClr val="000000"/>
                </a:solidFill>
                <a:latin typeface="Arial"/>
                <a:ea typeface="Arial"/>
                <a:cs typeface="Arial"/>
                <a:sym typeface="Arial"/>
              </a:rPr>
              <a:t>, 2019. [Online]. Available: https://www.escuelapython.com/pycharm-uno-de-los-mejores-ide-para-python/. [Accessed: 19- Nov- 2019].</a:t>
            </a:r>
            <a:endParaRPr sz="1100">
              <a:solidFill>
                <a:srgbClr val="000000"/>
              </a:solidFill>
              <a:latin typeface="Arial"/>
              <a:ea typeface="Arial"/>
              <a:cs typeface="Arial"/>
              <a:sym typeface="Arial"/>
            </a:endParaRPr>
          </a:p>
          <a:p>
            <a:pPr marL="0" lvl="0" indent="0" algn="just" rtl="0">
              <a:lnSpc>
                <a:spcPct val="100000"/>
              </a:lnSpc>
              <a:spcBef>
                <a:spcPts val="1200"/>
              </a:spcBef>
              <a:spcAft>
                <a:spcPts val="1200"/>
              </a:spcAft>
              <a:buNone/>
            </a:pP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Antecedentes</a:t>
            </a:r>
            <a:endParaRPr/>
          </a:p>
        </p:txBody>
      </p:sp>
      <p:sp>
        <p:nvSpPr>
          <p:cNvPr id="135" name="Google Shape;135;p14"/>
          <p:cNvSpPr txBox="1">
            <a:spLocks noGrp="1"/>
          </p:cNvSpPr>
          <p:nvPr>
            <p:ph type="body" idx="1"/>
          </p:nvPr>
        </p:nvSpPr>
        <p:spPr>
          <a:xfrm>
            <a:off x="819150" y="1990725"/>
            <a:ext cx="5239200" cy="2448000"/>
          </a:xfrm>
          <a:prstGeom prst="rect">
            <a:avLst/>
          </a:prstGeom>
        </p:spPr>
        <p:txBody>
          <a:bodyPr spcFirstLastPara="1" wrap="square" lIns="91425" tIns="91425" rIns="91425" bIns="91425" anchor="t" anchorCtr="0">
            <a:noAutofit/>
          </a:bodyPr>
          <a:lstStyle/>
          <a:p>
            <a:pPr marL="0" lvl="0" indent="0" algn="just">
              <a:buNone/>
            </a:pPr>
            <a:r>
              <a:rPr lang="es-ES" sz="1800" dirty="0"/>
              <a:t>Debido a la adquisición de teléfonos inteligentes, desde el 2008 el mercado de aplicaciones en tiendas como App Store y Google Play ha </a:t>
            </a:r>
            <a:r>
              <a:rPr lang="es-ES" sz="1800" dirty="0" smtClean="0"/>
              <a:t>incrementado.</a:t>
            </a:r>
          </a:p>
          <a:p>
            <a:pPr marL="0" lvl="0" indent="0" algn="just">
              <a:buNone/>
            </a:pPr>
            <a:endParaRPr lang="es-ES" sz="1800" dirty="0"/>
          </a:p>
          <a:p>
            <a:pPr marL="0" lvl="0" indent="0" algn="just">
              <a:buNone/>
            </a:pPr>
            <a:r>
              <a:rPr lang="en" sz="1800" dirty="0" smtClean="0"/>
              <a:t>La </a:t>
            </a:r>
            <a:r>
              <a:rPr lang="en" sz="1800" dirty="0"/>
              <a:t>mitad de los desarrolladores tienen una clara estrategia de lanzamiento para tener una buena retroalimentación de los usuarios, sin embargo, esta estrategia se basa en sus recursos cognitivos.</a:t>
            </a:r>
            <a:endParaRPr sz="18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36" name="Google Shape;136;p14"/>
          <p:cNvPicPr preferRelativeResize="0"/>
          <p:nvPr/>
        </p:nvPicPr>
        <p:blipFill>
          <a:blip r:embed="rId3">
            <a:alphaModFix/>
          </a:blip>
          <a:stretch>
            <a:fillRect/>
          </a:stretch>
        </p:blipFill>
        <p:spPr>
          <a:xfrm>
            <a:off x="6210750" y="2350300"/>
            <a:ext cx="2241600" cy="149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Problemática</a:t>
            </a:r>
            <a:endParaRPr/>
          </a:p>
        </p:txBody>
      </p:sp>
      <p:sp>
        <p:nvSpPr>
          <p:cNvPr id="142" name="Google Shape;142;p15"/>
          <p:cNvSpPr txBox="1">
            <a:spLocks noGrp="1"/>
          </p:cNvSpPr>
          <p:nvPr>
            <p:ph type="body" idx="1"/>
          </p:nvPr>
        </p:nvSpPr>
        <p:spPr>
          <a:xfrm>
            <a:off x="819150" y="1990725"/>
            <a:ext cx="51462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t>La creación de un videojuego para móviles supone un gran costo sobre todo cuando al ser publicado no genera los beneficios esperados.</a:t>
            </a:r>
            <a:endParaRPr sz="1800"/>
          </a:p>
          <a:p>
            <a:pPr marL="0" lvl="0" indent="0" algn="just" rtl="0">
              <a:spcBef>
                <a:spcPts val="1600"/>
              </a:spcBef>
              <a:spcAft>
                <a:spcPts val="0"/>
              </a:spcAft>
              <a:buNone/>
            </a:pPr>
            <a:r>
              <a:rPr lang="en" sz="1800"/>
              <a:t>Los emprendedores ante grandes dudas sobre la idea que será más rentable invertir, necesitan de una referencia para optimizar su toma de decisiones.</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3" name="Google Shape;143;p15"/>
          <p:cNvPicPr preferRelativeResize="0"/>
          <p:nvPr/>
        </p:nvPicPr>
        <p:blipFill>
          <a:blip r:embed="rId3">
            <a:alphaModFix/>
          </a:blip>
          <a:stretch>
            <a:fillRect/>
          </a:stretch>
        </p:blipFill>
        <p:spPr>
          <a:xfrm>
            <a:off x="6171700" y="2544800"/>
            <a:ext cx="2392600" cy="133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Propósito del proyecto</a:t>
            </a:r>
            <a:endParaRPr/>
          </a:p>
        </p:txBody>
      </p:sp>
      <p:sp>
        <p:nvSpPr>
          <p:cNvPr id="149" name="Google Shape;149;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800" dirty="0"/>
              <a:t>El proyecto busca </a:t>
            </a:r>
            <a:r>
              <a:rPr lang="en" sz="1800" dirty="0" smtClean="0"/>
              <a:t>entrenar </a:t>
            </a:r>
            <a:r>
              <a:rPr lang="en" sz="1800" dirty="0"/>
              <a:t>un modelo para predecir el éxito de un videojuego en base a las siguientes características: calificación, vistas, </a:t>
            </a:r>
            <a:r>
              <a:rPr lang="en" sz="1800" dirty="0" smtClean="0"/>
              <a:t>categoría, palabras en el título de la aplicación </a:t>
            </a:r>
            <a:r>
              <a:rPr lang="en" sz="1800" dirty="0"/>
              <a:t>y relación número de instalaciones-revisiones de los usuarios</a:t>
            </a:r>
            <a:r>
              <a:rPr lang="en" sz="1800" dirty="0" smtClean="0"/>
              <a:t>. Además de establecer nuevos indicadores.</a:t>
            </a:r>
            <a:endParaRPr sz="1800" dirty="0"/>
          </a:p>
          <a:p>
            <a:pPr marL="0" lvl="0" indent="0" algn="just" rtl="0">
              <a:spcBef>
                <a:spcPts val="1200"/>
              </a:spcBef>
              <a:spcAft>
                <a:spcPts val="0"/>
              </a:spcAft>
              <a:buNone/>
            </a:pPr>
            <a:r>
              <a:rPr lang="en" sz="1800" dirty="0"/>
              <a:t>Tiene un propósito netamente comercial dirigido hacia emprendedores y programadores independientes que comprenden muy poco o nada acerca del mercado de videojuegos en teléfonos inteligentes.</a:t>
            </a:r>
            <a:endParaRPr sz="1800" dirty="0"/>
          </a:p>
          <a:p>
            <a:pPr marL="0" lvl="0" indent="0" algn="l" rtl="0">
              <a:spcBef>
                <a:spcPts val="12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Importancia del proyecto</a:t>
            </a:r>
            <a:endParaRPr/>
          </a:p>
        </p:txBody>
      </p:sp>
      <p:sp>
        <p:nvSpPr>
          <p:cNvPr id="155" name="Google Shape;155;p17"/>
          <p:cNvSpPr txBox="1">
            <a:spLocks noGrp="1"/>
          </p:cNvSpPr>
          <p:nvPr>
            <p:ph type="body" idx="1"/>
          </p:nvPr>
        </p:nvSpPr>
        <p:spPr>
          <a:xfrm>
            <a:off x="3645525" y="1679299"/>
            <a:ext cx="46794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El proyecto ayuda a la toma de decisiones. Con el fin de elegir la mejor alternativa para desarrollar una aplicación dependiendo del estado del mercado en un tiempo predeterminado.</a:t>
            </a:r>
            <a:endParaRPr sz="1800" dirty="0"/>
          </a:p>
          <a:p>
            <a:pPr marL="0" lvl="0" indent="0" algn="l" rtl="0">
              <a:spcBef>
                <a:spcPts val="1600"/>
              </a:spcBef>
              <a:spcAft>
                <a:spcPts val="0"/>
              </a:spcAft>
              <a:buNone/>
            </a:pPr>
            <a:r>
              <a:rPr lang="en" sz="1800" dirty="0"/>
              <a:t>La importancia radica en la evasión de proyectos sin un futuro claro y por ende una pérdida de dinero/tiempo considerable para el inversor.</a:t>
            </a:r>
            <a:endParaRPr dirty="0"/>
          </a:p>
          <a:p>
            <a:pPr marL="0" lvl="0" indent="0" algn="l" rtl="0">
              <a:spcBef>
                <a:spcPts val="1600"/>
              </a:spcBef>
              <a:spcAft>
                <a:spcPts val="1600"/>
              </a:spcAft>
              <a:buNone/>
            </a:pPr>
            <a:endParaRPr dirty="0"/>
          </a:p>
        </p:txBody>
      </p:sp>
      <p:pic>
        <p:nvPicPr>
          <p:cNvPr id="156" name="Google Shape;156;p17"/>
          <p:cNvPicPr preferRelativeResize="0"/>
          <p:nvPr/>
        </p:nvPicPr>
        <p:blipFill>
          <a:blip r:embed="rId3">
            <a:alphaModFix/>
          </a:blip>
          <a:stretch>
            <a:fillRect/>
          </a:stretch>
        </p:blipFill>
        <p:spPr>
          <a:xfrm>
            <a:off x="606175" y="2454888"/>
            <a:ext cx="3039350" cy="151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Trabajos previos</a:t>
            </a:r>
            <a:endParaRPr/>
          </a:p>
        </p:txBody>
      </p:sp>
      <p:sp>
        <p:nvSpPr>
          <p:cNvPr id="162" name="Google Shape;162;p18"/>
          <p:cNvSpPr txBox="1">
            <a:spLocks noGrp="1"/>
          </p:cNvSpPr>
          <p:nvPr>
            <p:ph type="body" idx="1"/>
          </p:nvPr>
        </p:nvSpPr>
        <p:spPr>
          <a:xfrm>
            <a:off x="334625" y="1447200"/>
            <a:ext cx="8454300" cy="461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solidFill>
                  <a:srgbClr val="1C4587"/>
                </a:solidFill>
              </a:rPr>
              <a:t>Exploratory Data Analysis and Success Prediction of Google Play Store Apps</a:t>
            </a:r>
            <a:endParaRPr sz="1800" b="1">
              <a:solidFill>
                <a:srgbClr val="1C4587"/>
              </a:solidFill>
            </a:endParaRPr>
          </a:p>
        </p:txBody>
      </p:sp>
      <p:sp>
        <p:nvSpPr>
          <p:cNvPr id="163" name="Google Shape;163;p18"/>
          <p:cNvSpPr txBox="1"/>
          <p:nvPr/>
        </p:nvSpPr>
        <p:spPr>
          <a:xfrm>
            <a:off x="4442975" y="1908900"/>
            <a:ext cx="4346100" cy="3021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Conclusiones de los autores:</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 sz="1800">
                <a:latin typeface="Calibri"/>
                <a:ea typeface="Calibri"/>
                <a:cs typeface="Calibri"/>
                <a:sym typeface="Calibri"/>
              </a:rPr>
              <a:t>Indicadores principales: cantidad de instalaciones respecto a las calificaciones de los usuarios a lo largo de la vida útil.</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 sz="1800">
                <a:latin typeface="Calibri"/>
                <a:ea typeface="Calibri"/>
                <a:cs typeface="Calibri"/>
                <a:sym typeface="Calibri"/>
              </a:rPr>
              <a:t>Otros indicadores: El número de palabras en el nombre de la aplicación.</a:t>
            </a: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 sz="1800">
                <a:latin typeface="Calibri"/>
                <a:ea typeface="Calibri"/>
                <a:cs typeface="Calibri"/>
                <a:sym typeface="Calibri"/>
              </a:rPr>
              <a:t>Las aplicaciones más realizadas son de: Videojuegos, herramientas y educación.</a:t>
            </a:r>
            <a:endParaRPr sz="1800">
              <a:latin typeface="Calibri"/>
              <a:ea typeface="Calibri"/>
              <a:cs typeface="Calibri"/>
              <a:sym typeface="Calibri"/>
            </a:endParaRPr>
          </a:p>
        </p:txBody>
      </p:sp>
      <p:pic>
        <p:nvPicPr>
          <p:cNvPr id="3" name="Imagen 2"/>
          <p:cNvPicPr>
            <a:picLocks noChangeAspect="1"/>
          </p:cNvPicPr>
          <p:nvPr/>
        </p:nvPicPr>
        <p:blipFill>
          <a:blip r:embed="rId3"/>
          <a:stretch>
            <a:fillRect/>
          </a:stretch>
        </p:blipFill>
        <p:spPr>
          <a:xfrm>
            <a:off x="340656" y="1908900"/>
            <a:ext cx="4102169" cy="27460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Trabajos previos</a:t>
            </a:r>
            <a:endParaRPr/>
          </a:p>
        </p:txBody>
      </p:sp>
      <p:sp>
        <p:nvSpPr>
          <p:cNvPr id="170" name="Google Shape;170;p19"/>
          <p:cNvSpPr txBox="1">
            <a:spLocks noGrp="1"/>
          </p:cNvSpPr>
          <p:nvPr>
            <p:ph type="body" idx="1"/>
          </p:nvPr>
        </p:nvSpPr>
        <p:spPr>
          <a:xfrm>
            <a:off x="334625" y="1447200"/>
            <a:ext cx="8454300" cy="461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solidFill>
                  <a:srgbClr val="1C4587"/>
                </a:solidFill>
              </a:rPr>
              <a:t>Causal Impact Analysis for App Releases in Google Play</a:t>
            </a:r>
            <a:endParaRPr sz="1800" b="1">
              <a:solidFill>
                <a:srgbClr val="1C4587"/>
              </a:solidFill>
            </a:endParaRPr>
          </a:p>
        </p:txBody>
      </p:sp>
      <p:sp>
        <p:nvSpPr>
          <p:cNvPr id="171" name="Google Shape;171;p19"/>
          <p:cNvSpPr txBox="1"/>
          <p:nvPr/>
        </p:nvSpPr>
        <p:spPr>
          <a:xfrm>
            <a:off x="4442975" y="1908900"/>
            <a:ext cx="4346100" cy="3021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Conclusiones de los autores:</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La frecuencia de lanzamiento no está correlacionada con el éxito posterior.</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El precio y el tamaño del texto de lanzamiento y el contenido juegan un papel importante.</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Es más probable que los lanzamientos con precios altos sean significativos y que tengan una calificación de efecto positivo.</a:t>
            </a:r>
            <a:endParaRPr sz="1800">
              <a:latin typeface="Calibri"/>
              <a:ea typeface="Calibri"/>
              <a:cs typeface="Calibri"/>
              <a:sym typeface="Calibri"/>
            </a:endParaRPr>
          </a:p>
        </p:txBody>
      </p:sp>
      <p:pic>
        <p:nvPicPr>
          <p:cNvPr id="172" name="Google Shape;172;p19"/>
          <p:cNvPicPr preferRelativeResize="0"/>
          <p:nvPr/>
        </p:nvPicPr>
        <p:blipFill>
          <a:blip r:embed="rId3">
            <a:alphaModFix/>
          </a:blip>
          <a:stretch>
            <a:fillRect/>
          </a:stretch>
        </p:blipFill>
        <p:spPr>
          <a:xfrm>
            <a:off x="334625" y="1908900"/>
            <a:ext cx="4108351" cy="30216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Trabajos previos</a:t>
            </a:r>
            <a:endParaRPr/>
          </a:p>
        </p:txBody>
      </p:sp>
      <p:sp>
        <p:nvSpPr>
          <p:cNvPr id="178" name="Google Shape;178;p20"/>
          <p:cNvSpPr txBox="1">
            <a:spLocks noGrp="1"/>
          </p:cNvSpPr>
          <p:nvPr>
            <p:ph type="body" idx="1"/>
          </p:nvPr>
        </p:nvSpPr>
        <p:spPr>
          <a:xfrm>
            <a:off x="334625" y="1447200"/>
            <a:ext cx="8454300" cy="461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solidFill>
                  <a:srgbClr val="1C4587"/>
                </a:solidFill>
              </a:rPr>
              <a:t>Citylok, una app de eventos global análisis de éxito</a:t>
            </a:r>
            <a:endParaRPr sz="1800" b="1">
              <a:solidFill>
                <a:srgbClr val="1C4587"/>
              </a:solidFill>
            </a:endParaRPr>
          </a:p>
        </p:txBody>
      </p:sp>
      <p:sp>
        <p:nvSpPr>
          <p:cNvPr id="179" name="Google Shape;179;p20"/>
          <p:cNvSpPr txBox="1"/>
          <p:nvPr/>
        </p:nvSpPr>
        <p:spPr>
          <a:xfrm>
            <a:off x="4442975" y="1908900"/>
            <a:ext cx="4346100" cy="3021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Conclusiones del autor:</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Por medio de encuestas se determina que la idea de negocio de la aplicación es rentable y útil.</a:t>
            </a:r>
            <a:endParaRPr sz="1800">
              <a:latin typeface="Calibri"/>
              <a:ea typeface="Calibri"/>
              <a:cs typeface="Calibri"/>
              <a:sym typeface="Calibri"/>
            </a:endParaRPr>
          </a:p>
          <a:p>
            <a:pPr marL="457200" lvl="0" indent="-342900" algn="just" rtl="0">
              <a:spcBef>
                <a:spcPts val="0"/>
              </a:spcBef>
              <a:spcAft>
                <a:spcPts val="0"/>
              </a:spcAft>
              <a:buSzPts val="1800"/>
              <a:buFont typeface="Calibri"/>
              <a:buAutoNum type="arabicPeriod"/>
            </a:pPr>
            <a:r>
              <a:rPr lang="en" sz="1800">
                <a:latin typeface="Calibri"/>
                <a:ea typeface="Calibri"/>
                <a:cs typeface="Calibri"/>
                <a:sym typeface="Calibri"/>
              </a:rPr>
              <a:t>Una gran parte no conocía la aplicación de forma que, aunque la idea es buena las herramientas de marketing digital marcan gran parte del conocimiento de la aplicación.</a:t>
            </a:r>
            <a:endParaRPr sz="1800">
              <a:latin typeface="Calibri"/>
              <a:ea typeface="Calibri"/>
              <a:cs typeface="Calibri"/>
              <a:sym typeface="Calibri"/>
            </a:endParaRPr>
          </a:p>
        </p:txBody>
      </p:sp>
      <p:pic>
        <p:nvPicPr>
          <p:cNvPr id="180" name="Google Shape;180;p20"/>
          <p:cNvPicPr preferRelativeResize="0"/>
          <p:nvPr/>
        </p:nvPicPr>
        <p:blipFill>
          <a:blip r:embed="rId3">
            <a:alphaModFix/>
          </a:blip>
          <a:stretch>
            <a:fillRect/>
          </a:stretch>
        </p:blipFill>
        <p:spPr>
          <a:xfrm>
            <a:off x="334625" y="1908900"/>
            <a:ext cx="4108350" cy="30216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Descripción de la propuesta</a:t>
            </a:r>
            <a:endParaRPr/>
          </a:p>
        </p:txBody>
      </p:sp>
      <p:sp>
        <p:nvSpPr>
          <p:cNvPr id="186" name="Google Shape;186;p21"/>
          <p:cNvSpPr txBox="1">
            <a:spLocks noGrp="1"/>
          </p:cNvSpPr>
          <p:nvPr>
            <p:ph type="body" idx="1"/>
          </p:nvPr>
        </p:nvSpPr>
        <p:spPr>
          <a:xfrm>
            <a:off x="315567" y="1434015"/>
            <a:ext cx="7721876" cy="350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Objetivo general</a:t>
            </a:r>
            <a:r>
              <a:rPr lang="en" sz="1800" dirty="0"/>
              <a:t> .- Crear una guía para determinar las variables de éxito de un videojuego por medio de los procesos de Rapid Miner para un desarrollador de aplicaciones o emprendedor de forma que pueda determinar la tasa de éxito de su producto.</a:t>
            </a:r>
            <a:endParaRPr sz="1800" dirty="0"/>
          </a:p>
          <a:p>
            <a:pPr marL="0" lvl="0" indent="0" algn="l" rtl="0">
              <a:spcBef>
                <a:spcPts val="1600"/>
              </a:spcBef>
              <a:spcAft>
                <a:spcPts val="0"/>
              </a:spcAft>
              <a:buNone/>
            </a:pPr>
            <a:r>
              <a:rPr lang="en" sz="1800" b="1" dirty="0"/>
              <a:t>Objetivos específicos </a:t>
            </a:r>
            <a:endParaRPr sz="1800" b="1" dirty="0"/>
          </a:p>
          <a:p>
            <a:pPr marL="457200" lvl="0" indent="-342900" algn="l" rtl="0">
              <a:spcBef>
                <a:spcPts val="1600"/>
              </a:spcBef>
              <a:spcAft>
                <a:spcPts val="0"/>
              </a:spcAft>
              <a:buSzPts val="1800"/>
              <a:buChar char="●"/>
            </a:pPr>
            <a:r>
              <a:rPr lang="en" sz="1800" dirty="0"/>
              <a:t>Crear DashBoard con los indicadores más importantes</a:t>
            </a:r>
            <a:r>
              <a:rPr lang="en" sz="1800" dirty="0" smtClean="0"/>
              <a:t>.</a:t>
            </a:r>
            <a:endParaRPr sz="1800" dirty="0"/>
          </a:p>
          <a:p>
            <a:pPr marL="457200" lvl="0" indent="-342900" algn="l" rtl="0">
              <a:spcBef>
                <a:spcPts val="0"/>
              </a:spcBef>
              <a:spcAft>
                <a:spcPts val="0"/>
              </a:spcAft>
              <a:buSzPts val="1800"/>
              <a:buChar char="●"/>
            </a:pPr>
            <a:r>
              <a:rPr lang="en" sz="1800" dirty="0"/>
              <a:t>Entrenar modelos matemáticos para predecir una calificación en base a otras variables</a:t>
            </a:r>
            <a:r>
              <a:rPr lang="en" sz="1800" dirty="0" smtClean="0"/>
              <a:t>.</a:t>
            </a:r>
            <a:endParaRPr sz="1800" dirty="0"/>
          </a:p>
          <a:p>
            <a:pPr marL="457200" lvl="0" indent="-342900" algn="l" rtl="0">
              <a:spcBef>
                <a:spcPts val="0"/>
              </a:spcBef>
              <a:spcAft>
                <a:spcPts val="0"/>
              </a:spcAft>
              <a:buSzPts val="1800"/>
              <a:buChar char="●"/>
            </a:pPr>
            <a:r>
              <a:rPr lang="en" sz="1800" dirty="0"/>
              <a:t>Seleccionar el mejor modelo matemático y el mejor simulador.</a:t>
            </a:r>
            <a:endParaRPr sz="1800" dirty="0"/>
          </a:p>
        </p:txBody>
      </p:sp>
      <p:pic>
        <p:nvPicPr>
          <p:cNvPr id="2050" name="Picture 2" descr="Image result for dashboard&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061" y="2526773"/>
            <a:ext cx="2474704" cy="12489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670</Words>
  <Application>Microsoft Office PowerPoint</Application>
  <PresentationFormat>Presentación en pantalla (16:9)</PresentationFormat>
  <Paragraphs>57</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Nunito</vt:lpstr>
      <vt:lpstr>Shift</vt:lpstr>
      <vt:lpstr>Medición del éxito de un videojuego en Google Play antes de su lanzamiento</vt:lpstr>
      <vt:lpstr>Antecedentes</vt:lpstr>
      <vt:lpstr>Problemática</vt:lpstr>
      <vt:lpstr>Propósito del proyecto</vt:lpstr>
      <vt:lpstr>Importancia del proyecto</vt:lpstr>
      <vt:lpstr>Trabajos previos</vt:lpstr>
      <vt:lpstr>Trabajos previos</vt:lpstr>
      <vt:lpstr>Trabajos previos</vt:lpstr>
      <vt:lpstr>Descripción de la propuesta</vt:lpstr>
      <vt:lpstr>Herramientas</vt:lpstr>
      <vt:lpstr>Conclusiones</vt:lpstr>
      <vt:lpstr>Referencias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Medición del éxito de un videojuego en Google Play antes de su lanzamiento</dc:title>
  <dc:creator>USREPS</dc:creator>
  <cp:lastModifiedBy>USREPS</cp:lastModifiedBy>
  <cp:revision>4</cp:revision>
  <dcterms:modified xsi:type="dcterms:W3CDTF">2019-11-27T23:34:31Z</dcterms:modified>
</cp:coreProperties>
</file>