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64" r:id="rId3"/>
    <p:sldId id="269" r:id="rId4"/>
    <p:sldId id="270" r:id="rId5"/>
    <p:sldId id="271" r:id="rId6"/>
    <p:sldId id="272" r:id="rId7"/>
    <p:sldId id="273" r:id="rId8"/>
    <p:sldId id="274" r:id="rId9"/>
    <p:sldId id="275" r:id="rId10"/>
    <p:sldId id="279" r:id="rId11"/>
    <p:sldId id="281" r:id="rId12"/>
    <p:sldId id="276" r:id="rId13"/>
    <p:sldId id="283" r:id="rId14"/>
    <p:sldId id="277" r:id="rId15"/>
    <p:sldId id="278" r:id="rId16"/>
    <p:sldId id="280" r:id="rId17"/>
    <p:sldId id="266" r:id="rId18"/>
    <p:sldId id="267" r:id="rId19"/>
    <p:sldId id="268"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Nuni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8" autoAdjust="0"/>
    <p:restoredTop sz="88766" autoAdjust="0"/>
  </p:normalViewPr>
  <p:slideViewPr>
    <p:cSldViewPr snapToGrid="0">
      <p:cViewPr varScale="1">
        <p:scale>
          <a:sx n="85" d="100"/>
          <a:sy n="85" d="100"/>
        </p:scale>
        <p:origin x="92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5a7b46ee2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5a7b46ee2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5a7b46ee2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5a7b46ee2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75a7b46ee2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75a7b46ee2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75aa9583b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75aa9583b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861675" y="1126800"/>
            <a:ext cx="7556100" cy="235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Medición del éxito de un videojuego en Google Play</a:t>
            </a:r>
            <a:endParaRPr dirty="0"/>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Díaz Padilla Danny Sebastián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BA4B5-F534-4B25-A598-813AD244E86A}"/>
              </a:ext>
            </a:extLst>
          </p:cNvPr>
          <p:cNvSpPr>
            <a:spLocks noGrp="1"/>
          </p:cNvSpPr>
          <p:nvPr>
            <p:ph type="title"/>
          </p:nvPr>
        </p:nvSpPr>
        <p:spPr/>
        <p:txBody>
          <a:bodyPr/>
          <a:lstStyle/>
          <a:p>
            <a:r>
              <a:rPr lang="es-ES" dirty="0"/>
              <a:t>Estadísticas para títulos largos</a:t>
            </a:r>
            <a:endParaRPr lang="es-EC" dirty="0"/>
          </a:p>
        </p:txBody>
      </p:sp>
      <p:sp>
        <p:nvSpPr>
          <p:cNvPr id="3" name="Marcador de texto 2">
            <a:extLst>
              <a:ext uri="{FF2B5EF4-FFF2-40B4-BE49-F238E27FC236}">
                <a16:creationId xmlns:a16="http://schemas.microsoft.com/office/drawing/2014/main" id="{7606A2B2-5015-4CBB-9743-715E92925E5E}"/>
              </a:ext>
            </a:extLst>
          </p:cNvPr>
          <p:cNvSpPr>
            <a:spLocks noGrp="1"/>
          </p:cNvSpPr>
          <p:nvPr>
            <p:ph type="body" idx="1"/>
          </p:nvPr>
        </p:nvSpPr>
        <p:spPr/>
        <p:txBody>
          <a:bodyPr/>
          <a:lstStyle/>
          <a:p>
            <a:endParaRPr lang="es-EC" dirty="0"/>
          </a:p>
        </p:txBody>
      </p:sp>
      <p:pic>
        <p:nvPicPr>
          <p:cNvPr id="4" name="Imagen 3">
            <a:extLst>
              <a:ext uri="{FF2B5EF4-FFF2-40B4-BE49-F238E27FC236}">
                <a16:creationId xmlns:a16="http://schemas.microsoft.com/office/drawing/2014/main" id="{6D003ACA-CAE6-4111-8E8A-BA2F2D0AA6CC}"/>
              </a:ext>
            </a:extLst>
          </p:cNvPr>
          <p:cNvPicPr/>
          <p:nvPr/>
        </p:nvPicPr>
        <p:blipFill>
          <a:blip r:embed="rId2"/>
          <a:stretch>
            <a:fillRect/>
          </a:stretch>
        </p:blipFill>
        <p:spPr>
          <a:xfrm>
            <a:off x="819149" y="1966031"/>
            <a:ext cx="7505699" cy="2472694"/>
          </a:xfrm>
          <a:prstGeom prst="rect">
            <a:avLst/>
          </a:prstGeom>
        </p:spPr>
      </p:pic>
    </p:spTree>
    <p:extLst>
      <p:ext uri="{BB962C8B-B14F-4D97-AF65-F5344CB8AC3E}">
        <p14:creationId xmlns:p14="http://schemas.microsoft.com/office/powerpoint/2010/main" val="301281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BA4B5-F534-4B25-A598-813AD244E86A}"/>
              </a:ext>
            </a:extLst>
          </p:cNvPr>
          <p:cNvSpPr>
            <a:spLocks noGrp="1"/>
          </p:cNvSpPr>
          <p:nvPr>
            <p:ph type="title"/>
          </p:nvPr>
        </p:nvSpPr>
        <p:spPr/>
        <p:txBody>
          <a:bodyPr/>
          <a:lstStyle/>
          <a:p>
            <a:r>
              <a:rPr lang="es-ES" dirty="0"/>
              <a:t>Estadísticas para títulos cortos</a:t>
            </a:r>
            <a:endParaRPr lang="es-EC" dirty="0"/>
          </a:p>
        </p:txBody>
      </p:sp>
      <p:sp>
        <p:nvSpPr>
          <p:cNvPr id="3" name="Marcador de texto 2">
            <a:extLst>
              <a:ext uri="{FF2B5EF4-FFF2-40B4-BE49-F238E27FC236}">
                <a16:creationId xmlns:a16="http://schemas.microsoft.com/office/drawing/2014/main" id="{7606A2B2-5015-4CBB-9743-715E92925E5E}"/>
              </a:ext>
            </a:extLst>
          </p:cNvPr>
          <p:cNvSpPr>
            <a:spLocks noGrp="1"/>
          </p:cNvSpPr>
          <p:nvPr>
            <p:ph type="body" idx="1"/>
          </p:nvPr>
        </p:nvSpPr>
        <p:spPr/>
        <p:txBody>
          <a:bodyPr/>
          <a:lstStyle/>
          <a:p>
            <a:endParaRPr lang="es-EC"/>
          </a:p>
        </p:txBody>
      </p:sp>
      <p:pic>
        <p:nvPicPr>
          <p:cNvPr id="4" name="Imagen 3">
            <a:extLst>
              <a:ext uri="{FF2B5EF4-FFF2-40B4-BE49-F238E27FC236}">
                <a16:creationId xmlns:a16="http://schemas.microsoft.com/office/drawing/2014/main" id="{65BB8808-5F05-4772-9568-154E4757A397}"/>
              </a:ext>
            </a:extLst>
          </p:cNvPr>
          <p:cNvPicPr/>
          <p:nvPr/>
        </p:nvPicPr>
        <p:blipFill>
          <a:blip r:embed="rId2"/>
          <a:stretch>
            <a:fillRect/>
          </a:stretch>
        </p:blipFill>
        <p:spPr>
          <a:xfrm>
            <a:off x="664068" y="1990724"/>
            <a:ext cx="7505699" cy="2307175"/>
          </a:xfrm>
          <a:prstGeom prst="rect">
            <a:avLst/>
          </a:prstGeom>
        </p:spPr>
      </p:pic>
    </p:spTree>
    <p:extLst>
      <p:ext uri="{BB962C8B-B14F-4D97-AF65-F5344CB8AC3E}">
        <p14:creationId xmlns:p14="http://schemas.microsoft.com/office/powerpoint/2010/main" val="333961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BA4B5-F534-4B25-A598-813AD244E86A}"/>
              </a:ext>
            </a:extLst>
          </p:cNvPr>
          <p:cNvSpPr>
            <a:spLocks noGrp="1"/>
          </p:cNvSpPr>
          <p:nvPr>
            <p:ph type="title"/>
          </p:nvPr>
        </p:nvSpPr>
        <p:spPr/>
        <p:txBody>
          <a:bodyPr/>
          <a:lstStyle/>
          <a:p>
            <a:r>
              <a:rPr lang="es-ES" dirty="0"/>
              <a:t>Procesamiento</a:t>
            </a:r>
            <a:endParaRPr lang="es-EC" dirty="0"/>
          </a:p>
        </p:txBody>
      </p:sp>
      <p:sp>
        <p:nvSpPr>
          <p:cNvPr id="3" name="Marcador de texto 2">
            <a:extLst>
              <a:ext uri="{FF2B5EF4-FFF2-40B4-BE49-F238E27FC236}">
                <a16:creationId xmlns:a16="http://schemas.microsoft.com/office/drawing/2014/main" id="{7606A2B2-5015-4CBB-9743-715E92925E5E}"/>
              </a:ext>
            </a:extLst>
          </p:cNvPr>
          <p:cNvSpPr>
            <a:spLocks noGrp="1"/>
          </p:cNvSpPr>
          <p:nvPr>
            <p:ph type="body" idx="1"/>
          </p:nvPr>
        </p:nvSpPr>
        <p:spPr/>
        <p:txBody>
          <a:bodyPr/>
          <a:lstStyle/>
          <a:p>
            <a:endParaRPr lang="es-EC"/>
          </a:p>
        </p:txBody>
      </p:sp>
      <p:pic>
        <p:nvPicPr>
          <p:cNvPr id="5" name="Imagen 4">
            <a:extLst>
              <a:ext uri="{FF2B5EF4-FFF2-40B4-BE49-F238E27FC236}">
                <a16:creationId xmlns:a16="http://schemas.microsoft.com/office/drawing/2014/main" id="{99D2B7F7-C2BD-4104-848D-1B1562196231}"/>
              </a:ext>
            </a:extLst>
          </p:cNvPr>
          <p:cNvPicPr/>
          <p:nvPr/>
        </p:nvPicPr>
        <p:blipFill>
          <a:blip r:embed="rId2"/>
          <a:stretch>
            <a:fillRect/>
          </a:stretch>
        </p:blipFill>
        <p:spPr>
          <a:xfrm>
            <a:off x="1318825" y="1717295"/>
            <a:ext cx="6301176" cy="3252012"/>
          </a:xfrm>
          <a:prstGeom prst="rect">
            <a:avLst/>
          </a:prstGeom>
        </p:spPr>
      </p:pic>
    </p:spTree>
    <p:extLst>
      <p:ext uri="{BB962C8B-B14F-4D97-AF65-F5344CB8AC3E}">
        <p14:creationId xmlns:p14="http://schemas.microsoft.com/office/powerpoint/2010/main" val="1857609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BA4B5-F534-4B25-A598-813AD244E86A}"/>
              </a:ext>
            </a:extLst>
          </p:cNvPr>
          <p:cNvSpPr>
            <a:spLocks noGrp="1"/>
          </p:cNvSpPr>
          <p:nvPr>
            <p:ph type="title"/>
          </p:nvPr>
        </p:nvSpPr>
        <p:spPr/>
        <p:txBody>
          <a:bodyPr/>
          <a:lstStyle/>
          <a:p>
            <a:r>
              <a:rPr lang="es-ES" dirty="0"/>
              <a:t>Visualización IRC</a:t>
            </a:r>
            <a:endParaRPr lang="es-EC" dirty="0"/>
          </a:p>
        </p:txBody>
      </p:sp>
      <p:sp>
        <p:nvSpPr>
          <p:cNvPr id="3" name="Marcador de texto 2">
            <a:extLst>
              <a:ext uri="{FF2B5EF4-FFF2-40B4-BE49-F238E27FC236}">
                <a16:creationId xmlns:a16="http://schemas.microsoft.com/office/drawing/2014/main" id="{7606A2B2-5015-4CBB-9743-715E92925E5E}"/>
              </a:ext>
            </a:extLst>
          </p:cNvPr>
          <p:cNvSpPr>
            <a:spLocks noGrp="1"/>
          </p:cNvSpPr>
          <p:nvPr>
            <p:ph type="body" idx="1"/>
          </p:nvPr>
        </p:nvSpPr>
        <p:spPr/>
        <p:txBody>
          <a:bodyPr/>
          <a:lstStyle/>
          <a:p>
            <a:endParaRPr lang="es-EC"/>
          </a:p>
        </p:txBody>
      </p:sp>
      <p:pic>
        <p:nvPicPr>
          <p:cNvPr id="5" name="Imagen 4">
            <a:extLst>
              <a:ext uri="{FF2B5EF4-FFF2-40B4-BE49-F238E27FC236}">
                <a16:creationId xmlns:a16="http://schemas.microsoft.com/office/drawing/2014/main" id="{70FC7D11-ABF6-4063-9F1E-A0E49FFAF9FE}"/>
              </a:ext>
            </a:extLst>
          </p:cNvPr>
          <p:cNvPicPr/>
          <p:nvPr/>
        </p:nvPicPr>
        <p:blipFill>
          <a:blip r:embed="rId2"/>
          <a:stretch>
            <a:fillRect/>
          </a:stretch>
        </p:blipFill>
        <p:spPr>
          <a:xfrm>
            <a:off x="697935" y="1800200"/>
            <a:ext cx="7505700" cy="2941133"/>
          </a:xfrm>
          <a:prstGeom prst="rect">
            <a:avLst/>
          </a:prstGeom>
        </p:spPr>
      </p:pic>
    </p:spTree>
    <p:extLst>
      <p:ext uri="{BB962C8B-B14F-4D97-AF65-F5344CB8AC3E}">
        <p14:creationId xmlns:p14="http://schemas.microsoft.com/office/powerpoint/2010/main" val="4155065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BA4B5-F534-4B25-A598-813AD244E86A}"/>
              </a:ext>
            </a:extLst>
          </p:cNvPr>
          <p:cNvSpPr>
            <a:spLocks noGrp="1"/>
          </p:cNvSpPr>
          <p:nvPr>
            <p:ph type="title"/>
          </p:nvPr>
        </p:nvSpPr>
        <p:spPr/>
        <p:txBody>
          <a:bodyPr/>
          <a:lstStyle/>
          <a:p>
            <a:r>
              <a:rPr lang="es-ES" dirty="0"/>
              <a:t>Visualización</a:t>
            </a:r>
            <a:endParaRPr lang="es-EC" dirty="0"/>
          </a:p>
        </p:txBody>
      </p:sp>
      <p:sp>
        <p:nvSpPr>
          <p:cNvPr id="3" name="Marcador de texto 2">
            <a:extLst>
              <a:ext uri="{FF2B5EF4-FFF2-40B4-BE49-F238E27FC236}">
                <a16:creationId xmlns:a16="http://schemas.microsoft.com/office/drawing/2014/main" id="{7606A2B2-5015-4CBB-9743-715E92925E5E}"/>
              </a:ext>
            </a:extLst>
          </p:cNvPr>
          <p:cNvSpPr>
            <a:spLocks noGrp="1"/>
          </p:cNvSpPr>
          <p:nvPr>
            <p:ph type="body" idx="1"/>
          </p:nvPr>
        </p:nvSpPr>
        <p:spPr/>
        <p:txBody>
          <a:bodyPr/>
          <a:lstStyle/>
          <a:p>
            <a:endParaRPr lang="es-EC"/>
          </a:p>
        </p:txBody>
      </p:sp>
      <p:pic>
        <p:nvPicPr>
          <p:cNvPr id="6" name="Imagen 5">
            <a:extLst>
              <a:ext uri="{FF2B5EF4-FFF2-40B4-BE49-F238E27FC236}">
                <a16:creationId xmlns:a16="http://schemas.microsoft.com/office/drawing/2014/main" id="{1CA5B61E-8F2B-4475-A7AF-DD2101660B84}"/>
              </a:ext>
            </a:extLst>
          </p:cNvPr>
          <p:cNvPicPr/>
          <p:nvPr/>
        </p:nvPicPr>
        <p:blipFill>
          <a:blip r:embed="rId2"/>
          <a:stretch>
            <a:fillRect/>
          </a:stretch>
        </p:blipFill>
        <p:spPr>
          <a:xfrm>
            <a:off x="664068" y="1646274"/>
            <a:ext cx="7660781" cy="3497225"/>
          </a:xfrm>
          <a:prstGeom prst="rect">
            <a:avLst/>
          </a:prstGeom>
        </p:spPr>
      </p:pic>
    </p:spTree>
    <p:extLst>
      <p:ext uri="{BB962C8B-B14F-4D97-AF65-F5344CB8AC3E}">
        <p14:creationId xmlns:p14="http://schemas.microsoft.com/office/powerpoint/2010/main" val="3395943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BA4B5-F534-4B25-A598-813AD244E86A}"/>
              </a:ext>
            </a:extLst>
          </p:cNvPr>
          <p:cNvSpPr>
            <a:spLocks noGrp="1"/>
          </p:cNvSpPr>
          <p:nvPr>
            <p:ph type="title"/>
          </p:nvPr>
        </p:nvSpPr>
        <p:spPr/>
        <p:txBody>
          <a:bodyPr/>
          <a:lstStyle/>
          <a:p>
            <a:r>
              <a:rPr lang="es-ES" dirty="0"/>
              <a:t>Visualización</a:t>
            </a:r>
            <a:endParaRPr lang="es-EC" dirty="0"/>
          </a:p>
        </p:txBody>
      </p:sp>
      <p:sp>
        <p:nvSpPr>
          <p:cNvPr id="3" name="Marcador de texto 2">
            <a:extLst>
              <a:ext uri="{FF2B5EF4-FFF2-40B4-BE49-F238E27FC236}">
                <a16:creationId xmlns:a16="http://schemas.microsoft.com/office/drawing/2014/main" id="{7606A2B2-5015-4CBB-9743-715E92925E5E}"/>
              </a:ext>
            </a:extLst>
          </p:cNvPr>
          <p:cNvSpPr>
            <a:spLocks noGrp="1"/>
          </p:cNvSpPr>
          <p:nvPr>
            <p:ph type="body" idx="1"/>
          </p:nvPr>
        </p:nvSpPr>
        <p:spPr/>
        <p:txBody>
          <a:bodyPr/>
          <a:lstStyle/>
          <a:p>
            <a:endParaRPr lang="es-EC"/>
          </a:p>
        </p:txBody>
      </p:sp>
      <p:pic>
        <p:nvPicPr>
          <p:cNvPr id="4" name="Imagen 3">
            <a:extLst>
              <a:ext uri="{FF2B5EF4-FFF2-40B4-BE49-F238E27FC236}">
                <a16:creationId xmlns:a16="http://schemas.microsoft.com/office/drawing/2014/main" id="{BA3145F5-42CE-4EF3-A07D-62EBFEA6D063}"/>
              </a:ext>
            </a:extLst>
          </p:cNvPr>
          <p:cNvPicPr/>
          <p:nvPr/>
        </p:nvPicPr>
        <p:blipFill>
          <a:blip r:embed="rId2"/>
          <a:stretch>
            <a:fillRect/>
          </a:stretch>
        </p:blipFill>
        <p:spPr>
          <a:xfrm>
            <a:off x="819150" y="1630120"/>
            <a:ext cx="6797887" cy="3513380"/>
          </a:xfrm>
          <a:prstGeom prst="rect">
            <a:avLst/>
          </a:prstGeom>
        </p:spPr>
      </p:pic>
    </p:spTree>
    <p:extLst>
      <p:ext uri="{BB962C8B-B14F-4D97-AF65-F5344CB8AC3E}">
        <p14:creationId xmlns:p14="http://schemas.microsoft.com/office/powerpoint/2010/main" val="918583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7606A2B2-5015-4CBB-9743-715E92925E5E}"/>
              </a:ext>
            </a:extLst>
          </p:cNvPr>
          <p:cNvSpPr>
            <a:spLocks noGrp="1"/>
          </p:cNvSpPr>
          <p:nvPr>
            <p:ph type="body" idx="1"/>
          </p:nvPr>
        </p:nvSpPr>
        <p:spPr/>
        <p:txBody>
          <a:bodyPr/>
          <a:lstStyle/>
          <a:p>
            <a:endParaRPr lang="es-EC"/>
          </a:p>
        </p:txBody>
      </p:sp>
      <p:pic>
        <p:nvPicPr>
          <p:cNvPr id="4" name="Imagen 3">
            <a:extLst>
              <a:ext uri="{FF2B5EF4-FFF2-40B4-BE49-F238E27FC236}">
                <a16:creationId xmlns:a16="http://schemas.microsoft.com/office/drawing/2014/main" id="{9700110F-FF93-43B2-B7DE-660FF6D5B4CE}"/>
              </a:ext>
            </a:extLst>
          </p:cNvPr>
          <p:cNvPicPr/>
          <p:nvPr/>
        </p:nvPicPr>
        <p:blipFill>
          <a:blip r:embed="rId2"/>
          <a:stretch>
            <a:fillRect/>
          </a:stretch>
        </p:blipFill>
        <p:spPr>
          <a:xfrm>
            <a:off x="167358" y="298556"/>
            <a:ext cx="8649264" cy="4623399"/>
          </a:xfrm>
          <a:prstGeom prst="rect">
            <a:avLst/>
          </a:prstGeom>
        </p:spPr>
      </p:pic>
    </p:spTree>
    <p:extLst>
      <p:ext uri="{BB962C8B-B14F-4D97-AF65-F5344CB8AC3E}">
        <p14:creationId xmlns:p14="http://schemas.microsoft.com/office/powerpoint/2010/main" val="180741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Conclusiones</a:t>
            </a:r>
            <a:endParaRPr/>
          </a:p>
        </p:txBody>
      </p:sp>
      <p:sp>
        <p:nvSpPr>
          <p:cNvPr id="207" name="Google Shape;207;p23"/>
          <p:cNvSpPr txBox="1">
            <a:spLocks noGrp="1"/>
          </p:cNvSpPr>
          <p:nvPr>
            <p:ph type="body" idx="1"/>
          </p:nvPr>
        </p:nvSpPr>
        <p:spPr>
          <a:xfrm>
            <a:off x="819150" y="1500225"/>
            <a:ext cx="7505700" cy="24480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sz="1800" dirty="0"/>
              <a:t>No existe un trabajo formal sobre la medición del éxito de un videojuego en Google Play, dado que es un tema muy específico. Sin embargo, si hay muchos trabajos sobre las aplicaciones en Google Play en general.</a:t>
            </a:r>
            <a:endParaRPr sz="1800" dirty="0"/>
          </a:p>
          <a:p>
            <a:pPr marL="457200" lvl="0" indent="-342900" algn="just" rtl="0">
              <a:spcBef>
                <a:spcPts val="0"/>
              </a:spcBef>
              <a:spcAft>
                <a:spcPts val="0"/>
              </a:spcAft>
              <a:buSzPts val="1800"/>
              <a:buChar char="●"/>
            </a:pPr>
            <a:r>
              <a:rPr lang="en" sz="1800" dirty="0"/>
              <a:t>Los indicadores principales son: la cantidad de instalaciones, las calificaciones de los usuarios que ha recibido a lo largo de su vida útil, número de palabras en el nombre de la aplicación, el precio, el contenido (la idea de negocio y su utilidad).</a:t>
            </a:r>
            <a:endParaRPr sz="1800" dirty="0"/>
          </a:p>
          <a:p>
            <a:pPr marL="457200" lvl="0" indent="-342900" algn="just" rtl="0">
              <a:spcBef>
                <a:spcPts val="0"/>
              </a:spcBef>
              <a:spcAft>
                <a:spcPts val="0"/>
              </a:spcAft>
              <a:buSzPts val="1800"/>
              <a:buChar char="●"/>
            </a:pPr>
            <a:r>
              <a:rPr lang="en" sz="1800" dirty="0"/>
              <a:t>RapidMiner ofrece un auto modelamiento de inteligencia artificial y limpieza de datos, pero con menos características que la limpieza de datos que ofrece open refine.</a:t>
            </a:r>
            <a:endParaRPr sz="1800"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Referencias</a:t>
            </a:r>
            <a:endParaRPr/>
          </a:p>
        </p:txBody>
      </p:sp>
      <p:sp>
        <p:nvSpPr>
          <p:cNvPr id="213" name="Google Shape;213;p24"/>
          <p:cNvSpPr txBox="1">
            <a:spLocks noGrp="1"/>
          </p:cNvSpPr>
          <p:nvPr>
            <p:ph type="body" idx="1"/>
          </p:nvPr>
        </p:nvSpPr>
        <p:spPr>
          <a:xfrm>
            <a:off x="819150" y="1433950"/>
            <a:ext cx="7505700" cy="2448000"/>
          </a:xfrm>
          <a:prstGeom prst="rect">
            <a:avLst/>
          </a:prstGeom>
        </p:spPr>
        <p:txBody>
          <a:bodyPr spcFirstLastPara="1" wrap="square" lIns="91425" tIns="91425" rIns="91425" bIns="91425" anchor="t" anchorCtr="0">
            <a:noAutofit/>
          </a:bodyPr>
          <a:lstStyle/>
          <a:p>
            <a:pPr marL="0" lvl="0" indent="0" algn="just" rtl="0">
              <a:lnSpc>
                <a:spcPct val="100000"/>
              </a:lnSpc>
              <a:spcBef>
                <a:spcPts val="1200"/>
              </a:spcBef>
              <a:spcAft>
                <a:spcPts val="0"/>
              </a:spcAft>
              <a:buNone/>
            </a:pPr>
            <a:r>
              <a:rPr lang="en" sz="1100" dirty="0">
                <a:solidFill>
                  <a:srgbClr val="000000"/>
                </a:solidFill>
                <a:latin typeface="Arial"/>
                <a:ea typeface="Arial"/>
                <a:cs typeface="Arial"/>
                <a:sym typeface="Arial"/>
              </a:rPr>
              <a:t>[1]	I. Group, "Factores que marcan el éxito o el fracaso de una app", </a:t>
            </a:r>
            <a:r>
              <a:rPr lang="en" sz="1100" i="1" dirty="0">
                <a:solidFill>
                  <a:srgbClr val="000000"/>
                </a:solidFill>
                <a:latin typeface="Arial"/>
                <a:ea typeface="Arial"/>
                <a:cs typeface="Arial"/>
                <a:sym typeface="Arial"/>
              </a:rPr>
              <a:t>Digitaltransformation.ituser.es</a:t>
            </a:r>
            <a:r>
              <a:rPr lang="en" sz="1100" dirty="0">
                <a:solidFill>
                  <a:srgbClr val="000000"/>
                </a:solidFill>
                <a:latin typeface="Arial"/>
                <a:ea typeface="Arial"/>
                <a:cs typeface="Arial"/>
                <a:sym typeface="Arial"/>
              </a:rPr>
              <a:t>, 2016. [Online]. Available: https://digitaltransformation.ituser.es/noticias/2016/09/factores-que-marcan-el-exito-o-el-fracaso-de-una-app. [Accessed: 19- Nov- 2019].</a:t>
            </a:r>
            <a:r>
              <a:rPr lang="en" sz="900" dirty="0">
                <a:solidFill>
                  <a:srgbClr val="000000"/>
                </a:solidFill>
                <a:latin typeface="Arial"/>
                <a:ea typeface="Arial"/>
                <a:cs typeface="Arial"/>
                <a:sym typeface="Arial"/>
              </a:rPr>
              <a:t> </a:t>
            </a:r>
            <a:endParaRPr sz="900" dirty="0">
              <a:solidFill>
                <a:srgbClr val="000000"/>
              </a:solidFill>
              <a:latin typeface="Arial"/>
              <a:ea typeface="Arial"/>
              <a:cs typeface="Arial"/>
              <a:sym typeface="Arial"/>
            </a:endParaRPr>
          </a:p>
          <a:p>
            <a:pPr marL="0" lvl="0" indent="0" algn="just" rtl="0">
              <a:lnSpc>
                <a:spcPct val="100000"/>
              </a:lnSpc>
              <a:spcBef>
                <a:spcPts val="1200"/>
              </a:spcBef>
              <a:spcAft>
                <a:spcPts val="0"/>
              </a:spcAft>
              <a:buNone/>
            </a:pPr>
            <a:r>
              <a:rPr lang="en" sz="1100" dirty="0">
                <a:solidFill>
                  <a:srgbClr val="000000"/>
                </a:solidFill>
                <a:latin typeface="Arial"/>
                <a:ea typeface="Arial"/>
                <a:cs typeface="Arial"/>
                <a:sym typeface="Arial"/>
              </a:rPr>
              <a:t>[2]	</a:t>
            </a:r>
            <a:r>
              <a:rPr lang="en" sz="900" dirty="0">
                <a:solidFill>
                  <a:srgbClr val="000000"/>
                </a:solidFill>
                <a:latin typeface="Arial"/>
                <a:ea typeface="Arial"/>
                <a:cs typeface="Arial"/>
                <a:sym typeface="Arial"/>
              </a:rPr>
              <a:t>M. Nayebi, B. Adams, and G. Ruhe. Mobile appreleases – a survey research on developers and usersperception. InIEEE 23rd International Conference onSoftware Analysis, Evolution and Reengineering (SANER’16). IEEE, 2016. </a:t>
            </a:r>
            <a:endParaRPr sz="900" dirty="0">
              <a:solidFill>
                <a:srgbClr val="000000"/>
              </a:solidFill>
              <a:latin typeface="Arial"/>
              <a:ea typeface="Arial"/>
              <a:cs typeface="Arial"/>
              <a:sym typeface="Arial"/>
            </a:endParaRPr>
          </a:p>
          <a:p>
            <a:pPr marL="0" lvl="0" indent="0" algn="just" rtl="0">
              <a:lnSpc>
                <a:spcPct val="100000"/>
              </a:lnSpc>
              <a:spcBef>
                <a:spcPts val="1200"/>
              </a:spcBef>
              <a:spcAft>
                <a:spcPts val="0"/>
              </a:spcAft>
              <a:buNone/>
            </a:pPr>
            <a:r>
              <a:rPr lang="en" sz="1100" dirty="0">
                <a:solidFill>
                  <a:srgbClr val="000000"/>
                </a:solidFill>
                <a:latin typeface="Arial"/>
                <a:ea typeface="Arial"/>
                <a:cs typeface="Arial"/>
                <a:sym typeface="Arial"/>
              </a:rPr>
              <a:t>[3]	Martin, W., Sarro, F. and Harman, M. (n.d.). </a:t>
            </a:r>
            <a:r>
              <a:rPr lang="en" sz="1100" i="1" dirty="0">
                <a:solidFill>
                  <a:srgbClr val="000000"/>
                </a:solidFill>
                <a:latin typeface="Arial"/>
                <a:ea typeface="Arial"/>
                <a:cs typeface="Arial"/>
                <a:sym typeface="Arial"/>
              </a:rPr>
              <a:t>Causal Impact Analysis for App Releases in Google Play</a:t>
            </a:r>
            <a:r>
              <a:rPr lang="en" sz="1100" dirty="0">
                <a:solidFill>
                  <a:srgbClr val="000000"/>
                </a:solidFill>
                <a:latin typeface="Arial"/>
                <a:ea typeface="Arial"/>
                <a:cs typeface="Arial"/>
                <a:sym typeface="Arial"/>
              </a:rPr>
              <a:t>. [online] ucl. Available at: http://www0.cs.ucl.ac.uk/staff/f.sarro/resource/papers/Martin_FSE_Causal_PrePrint.pdf [Accessed 19 Nov. 2019]. </a:t>
            </a:r>
            <a:endParaRPr sz="1100" dirty="0">
              <a:solidFill>
                <a:srgbClr val="000000"/>
              </a:solidFill>
              <a:latin typeface="Arial"/>
              <a:ea typeface="Arial"/>
              <a:cs typeface="Arial"/>
              <a:sym typeface="Arial"/>
            </a:endParaRPr>
          </a:p>
          <a:p>
            <a:pPr marL="0" lvl="0" indent="0" algn="just" rtl="0">
              <a:lnSpc>
                <a:spcPct val="100000"/>
              </a:lnSpc>
              <a:spcBef>
                <a:spcPts val="1200"/>
              </a:spcBef>
              <a:spcAft>
                <a:spcPts val="0"/>
              </a:spcAft>
              <a:buNone/>
            </a:pPr>
            <a:r>
              <a:rPr lang="en" sz="1100" dirty="0">
                <a:solidFill>
                  <a:srgbClr val="000000"/>
                </a:solidFill>
                <a:latin typeface="Arial"/>
                <a:ea typeface="Arial"/>
                <a:cs typeface="Arial"/>
                <a:sym typeface="Arial"/>
              </a:rPr>
              <a:t>[4]	A. Mueez, K. Ahmed, T. Islam and W. Iqba, "Exploratory Data Analysis and SuccessPrediction of Google Play Store Apps", </a:t>
            </a:r>
            <a:r>
              <a:rPr lang="en" sz="1100" i="1" dirty="0">
                <a:solidFill>
                  <a:srgbClr val="000000"/>
                </a:solidFill>
                <a:latin typeface="Arial"/>
                <a:ea typeface="Arial"/>
                <a:cs typeface="Arial"/>
                <a:sym typeface="Arial"/>
              </a:rPr>
              <a:t>Dspace.bracu.ac.bd</a:t>
            </a:r>
            <a:r>
              <a:rPr lang="en" sz="1100" dirty="0">
                <a:solidFill>
                  <a:srgbClr val="000000"/>
                </a:solidFill>
                <a:latin typeface="Arial"/>
                <a:ea typeface="Arial"/>
                <a:cs typeface="Arial"/>
                <a:sym typeface="Arial"/>
              </a:rPr>
              <a:t>, 2018. [Online]. Available: http://dspace.bracu.ac.bd/xmlui/bitstream/handle/10361/11407/15101108%2C15101020%2C15101109%2C15141002_CSE.pdf?sequence=1&amp;isAllowed=y. [Accessed: 19- Nov- 2019]. </a:t>
            </a:r>
            <a:endParaRPr sz="1100" dirty="0">
              <a:solidFill>
                <a:srgbClr val="000000"/>
              </a:solidFill>
              <a:latin typeface="Arial"/>
              <a:ea typeface="Arial"/>
              <a:cs typeface="Arial"/>
              <a:sym typeface="Arial"/>
            </a:endParaRPr>
          </a:p>
          <a:p>
            <a:pPr marL="0" lvl="0" indent="0" algn="just" rtl="0">
              <a:lnSpc>
                <a:spcPct val="100000"/>
              </a:lnSpc>
              <a:spcBef>
                <a:spcPts val="1200"/>
              </a:spcBef>
              <a:spcAft>
                <a:spcPts val="0"/>
              </a:spcAft>
              <a:buNone/>
            </a:pPr>
            <a:r>
              <a:rPr lang="en" sz="1100" dirty="0">
                <a:solidFill>
                  <a:srgbClr val="000000"/>
                </a:solidFill>
                <a:latin typeface="Arial"/>
                <a:ea typeface="Arial"/>
                <a:cs typeface="Arial"/>
                <a:sym typeface="Arial"/>
              </a:rPr>
              <a:t>[5]	C. Escudero Carazo, "Citylok, una app de eventos global", </a:t>
            </a:r>
            <a:r>
              <a:rPr lang="en" sz="1100" i="1" dirty="0">
                <a:solidFill>
                  <a:srgbClr val="000000"/>
                </a:solidFill>
                <a:latin typeface="Arial"/>
                <a:ea typeface="Arial"/>
                <a:cs typeface="Arial"/>
                <a:sym typeface="Arial"/>
              </a:rPr>
              <a:t>Biblioteca.unirioja.es</a:t>
            </a:r>
            <a:r>
              <a:rPr lang="en" sz="1100" dirty="0">
                <a:solidFill>
                  <a:srgbClr val="000000"/>
                </a:solidFill>
                <a:latin typeface="Arial"/>
                <a:ea typeface="Arial"/>
                <a:cs typeface="Arial"/>
                <a:sym typeface="Arial"/>
              </a:rPr>
              <a:t>, 2018. [Online]. Available: https://biblioteca.unirioja.es/tfe_e/TFE003059.pdf. [Accessed: 19- Nov- 2019].</a:t>
            </a:r>
            <a:endParaRPr sz="1100" dirty="0">
              <a:solidFill>
                <a:srgbClr val="000000"/>
              </a:solidFill>
              <a:latin typeface="Arial"/>
              <a:ea typeface="Arial"/>
              <a:cs typeface="Arial"/>
              <a:sym typeface="Arial"/>
            </a:endParaRPr>
          </a:p>
          <a:p>
            <a:pPr marL="0" lvl="0" indent="0" algn="l" rtl="0">
              <a:lnSpc>
                <a:spcPct val="100000"/>
              </a:lnSpc>
              <a:spcBef>
                <a:spcPts val="1200"/>
              </a:spcBef>
              <a:spcAft>
                <a:spcPts val="16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Referencias</a:t>
            </a:r>
            <a:endParaRPr/>
          </a:p>
        </p:txBody>
      </p:sp>
      <p:sp>
        <p:nvSpPr>
          <p:cNvPr id="219" name="Google Shape;219;p25"/>
          <p:cNvSpPr txBox="1">
            <a:spLocks noGrp="1"/>
          </p:cNvSpPr>
          <p:nvPr>
            <p:ph type="body" idx="1"/>
          </p:nvPr>
        </p:nvSpPr>
        <p:spPr>
          <a:xfrm>
            <a:off x="819150" y="1433950"/>
            <a:ext cx="7505700" cy="2448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100">
                <a:solidFill>
                  <a:srgbClr val="000000"/>
                </a:solidFill>
                <a:latin typeface="Arial"/>
                <a:ea typeface="Arial"/>
                <a:cs typeface="Arial"/>
                <a:sym typeface="Arial"/>
              </a:rPr>
              <a:t>[6]	W. Martin, F. Sarro, Y. JiaYuanyuan Zhang and M. Harman, "A Survey of App Store Analysis for Software Engineering", </a:t>
            </a:r>
            <a:r>
              <a:rPr lang="en" sz="1100" i="1">
                <a:solidFill>
                  <a:srgbClr val="000000"/>
                </a:solidFill>
                <a:latin typeface="Arial"/>
                <a:ea typeface="Arial"/>
                <a:cs typeface="Arial"/>
                <a:sym typeface="Arial"/>
              </a:rPr>
              <a:t>Cs.ucl.ac.uk</a:t>
            </a:r>
            <a:r>
              <a:rPr lang="en" sz="1100">
                <a:solidFill>
                  <a:srgbClr val="000000"/>
                </a:solidFill>
                <a:latin typeface="Arial"/>
                <a:ea typeface="Arial"/>
                <a:cs typeface="Arial"/>
                <a:sym typeface="Arial"/>
              </a:rPr>
              <a:t>, 2016. [Online]. Available: http://www.cs.ucl.ac.uk/fileadmin/UCL-CS/research/Research_Notes/RN_16_02.pdf. [Accessed: 19- Nov- 2019].</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9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[7]	"Open Refine", </a:t>
            </a:r>
            <a:r>
              <a:rPr lang="en" sz="1100" i="1">
                <a:solidFill>
                  <a:srgbClr val="000000"/>
                </a:solidFill>
                <a:latin typeface="Arial"/>
                <a:ea typeface="Arial"/>
                <a:cs typeface="Arial"/>
                <a:sym typeface="Arial"/>
              </a:rPr>
              <a:t>https://es.schoolofdata.org/2014/06/30/openrefine/</a:t>
            </a:r>
            <a:r>
              <a:rPr lang="en" sz="1100">
                <a:solidFill>
                  <a:srgbClr val="000000"/>
                </a:solidFill>
                <a:latin typeface="Arial"/>
                <a:ea typeface="Arial"/>
                <a:cs typeface="Arial"/>
                <a:sym typeface="Arial"/>
              </a:rPr>
              <a:t>, 2014. [Online]. Available: https://es.schoolofdata.org/2014/06/30/openrefine/. [Accessed: 19- Nov- 2019].</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9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[8]	B. Fernández García, "Rapidminer: software data mining | Clarcat", </a:t>
            </a:r>
            <a:r>
              <a:rPr lang="en" sz="1100" i="1">
                <a:solidFill>
                  <a:srgbClr val="000000"/>
                </a:solidFill>
                <a:latin typeface="Arial"/>
                <a:ea typeface="Arial"/>
                <a:cs typeface="Arial"/>
                <a:sym typeface="Arial"/>
              </a:rPr>
              <a:t>Clarcat</a:t>
            </a:r>
            <a:r>
              <a:rPr lang="en" sz="1100">
                <a:solidFill>
                  <a:srgbClr val="000000"/>
                </a:solidFill>
                <a:latin typeface="Arial"/>
                <a:ea typeface="Arial"/>
                <a:cs typeface="Arial"/>
                <a:sym typeface="Arial"/>
              </a:rPr>
              <a:t>. [Online]. Available: https://www.clarcat.com/rapidminer/. [Accessed: 19- Nov- 2019].</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9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[9]	"PyCharm: uno de los mejores IDE para Python — Escuela de Python", </a:t>
            </a:r>
            <a:r>
              <a:rPr lang="en" sz="1100" i="1">
                <a:solidFill>
                  <a:srgbClr val="000000"/>
                </a:solidFill>
                <a:latin typeface="Arial"/>
                <a:ea typeface="Arial"/>
                <a:cs typeface="Arial"/>
                <a:sym typeface="Arial"/>
              </a:rPr>
              <a:t>Escuela de Python</a:t>
            </a:r>
            <a:r>
              <a:rPr lang="en" sz="1100">
                <a:solidFill>
                  <a:srgbClr val="000000"/>
                </a:solidFill>
                <a:latin typeface="Arial"/>
                <a:ea typeface="Arial"/>
                <a:cs typeface="Arial"/>
                <a:sym typeface="Arial"/>
              </a:rPr>
              <a:t>, 2019. [Online]. Available: https://www.escuelapython.com/pycharm-uno-de-los-mejores-ide-para-python/. [Accessed: 19- Nov- 2019].</a:t>
            </a:r>
            <a:endParaRPr sz="1100">
              <a:solidFill>
                <a:srgbClr val="000000"/>
              </a:solidFill>
              <a:latin typeface="Arial"/>
              <a:ea typeface="Arial"/>
              <a:cs typeface="Arial"/>
              <a:sym typeface="Arial"/>
            </a:endParaRPr>
          </a:p>
          <a:p>
            <a:pPr marL="0" lvl="0" indent="0" algn="just" rtl="0">
              <a:lnSpc>
                <a:spcPct val="100000"/>
              </a:lnSpc>
              <a:spcBef>
                <a:spcPts val="1200"/>
              </a:spcBef>
              <a:spcAft>
                <a:spcPts val="1200"/>
              </a:spcAft>
              <a:buNone/>
            </a:pPr>
            <a:endParaRPr sz="11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Descripción de la propuesta</a:t>
            </a:r>
            <a:endParaRPr/>
          </a:p>
        </p:txBody>
      </p:sp>
      <p:sp>
        <p:nvSpPr>
          <p:cNvPr id="186" name="Google Shape;186;p21"/>
          <p:cNvSpPr txBox="1">
            <a:spLocks noGrp="1"/>
          </p:cNvSpPr>
          <p:nvPr>
            <p:ph type="body" idx="1"/>
          </p:nvPr>
        </p:nvSpPr>
        <p:spPr>
          <a:xfrm>
            <a:off x="315567" y="1434015"/>
            <a:ext cx="7721876" cy="35024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t>Objetivo general</a:t>
            </a:r>
            <a:r>
              <a:rPr lang="en" sz="1800" dirty="0"/>
              <a:t> .- Crear una guía para determinar las variables de éxito de un videojuego por medio de los procesos de Rapid Miner para un desarrollador de aplicaciones o emprendedor de forma que pueda determinar la tasa de éxito de su producto.</a:t>
            </a:r>
          </a:p>
          <a:p>
            <a:pPr marL="0" lvl="0" indent="0" algn="l" rtl="0">
              <a:spcBef>
                <a:spcPts val="0"/>
              </a:spcBef>
              <a:spcAft>
                <a:spcPts val="0"/>
              </a:spcAft>
              <a:buNone/>
            </a:pPr>
            <a:endParaRPr lang="en" sz="1800" dirty="0"/>
          </a:p>
          <a:p>
            <a:pPr marL="0" indent="0">
              <a:buNone/>
            </a:pPr>
            <a:r>
              <a:rPr lang="es-ES" sz="1800" dirty="0"/>
              <a:t>Crear </a:t>
            </a:r>
            <a:r>
              <a:rPr lang="es-ES" sz="1800" dirty="0" err="1"/>
              <a:t>DashBoard</a:t>
            </a:r>
            <a:r>
              <a:rPr lang="es-ES" sz="1800" dirty="0"/>
              <a:t> con los indicadores más importantes.</a:t>
            </a:r>
          </a:p>
          <a:p>
            <a:pPr marL="0" lvl="0" indent="0" algn="l" rtl="0">
              <a:spcBef>
                <a:spcPts val="0"/>
              </a:spcBef>
              <a:spcAft>
                <a:spcPts val="0"/>
              </a:spcAft>
              <a:buNone/>
            </a:pPr>
            <a:endParaRPr sz="1800" dirty="0"/>
          </a:p>
        </p:txBody>
      </p:sp>
      <p:pic>
        <p:nvPicPr>
          <p:cNvPr id="2050" name="Picture 2" descr="Image result for dashboard&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7061" y="2526773"/>
            <a:ext cx="2474704" cy="12489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BA4B5-F534-4B25-A598-813AD244E86A}"/>
              </a:ext>
            </a:extLst>
          </p:cNvPr>
          <p:cNvSpPr>
            <a:spLocks noGrp="1"/>
          </p:cNvSpPr>
          <p:nvPr>
            <p:ph type="title"/>
          </p:nvPr>
        </p:nvSpPr>
        <p:spPr/>
        <p:txBody>
          <a:bodyPr/>
          <a:lstStyle/>
          <a:p>
            <a:r>
              <a:rPr lang="es-ES" dirty="0"/>
              <a:t>Recolección de datos</a:t>
            </a:r>
            <a:endParaRPr lang="es-EC" dirty="0"/>
          </a:p>
        </p:txBody>
      </p:sp>
      <p:sp>
        <p:nvSpPr>
          <p:cNvPr id="3" name="Marcador de texto 2">
            <a:extLst>
              <a:ext uri="{FF2B5EF4-FFF2-40B4-BE49-F238E27FC236}">
                <a16:creationId xmlns:a16="http://schemas.microsoft.com/office/drawing/2014/main" id="{7606A2B2-5015-4CBB-9743-715E92925E5E}"/>
              </a:ext>
            </a:extLst>
          </p:cNvPr>
          <p:cNvSpPr>
            <a:spLocks noGrp="1"/>
          </p:cNvSpPr>
          <p:nvPr>
            <p:ph type="body" idx="1"/>
          </p:nvPr>
        </p:nvSpPr>
        <p:spPr/>
        <p:txBody>
          <a:bodyPr/>
          <a:lstStyle/>
          <a:p>
            <a:endParaRPr lang="es-EC" dirty="0"/>
          </a:p>
        </p:txBody>
      </p:sp>
      <p:pic>
        <p:nvPicPr>
          <p:cNvPr id="4" name="Imagen 3">
            <a:extLst>
              <a:ext uri="{FF2B5EF4-FFF2-40B4-BE49-F238E27FC236}">
                <a16:creationId xmlns:a16="http://schemas.microsoft.com/office/drawing/2014/main" id="{C887FBD2-6E7B-4E0E-9ED7-4E4B1FE7431D}"/>
              </a:ext>
            </a:extLst>
          </p:cNvPr>
          <p:cNvPicPr/>
          <p:nvPr/>
        </p:nvPicPr>
        <p:blipFill>
          <a:blip r:embed="rId2"/>
          <a:stretch>
            <a:fillRect/>
          </a:stretch>
        </p:blipFill>
        <p:spPr>
          <a:xfrm>
            <a:off x="819149" y="1590992"/>
            <a:ext cx="7505699" cy="3552508"/>
          </a:xfrm>
          <a:prstGeom prst="rect">
            <a:avLst/>
          </a:prstGeom>
        </p:spPr>
      </p:pic>
    </p:spTree>
    <p:extLst>
      <p:ext uri="{BB962C8B-B14F-4D97-AF65-F5344CB8AC3E}">
        <p14:creationId xmlns:p14="http://schemas.microsoft.com/office/powerpoint/2010/main" val="4023156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BA4B5-F534-4B25-A598-813AD244E86A}"/>
              </a:ext>
            </a:extLst>
          </p:cNvPr>
          <p:cNvSpPr>
            <a:spLocks noGrp="1"/>
          </p:cNvSpPr>
          <p:nvPr>
            <p:ph type="title"/>
          </p:nvPr>
        </p:nvSpPr>
        <p:spPr/>
        <p:txBody>
          <a:bodyPr/>
          <a:lstStyle/>
          <a:p>
            <a:r>
              <a:rPr lang="es-ES" dirty="0"/>
              <a:t>Recolección de datos</a:t>
            </a:r>
            <a:endParaRPr lang="es-EC" dirty="0"/>
          </a:p>
        </p:txBody>
      </p:sp>
      <p:sp>
        <p:nvSpPr>
          <p:cNvPr id="3" name="Marcador de texto 2">
            <a:extLst>
              <a:ext uri="{FF2B5EF4-FFF2-40B4-BE49-F238E27FC236}">
                <a16:creationId xmlns:a16="http://schemas.microsoft.com/office/drawing/2014/main" id="{7606A2B2-5015-4CBB-9743-715E92925E5E}"/>
              </a:ext>
            </a:extLst>
          </p:cNvPr>
          <p:cNvSpPr>
            <a:spLocks noGrp="1"/>
          </p:cNvSpPr>
          <p:nvPr>
            <p:ph type="body" idx="1"/>
          </p:nvPr>
        </p:nvSpPr>
        <p:spPr/>
        <p:txBody>
          <a:bodyPr/>
          <a:lstStyle/>
          <a:p>
            <a:endParaRPr lang="es-EC"/>
          </a:p>
        </p:txBody>
      </p:sp>
      <p:pic>
        <p:nvPicPr>
          <p:cNvPr id="4" name="Imagen 3">
            <a:extLst>
              <a:ext uri="{FF2B5EF4-FFF2-40B4-BE49-F238E27FC236}">
                <a16:creationId xmlns:a16="http://schemas.microsoft.com/office/drawing/2014/main" id="{88BC7194-D1D5-4B59-8F64-59C7AEFE3BB1}"/>
              </a:ext>
            </a:extLst>
          </p:cNvPr>
          <p:cNvPicPr/>
          <p:nvPr/>
        </p:nvPicPr>
        <p:blipFill>
          <a:blip r:embed="rId2"/>
          <a:stretch>
            <a:fillRect/>
          </a:stretch>
        </p:blipFill>
        <p:spPr>
          <a:xfrm>
            <a:off x="709224" y="1675129"/>
            <a:ext cx="7802597" cy="3371003"/>
          </a:xfrm>
          <a:prstGeom prst="rect">
            <a:avLst/>
          </a:prstGeom>
        </p:spPr>
      </p:pic>
    </p:spTree>
    <p:extLst>
      <p:ext uri="{BB962C8B-B14F-4D97-AF65-F5344CB8AC3E}">
        <p14:creationId xmlns:p14="http://schemas.microsoft.com/office/powerpoint/2010/main" val="2179318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BA4B5-F534-4B25-A598-813AD244E86A}"/>
              </a:ext>
            </a:extLst>
          </p:cNvPr>
          <p:cNvSpPr>
            <a:spLocks noGrp="1"/>
          </p:cNvSpPr>
          <p:nvPr>
            <p:ph type="title"/>
          </p:nvPr>
        </p:nvSpPr>
        <p:spPr/>
        <p:txBody>
          <a:bodyPr/>
          <a:lstStyle/>
          <a:p>
            <a:r>
              <a:rPr lang="es-ES" dirty="0"/>
              <a:t>Recolección de datos</a:t>
            </a:r>
            <a:endParaRPr lang="es-EC" dirty="0"/>
          </a:p>
        </p:txBody>
      </p:sp>
      <p:sp>
        <p:nvSpPr>
          <p:cNvPr id="3" name="Marcador de texto 2">
            <a:extLst>
              <a:ext uri="{FF2B5EF4-FFF2-40B4-BE49-F238E27FC236}">
                <a16:creationId xmlns:a16="http://schemas.microsoft.com/office/drawing/2014/main" id="{7606A2B2-5015-4CBB-9743-715E92925E5E}"/>
              </a:ext>
            </a:extLst>
          </p:cNvPr>
          <p:cNvSpPr>
            <a:spLocks noGrp="1"/>
          </p:cNvSpPr>
          <p:nvPr>
            <p:ph type="body" idx="1"/>
          </p:nvPr>
        </p:nvSpPr>
        <p:spPr/>
        <p:txBody>
          <a:bodyPr/>
          <a:lstStyle/>
          <a:p>
            <a:endParaRPr lang="es-EC"/>
          </a:p>
        </p:txBody>
      </p:sp>
      <p:pic>
        <p:nvPicPr>
          <p:cNvPr id="4" name="Imagen 3">
            <a:extLst>
              <a:ext uri="{FF2B5EF4-FFF2-40B4-BE49-F238E27FC236}">
                <a16:creationId xmlns:a16="http://schemas.microsoft.com/office/drawing/2014/main" id="{B1434353-EF96-4468-AF86-E1C0F4306A34}"/>
              </a:ext>
            </a:extLst>
          </p:cNvPr>
          <p:cNvPicPr/>
          <p:nvPr/>
        </p:nvPicPr>
        <p:blipFill>
          <a:blip r:embed="rId2"/>
          <a:stretch>
            <a:fillRect/>
          </a:stretch>
        </p:blipFill>
        <p:spPr>
          <a:xfrm>
            <a:off x="2166478" y="1609216"/>
            <a:ext cx="4811043" cy="3211017"/>
          </a:xfrm>
          <a:prstGeom prst="rect">
            <a:avLst/>
          </a:prstGeom>
        </p:spPr>
      </p:pic>
    </p:spTree>
    <p:extLst>
      <p:ext uri="{BB962C8B-B14F-4D97-AF65-F5344CB8AC3E}">
        <p14:creationId xmlns:p14="http://schemas.microsoft.com/office/powerpoint/2010/main" val="344010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BA4B5-F534-4B25-A598-813AD244E86A}"/>
              </a:ext>
            </a:extLst>
          </p:cNvPr>
          <p:cNvSpPr>
            <a:spLocks noGrp="1"/>
          </p:cNvSpPr>
          <p:nvPr>
            <p:ph type="title"/>
          </p:nvPr>
        </p:nvSpPr>
        <p:spPr/>
        <p:txBody>
          <a:bodyPr/>
          <a:lstStyle/>
          <a:p>
            <a:r>
              <a:rPr lang="es-ES" dirty="0"/>
              <a:t>Procesamiento</a:t>
            </a:r>
            <a:endParaRPr lang="es-EC" dirty="0"/>
          </a:p>
        </p:txBody>
      </p:sp>
      <p:sp>
        <p:nvSpPr>
          <p:cNvPr id="3" name="Marcador de texto 2">
            <a:extLst>
              <a:ext uri="{FF2B5EF4-FFF2-40B4-BE49-F238E27FC236}">
                <a16:creationId xmlns:a16="http://schemas.microsoft.com/office/drawing/2014/main" id="{7606A2B2-5015-4CBB-9743-715E92925E5E}"/>
              </a:ext>
            </a:extLst>
          </p:cNvPr>
          <p:cNvSpPr>
            <a:spLocks noGrp="1"/>
          </p:cNvSpPr>
          <p:nvPr>
            <p:ph type="body" idx="1"/>
          </p:nvPr>
        </p:nvSpPr>
        <p:spPr/>
        <p:txBody>
          <a:bodyPr/>
          <a:lstStyle/>
          <a:p>
            <a:endParaRPr lang="es-EC"/>
          </a:p>
        </p:txBody>
      </p:sp>
      <p:pic>
        <p:nvPicPr>
          <p:cNvPr id="5" name="Imagen 4">
            <a:extLst>
              <a:ext uri="{FF2B5EF4-FFF2-40B4-BE49-F238E27FC236}">
                <a16:creationId xmlns:a16="http://schemas.microsoft.com/office/drawing/2014/main" id="{35645E26-CB8D-4E5B-9687-36CDBEA39677}"/>
              </a:ext>
            </a:extLst>
          </p:cNvPr>
          <p:cNvPicPr/>
          <p:nvPr/>
        </p:nvPicPr>
        <p:blipFill>
          <a:blip r:embed="rId2"/>
          <a:stretch>
            <a:fillRect/>
          </a:stretch>
        </p:blipFill>
        <p:spPr>
          <a:xfrm>
            <a:off x="618913" y="1800200"/>
            <a:ext cx="7621976" cy="3343300"/>
          </a:xfrm>
          <a:prstGeom prst="rect">
            <a:avLst/>
          </a:prstGeom>
        </p:spPr>
      </p:pic>
    </p:spTree>
    <p:extLst>
      <p:ext uri="{BB962C8B-B14F-4D97-AF65-F5344CB8AC3E}">
        <p14:creationId xmlns:p14="http://schemas.microsoft.com/office/powerpoint/2010/main" val="4043225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BA4B5-F534-4B25-A598-813AD244E86A}"/>
              </a:ext>
            </a:extLst>
          </p:cNvPr>
          <p:cNvSpPr>
            <a:spLocks noGrp="1"/>
          </p:cNvSpPr>
          <p:nvPr>
            <p:ph type="title"/>
          </p:nvPr>
        </p:nvSpPr>
        <p:spPr/>
        <p:txBody>
          <a:bodyPr/>
          <a:lstStyle/>
          <a:p>
            <a:r>
              <a:rPr lang="es-ES" dirty="0"/>
              <a:t>Procesamiento</a:t>
            </a:r>
            <a:endParaRPr lang="es-EC" dirty="0"/>
          </a:p>
        </p:txBody>
      </p:sp>
      <p:sp>
        <p:nvSpPr>
          <p:cNvPr id="3" name="Marcador de texto 2">
            <a:extLst>
              <a:ext uri="{FF2B5EF4-FFF2-40B4-BE49-F238E27FC236}">
                <a16:creationId xmlns:a16="http://schemas.microsoft.com/office/drawing/2014/main" id="{7606A2B2-5015-4CBB-9743-715E92925E5E}"/>
              </a:ext>
            </a:extLst>
          </p:cNvPr>
          <p:cNvSpPr>
            <a:spLocks noGrp="1"/>
          </p:cNvSpPr>
          <p:nvPr>
            <p:ph type="body" idx="1"/>
          </p:nvPr>
        </p:nvSpPr>
        <p:spPr/>
        <p:txBody>
          <a:bodyPr/>
          <a:lstStyle/>
          <a:p>
            <a:endParaRPr lang="es-EC"/>
          </a:p>
        </p:txBody>
      </p:sp>
      <p:pic>
        <p:nvPicPr>
          <p:cNvPr id="6" name="Imagen 5">
            <a:extLst>
              <a:ext uri="{FF2B5EF4-FFF2-40B4-BE49-F238E27FC236}">
                <a16:creationId xmlns:a16="http://schemas.microsoft.com/office/drawing/2014/main" id="{5DD140C0-B90F-4AEC-8A66-8CAA611CC103}"/>
              </a:ext>
            </a:extLst>
          </p:cNvPr>
          <p:cNvPicPr/>
          <p:nvPr/>
        </p:nvPicPr>
        <p:blipFill>
          <a:blip r:embed="rId2"/>
          <a:stretch>
            <a:fillRect/>
          </a:stretch>
        </p:blipFill>
        <p:spPr>
          <a:xfrm>
            <a:off x="819150" y="1654849"/>
            <a:ext cx="7751092" cy="3376904"/>
          </a:xfrm>
          <a:prstGeom prst="rect">
            <a:avLst/>
          </a:prstGeom>
        </p:spPr>
      </p:pic>
    </p:spTree>
    <p:extLst>
      <p:ext uri="{BB962C8B-B14F-4D97-AF65-F5344CB8AC3E}">
        <p14:creationId xmlns:p14="http://schemas.microsoft.com/office/powerpoint/2010/main" val="4196357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BA4B5-F534-4B25-A598-813AD244E86A}"/>
              </a:ext>
            </a:extLst>
          </p:cNvPr>
          <p:cNvSpPr>
            <a:spLocks noGrp="1"/>
          </p:cNvSpPr>
          <p:nvPr>
            <p:ph type="title"/>
          </p:nvPr>
        </p:nvSpPr>
        <p:spPr/>
        <p:txBody>
          <a:bodyPr/>
          <a:lstStyle/>
          <a:p>
            <a:r>
              <a:rPr lang="es-ES" dirty="0"/>
              <a:t>Procesamiento</a:t>
            </a:r>
            <a:endParaRPr lang="es-EC" dirty="0"/>
          </a:p>
        </p:txBody>
      </p:sp>
      <p:sp>
        <p:nvSpPr>
          <p:cNvPr id="3" name="Marcador de texto 2">
            <a:extLst>
              <a:ext uri="{FF2B5EF4-FFF2-40B4-BE49-F238E27FC236}">
                <a16:creationId xmlns:a16="http://schemas.microsoft.com/office/drawing/2014/main" id="{7606A2B2-5015-4CBB-9743-715E92925E5E}"/>
              </a:ext>
            </a:extLst>
          </p:cNvPr>
          <p:cNvSpPr>
            <a:spLocks noGrp="1"/>
          </p:cNvSpPr>
          <p:nvPr>
            <p:ph type="body" idx="1"/>
          </p:nvPr>
        </p:nvSpPr>
        <p:spPr/>
        <p:txBody>
          <a:bodyPr/>
          <a:lstStyle/>
          <a:p>
            <a:endParaRPr lang="es-EC"/>
          </a:p>
        </p:txBody>
      </p:sp>
      <p:pic>
        <p:nvPicPr>
          <p:cNvPr id="6" name="Imagen 5">
            <a:extLst>
              <a:ext uri="{FF2B5EF4-FFF2-40B4-BE49-F238E27FC236}">
                <a16:creationId xmlns:a16="http://schemas.microsoft.com/office/drawing/2014/main" id="{9E085FE5-6656-484E-816F-4C38259C17D8}"/>
              </a:ext>
            </a:extLst>
          </p:cNvPr>
          <p:cNvPicPr/>
          <p:nvPr/>
        </p:nvPicPr>
        <p:blipFill>
          <a:blip r:embed="rId2"/>
          <a:stretch>
            <a:fillRect/>
          </a:stretch>
        </p:blipFill>
        <p:spPr>
          <a:xfrm>
            <a:off x="819150" y="1611630"/>
            <a:ext cx="7505700" cy="3220014"/>
          </a:xfrm>
          <a:prstGeom prst="rect">
            <a:avLst/>
          </a:prstGeom>
        </p:spPr>
      </p:pic>
    </p:spTree>
    <p:extLst>
      <p:ext uri="{BB962C8B-B14F-4D97-AF65-F5344CB8AC3E}">
        <p14:creationId xmlns:p14="http://schemas.microsoft.com/office/powerpoint/2010/main" val="3641312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BA4B5-F534-4B25-A598-813AD244E86A}"/>
              </a:ext>
            </a:extLst>
          </p:cNvPr>
          <p:cNvSpPr>
            <a:spLocks noGrp="1"/>
          </p:cNvSpPr>
          <p:nvPr>
            <p:ph type="title"/>
          </p:nvPr>
        </p:nvSpPr>
        <p:spPr/>
        <p:txBody>
          <a:bodyPr/>
          <a:lstStyle/>
          <a:p>
            <a:r>
              <a:rPr lang="es-ES" dirty="0"/>
              <a:t>Procesamiento</a:t>
            </a:r>
            <a:endParaRPr lang="es-EC" dirty="0"/>
          </a:p>
        </p:txBody>
      </p:sp>
      <p:sp>
        <p:nvSpPr>
          <p:cNvPr id="3" name="Marcador de texto 2">
            <a:extLst>
              <a:ext uri="{FF2B5EF4-FFF2-40B4-BE49-F238E27FC236}">
                <a16:creationId xmlns:a16="http://schemas.microsoft.com/office/drawing/2014/main" id="{7606A2B2-5015-4CBB-9743-715E92925E5E}"/>
              </a:ext>
            </a:extLst>
          </p:cNvPr>
          <p:cNvSpPr>
            <a:spLocks noGrp="1"/>
          </p:cNvSpPr>
          <p:nvPr>
            <p:ph type="body" idx="1"/>
          </p:nvPr>
        </p:nvSpPr>
        <p:spPr/>
        <p:txBody>
          <a:bodyPr/>
          <a:lstStyle/>
          <a:p>
            <a:endParaRPr lang="es-EC"/>
          </a:p>
        </p:txBody>
      </p:sp>
      <p:pic>
        <p:nvPicPr>
          <p:cNvPr id="6" name="Imagen 5">
            <a:extLst>
              <a:ext uri="{FF2B5EF4-FFF2-40B4-BE49-F238E27FC236}">
                <a16:creationId xmlns:a16="http://schemas.microsoft.com/office/drawing/2014/main" id="{DDF3E188-750F-49CD-A8F1-AA2A45DEFA52}"/>
              </a:ext>
            </a:extLst>
          </p:cNvPr>
          <p:cNvPicPr/>
          <p:nvPr/>
        </p:nvPicPr>
        <p:blipFill>
          <a:blip r:embed="rId2"/>
          <a:stretch>
            <a:fillRect/>
          </a:stretch>
        </p:blipFill>
        <p:spPr>
          <a:xfrm>
            <a:off x="1662641" y="1601296"/>
            <a:ext cx="5818717" cy="3226858"/>
          </a:xfrm>
          <a:prstGeom prst="rect">
            <a:avLst/>
          </a:prstGeom>
        </p:spPr>
      </p:pic>
    </p:spTree>
    <p:extLst>
      <p:ext uri="{BB962C8B-B14F-4D97-AF65-F5344CB8AC3E}">
        <p14:creationId xmlns:p14="http://schemas.microsoft.com/office/powerpoint/2010/main" val="1780417919"/>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751</Words>
  <Application>Microsoft Office PowerPoint</Application>
  <PresentationFormat>Presentación en pantalla (16:9)</PresentationFormat>
  <Paragraphs>34</Paragraphs>
  <Slides>19</Slides>
  <Notes>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Nunito</vt:lpstr>
      <vt:lpstr>Arial</vt:lpstr>
      <vt:lpstr>Calibri</vt:lpstr>
      <vt:lpstr>Shift</vt:lpstr>
      <vt:lpstr>Medición del éxito de un videojuego en Google Play</vt:lpstr>
      <vt:lpstr>Descripción de la propuesta</vt:lpstr>
      <vt:lpstr>Recolección de datos</vt:lpstr>
      <vt:lpstr>Recolección de datos</vt:lpstr>
      <vt:lpstr>Recolección de datos</vt:lpstr>
      <vt:lpstr>Procesamiento</vt:lpstr>
      <vt:lpstr>Procesamiento</vt:lpstr>
      <vt:lpstr>Procesamiento</vt:lpstr>
      <vt:lpstr>Procesamiento</vt:lpstr>
      <vt:lpstr>Estadísticas para títulos largos</vt:lpstr>
      <vt:lpstr>Estadísticas para títulos cortos</vt:lpstr>
      <vt:lpstr>Procesamiento</vt:lpstr>
      <vt:lpstr>Visualización IRC</vt:lpstr>
      <vt:lpstr>Visualización</vt:lpstr>
      <vt:lpstr>Visualización</vt:lpstr>
      <vt:lpstr>Presentación de PowerPoint</vt:lpstr>
      <vt:lpstr>Conclusiones</vt:lpstr>
      <vt:lpstr>Referencias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Medición del éxito de un videojuego en Google Play antes de su lanzamiento</dc:title>
  <dc:creator>USREPS</dc:creator>
  <cp:lastModifiedBy>Danny Díaz</cp:lastModifiedBy>
  <cp:revision>7</cp:revision>
  <dcterms:modified xsi:type="dcterms:W3CDTF">2020-01-28T21:13:33Z</dcterms:modified>
</cp:coreProperties>
</file>