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3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3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83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5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90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7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6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9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0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8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2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50BA-E6C9-4FEC-8658-A0525EB02585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342FFB-665C-4133-BD0C-5280073000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87234-C770-4A72-A84B-605BE240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336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b="1" dirty="0" err="1">
                <a:solidFill>
                  <a:schemeClr val="accent1">
                    <a:lumMod val="75000"/>
                  </a:schemeClr>
                </a:solidFill>
              </a:rPr>
              <a:t>National</a:t>
            </a:r>
            <a: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C" sz="5400" b="1" dirty="0" err="1">
                <a:solidFill>
                  <a:schemeClr val="accent1">
                    <a:lumMod val="75000"/>
                  </a:schemeClr>
                </a:solidFill>
              </a:rPr>
              <a:t>Polytechnic</a:t>
            </a:r>
            <a: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C" sz="5400" b="1" dirty="0" err="1">
                <a:solidFill>
                  <a:schemeClr val="accent1">
                    <a:lumMod val="75000"/>
                  </a:schemeClr>
                </a:solidFill>
              </a:rPr>
              <a:t>School</a:t>
            </a:r>
            <a:b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C" sz="5400" b="1" dirty="0" err="1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  <a:t> Computing</a:t>
            </a:r>
            <a:b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  <a:t>RMI vs. RPC</a:t>
            </a:r>
            <a:b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C" sz="5400" b="1" dirty="0">
                <a:solidFill>
                  <a:schemeClr val="accent1">
                    <a:lumMod val="75000"/>
                  </a:schemeClr>
                </a:solidFill>
              </a:rPr>
              <a:t>BRED </a:t>
            </a:r>
            <a:r>
              <a:rPr lang="es-EC" sz="5400" b="1" dirty="0" err="1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s-EC" sz="5400" dirty="0"/>
          </a:p>
        </p:txBody>
      </p:sp>
    </p:spTree>
    <p:extLst>
      <p:ext uri="{BB962C8B-B14F-4D97-AF65-F5344CB8AC3E}">
        <p14:creationId xmlns:p14="http://schemas.microsoft.com/office/powerpoint/2010/main" val="214607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E3930-6CA0-45A5-8940-1ACB8835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50" y="649842"/>
            <a:ext cx="10456736" cy="3880773"/>
          </a:xfrm>
        </p:spPr>
        <p:txBody>
          <a:bodyPr/>
          <a:lstStyle/>
          <a:p>
            <a:pPr algn="just"/>
            <a:r>
              <a:rPr lang="en-US" sz="2800" dirty="0"/>
              <a:t>If a user A is using the system and another unknown user B knows the credentials and tries to connect from an unknown IP address, the system automatically blocks itself and sends a message to user A informing him of what happened, and asking him to change his credentials.</a:t>
            </a:r>
            <a:endParaRPr lang="es-EC" sz="2800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E3FFD6-A1FC-4038-A3C3-A076B069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3172860"/>
            <a:ext cx="6457950" cy="3533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283860-78D0-4C77-9C37-81582FDB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868" y="3780389"/>
            <a:ext cx="647700" cy="542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CF3D24-4980-46E2-92EA-9205AF0E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10550" y="5317347"/>
            <a:ext cx="647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9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E5AA-26E2-4BF4-A202-EDF371FE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C" sz="4400" b="1" dirty="0" err="1"/>
              <a:t>Solution</a:t>
            </a:r>
            <a:r>
              <a:rPr lang="es-EC" sz="4400" b="1" dirty="0"/>
              <a:t> </a:t>
            </a:r>
            <a:r>
              <a:rPr lang="es-EC" sz="4400" b="1" dirty="0" err="1"/>
              <a:t>Design</a:t>
            </a:r>
            <a:endParaRPr lang="es-EC" sz="4400" b="1" dirty="0"/>
          </a:p>
        </p:txBody>
      </p:sp>
    </p:spTree>
    <p:extLst>
      <p:ext uri="{BB962C8B-B14F-4D97-AF65-F5344CB8AC3E}">
        <p14:creationId xmlns:p14="http://schemas.microsoft.com/office/powerpoint/2010/main" val="97780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BFD2-E595-4835-90D1-B7786CC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56592"/>
            <a:ext cx="8596668" cy="1320800"/>
          </a:xfrm>
        </p:spPr>
        <p:txBody>
          <a:bodyPr/>
          <a:lstStyle/>
          <a:p>
            <a:pPr algn="ctr"/>
            <a:r>
              <a:rPr lang="es-EC" b="1" dirty="0" err="1"/>
              <a:t>Services</a:t>
            </a:r>
            <a:r>
              <a:rPr lang="es-EC" b="1" dirty="0"/>
              <a:t> </a:t>
            </a:r>
            <a:r>
              <a:rPr lang="es-EC" b="1" dirty="0" err="1"/>
              <a:t>Sequence</a:t>
            </a:r>
            <a:r>
              <a:rPr lang="es-EC" b="1" dirty="0"/>
              <a:t> and </a:t>
            </a:r>
            <a:r>
              <a:rPr lang="es-EC" b="1" dirty="0" err="1"/>
              <a:t>Arguments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3055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95DB-2A33-41F7-BF5B-B1A29555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674" y="2584174"/>
            <a:ext cx="8596668" cy="1320800"/>
          </a:xfrm>
        </p:spPr>
        <p:txBody>
          <a:bodyPr>
            <a:normAutofit/>
          </a:bodyPr>
          <a:lstStyle/>
          <a:p>
            <a:r>
              <a:rPr lang="es-EC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3180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0B23C-6201-4E3C-AE85-B493431E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593101" cy="5406887"/>
          </a:xfrm>
        </p:spPr>
        <p:txBody>
          <a:bodyPr>
            <a:normAutofit fontScale="90000"/>
          </a:bodyPr>
          <a:lstStyle/>
          <a:p>
            <a:r>
              <a:rPr lang="es-EC" sz="4400" b="1" dirty="0" err="1"/>
              <a:t>Overview</a:t>
            </a:r>
            <a:br>
              <a:rPr lang="es-EC" b="1" dirty="0"/>
            </a:br>
            <a:br>
              <a:rPr lang="es-EC" b="1" dirty="0"/>
            </a:br>
            <a: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RPC</a:t>
            </a:r>
            <a:b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RMI</a:t>
            </a:r>
            <a:b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Comparison between RPC and RMI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Problem analysis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Solution Design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Services</a:t>
            </a:r>
            <a: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and Arguments</a:t>
            </a:r>
            <a:b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C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  <a:br>
              <a:rPr lang="es-EC" b="1" dirty="0"/>
            </a:br>
            <a:br>
              <a:rPr lang="es-EC" b="1" dirty="0"/>
            </a:b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11208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99E0-0FEF-4526-8DD1-193022A1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>
                <a:solidFill>
                  <a:schemeClr val="accent1">
                    <a:lumMod val="75000"/>
                  </a:schemeClr>
                </a:solidFill>
              </a:rPr>
              <a:t>Remote</a:t>
            </a:r>
            <a:r>
              <a:rPr lang="es-EC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C" b="1" dirty="0" err="1">
                <a:solidFill>
                  <a:schemeClr val="accent1">
                    <a:lumMod val="75000"/>
                  </a:schemeClr>
                </a:solidFill>
              </a:rPr>
              <a:t>Procedure</a:t>
            </a:r>
            <a:r>
              <a:rPr lang="es-EC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C" b="1" dirty="0" err="1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es-EC" b="1" dirty="0">
                <a:solidFill>
                  <a:schemeClr val="accent1">
                    <a:lumMod val="75000"/>
                  </a:schemeClr>
                </a:solidFill>
              </a:rPr>
              <a:t> (RPC)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A444A-E40A-4DDC-8C6C-29322155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0374979" cy="4965196"/>
          </a:xfrm>
        </p:spPr>
        <p:txBody>
          <a:bodyPr>
            <a:normAutofit/>
          </a:bodyPr>
          <a:lstStyle/>
          <a:p>
            <a:r>
              <a:rPr lang="es-EC" sz="2800" dirty="0"/>
              <a:t>RPC </a:t>
            </a:r>
            <a:r>
              <a:rPr lang="es-EC" sz="2800" dirty="0" err="1"/>
              <a:t>is</a:t>
            </a:r>
            <a:r>
              <a:rPr lang="es-EC" sz="2800" dirty="0"/>
              <a:t> </a:t>
            </a:r>
            <a:r>
              <a:rPr lang="es-EC" sz="2800" dirty="0" err="1"/>
              <a:t>used</a:t>
            </a:r>
            <a:r>
              <a:rPr lang="es-EC" sz="2800" dirty="0"/>
              <a:t> </a:t>
            </a:r>
            <a:r>
              <a:rPr lang="es-EC" sz="2800" dirty="0" err="1"/>
              <a:t>to</a:t>
            </a:r>
            <a:r>
              <a:rPr lang="es-EC" sz="2800" dirty="0"/>
              <a:t> </a:t>
            </a:r>
            <a:r>
              <a:rPr lang="es-EC" sz="2800" dirty="0" err="1"/>
              <a:t>request</a:t>
            </a:r>
            <a:r>
              <a:rPr lang="es-EC" sz="2800" dirty="0"/>
              <a:t> a </a:t>
            </a:r>
            <a:r>
              <a:rPr lang="es-EC" sz="2800" dirty="0" err="1"/>
              <a:t>service</a:t>
            </a:r>
            <a:r>
              <a:rPr lang="es-EC" sz="2800" dirty="0"/>
              <a:t> </a:t>
            </a:r>
            <a:r>
              <a:rPr lang="es-EC" sz="2800" dirty="0" err="1"/>
              <a:t>from</a:t>
            </a:r>
            <a:r>
              <a:rPr lang="es-EC" sz="2800" dirty="0"/>
              <a:t> a </a:t>
            </a:r>
            <a:r>
              <a:rPr lang="es-EC" sz="2800" dirty="0" err="1"/>
              <a:t>program</a:t>
            </a:r>
            <a:r>
              <a:rPr lang="es-EC" sz="2800" dirty="0"/>
              <a:t> </a:t>
            </a:r>
            <a:r>
              <a:rPr lang="es-EC" sz="2800" dirty="0" err="1"/>
              <a:t>of</a:t>
            </a:r>
            <a:r>
              <a:rPr lang="es-EC" sz="2800" dirty="0"/>
              <a:t> a </a:t>
            </a:r>
            <a:r>
              <a:rPr lang="es-EC" sz="2800" dirty="0" err="1"/>
              <a:t>remote</a:t>
            </a:r>
            <a:r>
              <a:rPr lang="es-EC" sz="2800" dirty="0"/>
              <a:t> </a:t>
            </a:r>
            <a:r>
              <a:rPr lang="es-EC" sz="2800" dirty="0" err="1"/>
              <a:t>computer</a:t>
            </a:r>
            <a:r>
              <a:rPr lang="es-EC" sz="2800" dirty="0"/>
              <a:t> </a:t>
            </a:r>
            <a:r>
              <a:rPr lang="es-EC" sz="2800" dirty="0" err="1"/>
              <a:t>through</a:t>
            </a:r>
            <a:r>
              <a:rPr lang="es-EC" sz="2800" dirty="0"/>
              <a:t> </a:t>
            </a:r>
            <a:r>
              <a:rPr lang="es-EC" sz="2800" dirty="0" err="1"/>
              <a:t>the</a:t>
            </a:r>
            <a:r>
              <a:rPr lang="es-EC" sz="2800" dirty="0"/>
              <a:t> </a:t>
            </a:r>
            <a:r>
              <a:rPr lang="es-EC" sz="2800" dirty="0" err="1"/>
              <a:t>network</a:t>
            </a:r>
            <a:r>
              <a:rPr lang="es-EC" sz="2800" dirty="0"/>
              <a:t>.</a:t>
            </a:r>
          </a:p>
          <a:p>
            <a:r>
              <a:rPr lang="es-EC" sz="2800" dirty="0" err="1"/>
              <a:t>It</a:t>
            </a:r>
            <a:r>
              <a:rPr lang="es-EC" sz="2800" dirty="0"/>
              <a:t> </a:t>
            </a:r>
            <a:r>
              <a:rPr lang="es-EC" sz="2800" dirty="0" err="1"/>
              <a:t>is</a:t>
            </a:r>
            <a:r>
              <a:rPr lang="es-EC" sz="2800" dirty="0"/>
              <a:t> </a:t>
            </a:r>
            <a:r>
              <a:rPr lang="es-EC" sz="2800" dirty="0" err="1"/>
              <a:t>the</a:t>
            </a:r>
            <a:r>
              <a:rPr lang="es-EC" sz="2800" dirty="0"/>
              <a:t> </a:t>
            </a:r>
            <a:r>
              <a:rPr lang="es-EC" sz="2800" dirty="0" err="1"/>
              <a:t>core</a:t>
            </a:r>
            <a:r>
              <a:rPr lang="es-EC" sz="2800" dirty="0"/>
              <a:t> </a:t>
            </a:r>
            <a:r>
              <a:rPr lang="es-EC" sz="2800" dirty="0" err="1"/>
              <a:t>of</a:t>
            </a:r>
            <a:r>
              <a:rPr lang="es-EC" sz="2800" dirty="0"/>
              <a:t> </a:t>
            </a:r>
            <a:r>
              <a:rPr lang="es-EC" sz="2800" dirty="0" err="1"/>
              <a:t>many</a:t>
            </a:r>
            <a:r>
              <a:rPr lang="es-EC" sz="2800" dirty="0"/>
              <a:t> </a:t>
            </a:r>
            <a:r>
              <a:rPr lang="es-EC" sz="2800" dirty="0" err="1"/>
              <a:t>Distributed</a:t>
            </a:r>
            <a:r>
              <a:rPr lang="es-EC" sz="2800" dirty="0"/>
              <a:t> </a:t>
            </a:r>
            <a:r>
              <a:rPr lang="es-EC" sz="2800" dirty="0" err="1"/>
              <a:t>Systems</a:t>
            </a:r>
            <a:r>
              <a:rPr lang="es-EC" sz="2800" dirty="0"/>
              <a:t>.</a:t>
            </a:r>
          </a:p>
          <a:p>
            <a:r>
              <a:rPr lang="es-EC" sz="2800" dirty="0" err="1"/>
              <a:t>It</a:t>
            </a:r>
            <a:r>
              <a:rPr lang="es-EC" sz="2800" dirty="0"/>
              <a:t> </a:t>
            </a:r>
            <a:r>
              <a:rPr lang="es-EC" sz="2800" dirty="0" err="1"/>
              <a:t>just</a:t>
            </a:r>
            <a:r>
              <a:rPr lang="es-EC" sz="2800" dirty="0"/>
              <a:t> </a:t>
            </a:r>
            <a:r>
              <a:rPr lang="es-EC" sz="2800" dirty="0" err="1"/>
              <a:t>supports</a:t>
            </a:r>
            <a:r>
              <a:rPr lang="es-EC" sz="2800" dirty="0"/>
              <a:t> procedural </a:t>
            </a:r>
            <a:r>
              <a:rPr lang="es-EC" sz="2800" dirty="0" err="1"/>
              <a:t>programming</a:t>
            </a:r>
            <a:r>
              <a:rPr lang="es-EC" sz="2800" dirty="0"/>
              <a:t>.</a:t>
            </a:r>
          </a:p>
          <a:p>
            <a:r>
              <a:rPr lang="en-GB" sz="2800" dirty="0"/>
              <a:t>It uses a stub in the client and a skeleton in the server.</a:t>
            </a:r>
            <a:endParaRPr lang="es-EC" sz="2800" dirty="0"/>
          </a:p>
          <a:p>
            <a:r>
              <a:rPr lang="es-EC" sz="2800" dirty="0" err="1"/>
              <a:t>It</a:t>
            </a:r>
            <a:r>
              <a:rPr lang="es-EC" sz="2800" dirty="0"/>
              <a:t> </a:t>
            </a:r>
            <a:r>
              <a:rPr lang="es-EC" sz="2800" dirty="0" err="1"/>
              <a:t>follows</a:t>
            </a:r>
            <a:r>
              <a:rPr lang="es-EC" sz="2800" dirty="0"/>
              <a:t> a </a:t>
            </a:r>
            <a:r>
              <a:rPr lang="es-EC" sz="2800" dirty="0" err="1"/>
              <a:t>requires</a:t>
            </a:r>
            <a:r>
              <a:rPr lang="es-EC" sz="2800" dirty="0"/>
              <a:t>/response </a:t>
            </a:r>
            <a:r>
              <a:rPr lang="es-EC" sz="2800" dirty="0" err="1"/>
              <a:t>protocol</a:t>
            </a:r>
            <a:r>
              <a:rPr lang="es-EC" sz="2800" dirty="0"/>
              <a:t> </a:t>
            </a:r>
            <a:r>
              <a:rPr lang="es-EC" sz="2800" dirty="0" err="1"/>
              <a:t>between</a:t>
            </a:r>
            <a:r>
              <a:rPr lang="es-EC" sz="2800" dirty="0"/>
              <a:t> </a:t>
            </a:r>
            <a:r>
              <a:rPr lang="es-EC" sz="2800" dirty="0" err="1"/>
              <a:t>the</a:t>
            </a:r>
            <a:r>
              <a:rPr lang="es-EC" sz="2800" dirty="0"/>
              <a:t> </a:t>
            </a:r>
            <a:r>
              <a:rPr lang="es-EC" sz="2800" dirty="0" err="1"/>
              <a:t>client</a:t>
            </a:r>
            <a:r>
              <a:rPr lang="es-EC" sz="2800" dirty="0"/>
              <a:t> and server.</a:t>
            </a:r>
          </a:p>
          <a:p>
            <a:r>
              <a:rPr lang="en-GB" sz="2800" dirty="0"/>
              <a:t>Examples: SUN RPC and DCE RPC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59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98C2-3D49-4A30-B850-CF3C7A8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err="1"/>
              <a:t>Remote</a:t>
            </a:r>
            <a:r>
              <a:rPr lang="es-EC" b="1" dirty="0"/>
              <a:t> </a:t>
            </a:r>
            <a:r>
              <a:rPr lang="es-EC" b="1" dirty="0" err="1"/>
              <a:t>Method</a:t>
            </a:r>
            <a:r>
              <a:rPr lang="es-EC" b="1" dirty="0"/>
              <a:t> </a:t>
            </a:r>
            <a:r>
              <a:rPr lang="es-EC" b="1" dirty="0" err="1"/>
              <a:t>Invocation</a:t>
            </a:r>
            <a:r>
              <a:rPr lang="es-EC" b="1" dirty="0"/>
              <a:t> (RMI)</a:t>
            </a:r>
            <a:endParaRPr lang="en-GB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82DDA-648C-41AC-A4CC-80586124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1011083" cy="5269996"/>
          </a:xfrm>
        </p:spPr>
        <p:txBody>
          <a:bodyPr/>
          <a:lstStyle/>
          <a:p>
            <a:r>
              <a:rPr lang="es-EC" sz="3200" dirty="0"/>
              <a:t>RMI </a:t>
            </a:r>
            <a:r>
              <a:rPr lang="es-EC" sz="3200" dirty="0" err="1"/>
              <a:t>is</a:t>
            </a:r>
            <a:r>
              <a:rPr lang="es-EC" sz="3200" dirty="0"/>
              <a:t> </a:t>
            </a:r>
            <a:r>
              <a:rPr lang="es-EC" sz="3200" dirty="0" err="1"/>
              <a:t>the</a:t>
            </a:r>
            <a:r>
              <a:rPr lang="es-EC" sz="3200" dirty="0"/>
              <a:t> </a:t>
            </a:r>
            <a:r>
              <a:rPr lang="es-EC" sz="3200" dirty="0" err="1"/>
              <a:t>evolution</a:t>
            </a:r>
            <a:r>
              <a:rPr lang="es-EC" sz="3200" dirty="0"/>
              <a:t> </a:t>
            </a:r>
            <a:r>
              <a:rPr lang="es-EC" sz="3200" dirty="0" err="1"/>
              <a:t>of</a:t>
            </a:r>
            <a:r>
              <a:rPr lang="es-EC" sz="3200" dirty="0"/>
              <a:t> RPC.</a:t>
            </a:r>
          </a:p>
          <a:p>
            <a:r>
              <a:rPr lang="es-EC" sz="3200" dirty="0" err="1"/>
              <a:t>It</a:t>
            </a:r>
            <a:r>
              <a:rPr lang="es-EC" sz="3200" dirty="0"/>
              <a:t> </a:t>
            </a:r>
            <a:r>
              <a:rPr lang="es-EC" sz="3200" dirty="0" err="1"/>
              <a:t>supports</a:t>
            </a:r>
            <a:r>
              <a:rPr lang="es-EC" sz="3200" dirty="0"/>
              <a:t> RPC plus </a:t>
            </a:r>
            <a:r>
              <a:rPr lang="es-EC" sz="3200" dirty="0" err="1"/>
              <a:t>object-oriented</a:t>
            </a:r>
            <a:r>
              <a:rPr lang="es-EC" sz="3200" dirty="0"/>
              <a:t> </a:t>
            </a:r>
            <a:r>
              <a:rPr lang="es-EC" sz="3200" dirty="0" err="1"/>
              <a:t>programming</a:t>
            </a:r>
            <a:r>
              <a:rPr lang="es-EC" sz="3200" dirty="0"/>
              <a:t>.</a:t>
            </a:r>
          </a:p>
          <a:p>
            <a:r>
              <a:rPr lang="es-EC" sz="3200" dirty="0" err="1"/>
              <a:t>It</a:t>
            </a:r>
            <a:r>
              <a:rPr lang="es-EC" sz="3200" dirty="0"/>
              <a:t> </a:t>
            </a:r>
            <a:r>
              <a:rPr lang="es-EC" sz="3200" dirty="0" err="1"/>
              <a:t>invokes</a:t>
            </a:r>
            <a:r>
              <a:rPr lang="es-EC" sz="3200" dirty="0"/>
              <a:t> </a:t>
            </a:r>
            <a:r>
              <a:rPr lang="en-GB" sz="3200" dirty="0"/>
              <a:t>a local method of another process.</a:t>
            </a:r>
          </a:p>
          <a:p>
            <a:r>
              <a:rPr lang="en-GB" sz="3200" dirty="0"/>
              <a:t>Client/Server are represented as objects and uses a binder in order to obtain a remote object reference. </a:t>
            </a:r>
          </a:p>
          <a:p>
            <a:r>
              <a:rPr lang="en-GB" sz="3200" dirty="0"/>
              <a:t>RMI Systems like </a:t>
            </a:r>
            <a:r>
              <a:rPr lang="en-GB" sz="3200" dirty="0" err="1"/>
              <a:t>Corba</a:t>
            </a:r>
            <a:r>
              <a:rPr lang="en-GB" sz="3200" dirty="0"/>
              <a:t>, DCOM, Java RMI, etc.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6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24247-B328-4325-AD7D-1E9B79EC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6527" cy="1320800"/>
          </a:xfrm>
        </p:spPr>
        <p:txBody>
          <a:bodyPr>
            <a:normAutofit/>
          </a:bodyPr>
          <a:lstStyle/>
          <a:p>
            <a:pPr algn="ctr"/>
            <a:r>
              <a:rPr lang="es-EC" sz="4400" b="1" dirty="0"/>
              <a:t>RPC vs. RMI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97E52F8-C003-4CFC-AEEC-D485A6B4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01865"/>
              </p:ext>
            </p:extLst>
          </p:nvPr>
        </p:nvGraphicFramePr>
        <p:xfrm>
          <a:off x="1475408" y="2583291"/>
          <a:ext cx="8127999" cy="248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8696">
                  <a:extLst>
                    <a:ext uri="{9D8B030D-6E8A-4147-A177-3AD203B41FA5}">
                      <a16:colId xmlns:a16="http://schemas.microsoft.com/office/drawing/2014/main" val="2832347434"/>
                    </a:ext>
                  </a:extLst>
                </a:gridCol>
                <a:gridCol w="2849217">
                  <a:extLst>
                    <a:ext uri="{9D8B030D-6E8A-4147-A177-3AD203B41FA5}">
                      <a16:colId xmlns:a16="http://schemas.microsoft.com/office/drawing/2014/main" val="3311758560"/>
                    </a:ext>
                  </a:extLst>
                </a:gridCol>
                <a:gridCol w="3070086">
                  <a:extLst>
                    <a:ext uri="{9D8B030D-6E8A-4147-A177-3AD203B41FA5}">
                      <a16:colId xmlns:a16="http://schemas.microsoft.com/office/drawing/2014/main" val="254330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RPC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RMI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Programming</a:t>
                      </a:r>
                      <a:r>
                        <a:rPr lang="es-EC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support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Procedural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Object-oriented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Parameters</a:t>
                      </a:r>
                      <a:r>
                        <a:rPr lang="es-EC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sent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Normal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Objects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Version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Original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RPC’s</a:t>
                      </a:r>
                      <a:r>
                        <a:rPr lang="es-EC" dirty="0"/>
                        <a:t> </a:t>
                      </a:r>
                      <a:r>
                        <a:rPr lang="es-EC" dirty="0" err="1"/>
                        <a:t>Evolution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2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Overhead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07094"/>
                  </a:ext>
                </a:extLst>
              </a:tr>
              <a:tr h="302590">
                <a:tc>
                  <a:txBody>
                    <a:bodyPr/>
                    <a:lstStyle/>
                    <a:p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Language</a:t>
                      </a:r>
                      <a:r>
                        <a:rPr lang="es-EC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s-EC" dirty="0" err="1">
                          <a:solidFill>
                            <a:srgbClr val="C00000"/>
                          </a:solidFill>
                        </a:rPr>
                        <a:t>Platform</a:t>
                      </a:r>
                      <a:endParaRPr lang="en-GB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/>
                        <a:t>Any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Java </a:t>
                      </a:r>
                      <a:r>
                        <a:rPr lang="es-EC" dirty="0" err="1"/>
                        <a:t>Platform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3D7C-7ABB-4C18-95DA-E735BE8C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313"/>
            <a:ext cx="10838805" cy="1320800"/>
          </a:xfrm>
        </p:spPr>
        <p:txBody>
          <a:bodyPr/>
          <a:lstStyle/>
          <a:p>
            <a:pPr algn="ctr"/>
            <a:r>
              <a:rPr lang="es-EC" b="1" dirty="0" err="1"/>
              <a:t>Problem</a:t>
            </a:r>
            <a:r>
              <a:rPr lang="es-EC" b="1" dirty="0"/>
              <a:t> </a:t>
            </a:r>
            <a:r>
              <a:rPr lang="es-EC" b="1" dirty="0" err="1"/>
              <a:t>analysis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4BD78-5119-4490-BFB3-230EA30C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7" y="1299199"/>
            <a:ext cx="10401483" cy="174880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bank has a main computer (server) in Toledo and different users in each province (Seville, Merida, Zaragoza, Santiago de Compostela, etc.) who have a computer that allows remote access to the main computer data.</a:t>
            </a:r>
            <a:endParaRPr lang="es-EC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D7358C-40C2-4436-B86A-0B83280A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60" y="2877989"/>
            <a:ext cx="7694524" cy="36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77D2D-1A4F-4D87-95D5-B049B4D0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4" y="305284"/>
            <a:ext cx="9937657" cy="597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It is desired to implement, in each of the agencies, an access security system that works as follows:</a:t>
            </a:r>
          </a:p>
          <a:p>
            <a:pPr marL="0" indent="0">
              <a:buNone/>
            </a:pPr>
            <a:endParaRPr lang="en-US" sz="2800" dirty="0"/>
          </a:p>
          <a:p>
            <a:pPr algn="just"/>
            <a:r>
              <a:rPr lang="en-US" sz="2800" dirty="0"/>
              <a:t>The central station has the users' data (name, e-mail, telephone, password, balance). The system additionally stores the IP address of the last access.</a:t>
            </a:r>
          </a:p>
          <a:p>
            <a:pPr algn="just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s-EC" sz="2800" dirty="0"/>
          </a:p>
        </p:txBody>
      </p:sp>
      <p:pic>
        <p:nvPicPr>
          <p:cNvPr id="2052" name="Picture 4" descr="Resultado de imagen para server icon">
            <a:extLst>
              <a:ext uri="{FF2B5EF4-FFF2-40B4-BE49-F238E27FC236}">
                <a16:creationId xmlns:a16="http://schemas.microsoft.com/office/drawing/2014/main" id="{A601D311-47A3-485D-8885-B382A902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09" y="3429000"/>
            <a:ext cx="3306785" cy="33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6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1A9AC-CF55-45E0-9596-B2FFCB77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90" y="557076"/>
            <a:ext cx="10943070" cy="4849811"/>
          </a:xfrm>
        </p:spPr>
        <p:txBody>
          <a:bodyPr/>
          <a:lstStyle/>
          <a:p>
            <a:pPr algn="just"/>
            <a:r>
              <a:rPr lang="en-US" sz="2400" dirty="0"/>
              <a:t>When a client attempts to connect for the first time from an unknown IP address, the system uses a double authentication procedure. If the password is correct, the system sends an email or an SMS with a verification code. Once verified, the IP address is saved, the client can access to the system where queries/payments can be made.</a:t>
            </a:r>
          </a:p>
          <a:p>
            <a:endParaRPr lang="es-EC" dirty="0"/>
          </a:p>
        </p:txBody>
      </p:sp>
      <p:pic>
        <p:nvPicPr>
          <p:cNvPr id="1026" name="Picture 2" descr="Resultado de imagen para verification code icon">
            <a:extLst>
              <a:ext uri="{FF2B5EF4-FFF2-40B4-BE49-F238E27FC236}">
                <a16:creationId xmlns:a16="http://schemas.microsoft.com/office/drawing/2014/main" id="{4916961D-23CD-414A-B152-BD804F94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61" y="2800248"/>
            <a:ext cx="2256162" cy="16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verification code icon">
            <a:extLst>
              <a:ext uri="{FF2B5EF4-FFF2-40B4-BE49-F238E27FC236}">
                <a16:creationId xmlns:a16="http://schemas.microsoft.com/office/drawing/2014/main" id="{17D81179-6CCD-4C88-98E7-38DDD3D8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1" y="2981981"/>
            <a:ext cx="1880055" cy="14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B4EE1BA1-A8B1-4003-9AD0-4A1DE8459776}"/>
              </a:ext>
            </a:extLst>
          </p:cNvPr>
          <p:cNvSpPr/>
          <p:nvPr/>
        </p:nvSpPr>
        <p:spPr>
          <a:xfrm>
            <a:off x="3141047" y="3184646"/>
            <a:ext cx="1332479" cy="6136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30" name="Picture 6" descr="Resultado de imagen para verification code icon">
            <a:extLst>
              <a:ext uri="{FF2B5EF4-FFF2-40B4-BE49-F238E27FC236}">
                <a16:creationId xmlns:a16="http://schemas.microsoft.com/office/drawing/2014/main" id="{155ABB25-B1B0-4907-BAA5-94DE9BEE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623" y="4818299"/>
            <a:ext cx="2158458" cy="21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assword icon">
            <a:extLst>
              <a:ext uri="{FF2B5EF4-FFF2-40B4-BE49-F238E27FC236}">
                <a16:creationId xmlns:a16="http://schemas.microsoft.com/office/drawing/2014/main" id="{651173C4-8A29-44E6-9ED3-A5CAC469D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t="1" r="23166" b="3146"/>
          <a:stretch/>
        </p:blipFill>
        <p:spPr bwMode="auto">
          <a:xfrm>
            <a:off x="9287388" y="2808584"/>
            <a:ext cx="1749405" cy="16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7A0E66F-DA3C-4564-8F76-91FED9513E34}"/>
              </a:ext>
            </a:extLst>
          </p:cNvPr>
          <p:cNvSpPr/>
          <p:nvPr/>
        </p:nvSpPr>
        <p:spPr>
          <a:xfrm>
            <a:off x="7387825" y="3429000"/>
            <a:ext cx="1332479" cy="6136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5178E4B-55C1-4CB0-AD6D-E101010BE996}"/>
              </a:ext>
            </a:extLst>
          </p:cNvPr>
          <p:cNvSpPr/>
          <p:nvPr/>
        </p:nvSpPr>
        <p:spPr>
          <a:xfrm rot="8258657">
            <a:off x="7951100" y="5079060"/>
            <a:ext cx="1332479" cy="6136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27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F0BDD-BF17-49B5-B71E-D21C34AB6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4" y="504067"/>
            <a:ext cx="9738874" cy="292493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On later connections, if the IP address is not changed, the client can access to the system using only the password.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4352BC-0BB8-4BEF-9B22-84F3F073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58" y="2607779"/>
            <a:ext cx="7997083" cy="25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52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461</Words>
  <Application>Microsoft Office PowerPoint</Application>
  <PresentationFormat>Panorámica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National Polytechnic School  Distributed Computing  RMI vs. RPC  BRED Solutions</vt:lpstr>
      <vt:lpstr>Overview  - RPC - RMI - Comparison between RPC and RMI - Problem analysis - Solution Design - Services Sequence and Arguments - Demonstration  </vt:lpstr>
      <vt:lpstr>Remote Procedure Call (RPC)</vt:lpstr>
      <vt:lpstr>Remote Method Invocation (RMI)</vt:lpstr>
      <vt:lpstr>RPC vs. RMI</vt:lpstr>
      <vt:lpstr>Problem analysis</vt:lpstr>
      <vt:lpstr>Presentación de PowerPoint</vt:lpstr>
      <vt:lpstr>Presentación de PowerPoint</vt:lpstr>
      <vt:lpstr>Presentación de PowerPoint</vt:lpstr>
      <vt:lpstr>Presentación de PowerPoint</vt:lpstr>
      <vt:lpstr>Solution Design</vt:lpstr>
      <vt:lpstr>Services Sequence and Arguments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Procedure Call (RPC)</dc:title>
  <dc:creator>EDISON UBALDO SANANGO SIMBANA</dc:creator>
  <cp:lastModifiedBy>EDISON UBALDO SANANGO SIMBANA</cp:lastModifiedBy>
  <cp:revision>21</cp:revision>
  <dcterms:created xsi:type="dcterms:W3CDTF">2020-01-21T04:44:05Z</dcterms:created>
  <dcterms:modified xsi:type="dcterms:W3CDTF">2020-01-22T17:08:10Z</dcterms:modified>
</cp:coreProperties>
</file>