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7" r:id="rId19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3814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392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816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943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364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411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469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774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867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082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438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3936-6EB2-41F6-865A-544FA0F789B3}" type="datetimeFigureOut">
              <a:rPr lang="es-EC" smtClean="0"/>
              <a:t>29/05/2015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5032-5445-4495-9D8F-C91FBE24AA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113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example/crcsim.html" TargetMode="External"/><Relationship Id="rId2" Type="http://schemas.openxmlformats.org/officeDocument/2006/relationships/hyperlink" Target="http://www.extremeprogramming.org/rules/crccard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CRC </a:t>
            </a:r>
            <a:r>
              <a:rPr lang="es-ES" dirty="0" err="1" smtClean="0"/>
              <a:t>Cards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Maritzol</a:t>
            </a:r>
            <a:r>
              <a:rPr lang="es-ES" dirty="0" smtClean="0"/>
              <a:t> </a:t>
            </a:r>
            <a:r>
              <a:rPr lang="es-ES" dirty="0" err="1" smtClean="0"/>
              <a:t>Tenemaza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5151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Ejemplo: Simulador para una máquina de café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Le sumamos el objeto cafetera.</a:t>
            </a:r>
          </a:p>
          <a:p>
            <a:r>
              <a:rPr lang="es-ES" dirty="0" smtClean="0"/>
              <a:t>Se conecta con el PIA.</a:t>
            </a:r>
          </a:p>
          <a:p>
            <a:r>
              <a:rPr lang="es-ES" dirty="0" smtClean="0"/>
              <a:t>El PIA ejecuta la simulación. Pero después de un </a:t>
            </a:r>
            <a:r>
              <a:rPr lang="es-ES" b="1" dirty="0" smtClean="0"/>
              <a:t>debate al equipo no le gusta eso.</a:t>
            </a:r>
          </a:p>
          <a:p>
            <a:r>
              <a:rPr lang="es-ES" b="1" dirty="0" smtClean="0"/>
              <a:t>La interfaz del PIA debe ser simple y genérica</a:t>
            </a:r>
            <a:r>
              <a:rPr lang="es-ES" dirty="0" smtClean="0"/>
              <a:t>.</a:t>
            </a:r>
            <a:endParaRPr lang="es-EC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80928"/>
            <a:ext cx="4189529" cy="15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7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Ejemplo: Simulador para una máquina de café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El objeto de la simulación entra en juego.</a:t>
            </a:r>
          </a:p>
          <a:p>
            <a:r>
              <a:rPr lang="es-ES" dirty="0" smtClean="0"/>
              <a:t>Ahora interactúa con el PIA.  La simulación no tiene conocimiento interno de como funciona la máquina de café.</a:t>
            </a:r>
          </a:p>
          <a:p>
            <a:r>
              <a:rPr lang="es-ES" dirty="0" smtClean="0"/>
              <a:t>A todos les gusta y piensan será una mejor simulación.</a:t>
            </a:r>
            <a:endParaRPr lang="es-EC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4032448" cy="1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82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Ejemplo: Simulador para una máquina de café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Para hacer este trabajo vamos a tener hilos separados para la cafetera y la simulación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Esto añade un nivel de complejidad pero elimina dos niveles de complejidad en el intercambio, el proceso es multitarea.</a:t>
            </a:r>
            <a:endParaRPr lang="es-EC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79" y="3140969"/>
            <a:ext cx="3972847" cy="124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47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Ejemplo: Simulador para una máquina de café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Por último se añade la GUI para interactuar con la simulación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Esta bien para comenzar.</a:t>
            </a:r>
          </a:p>
          <a:p>
            <a:r>
              <a:rPr lang="es-ES" dirty="0" smtClean="0"/>
              <a:t>XP no necesita diseñar cada detalle de cada clase con antelación.</a:t>
            </a:r>
          </a:p>
          <a:p>
            <a:r>
              <a:rPr lang="es-ES" b="1" dirty="0" smtClean="0"/>
              <a:t>Una de las mayores críticas a las tarjetas CRC es la falta de un diseño escrito.</a:t>
            </a:r>
          </a:p>
          <a:p>
            <a:r>
              <a:rPr lang="es-ES" dirty="0" smtClean="0"/>
              <a:t>Si se requiere una tarjeta por cada clase puede ser escrita en su totalidad.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6766"/>
            <a:ext cx="4351669" cy="108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02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Escogiendo un sistema metáfora para el simulador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siguiente paso es la selección de una metáfora para el sistema.</a:t>
            </a:r>
          </a:p>
          <a:p>
            <a:r>
              <a:rPr lang="es-ES" dirty="0" smtClean="0"/>
              <a:t>Lo que se necesita es algo que todo el mundo puede entender fácilmente</a:t>
            </a:r>
            <a:endParaRPr lang="es-EC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En el caso del ejemplo de la máquina de café:</a:t>
            </a:r>
          </a:p>
          <a:p>
            <a:r>
              <a:rPr lang="es-ES" dirty="0" smtClean="0"/>
              <a:t>Podría considerarse que es una máquina de estado finito, pero no lo es.</a:t>
            </a:r>
          </a:p>
          <a:p>
            <a:r>
              <a:rPr lang="es-ES" dirty="0" smtClean="0"/>
              <a:t>También podría decirse que es un adaptador entre el PIS y la GUI, pero tampoco lo </a:t>
            </a:r>
            <a:r>
              <a:rPr lang="es-ES" dirty="0" smtClean="0"/>
              <a:t>es</a:t>
            </a:r>
            <a:r>
              <a:rPr lang="es-ES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438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Escogiendo un sistema metáfora para el simulador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Al parecer la mejor metáfora es lo que</a:t>
            </a:r>
            <a:r>
              <a:rPr lang="es-ES" b="1" dirty="0" smtClean="0"/>
              <a:t> Kent Beck </a:t>
            </a:r>
            <a:r>
              <a:rPr lang="es-ES" dirty="0" smtClean="0"/>
              <a:t>le llama la </a:t>
            </a:r>
            <a:r>
              <a:rPr lang="es-ES" b="1" dirty="0" smtClean="0"/>
              <a:t>Metáfora ingenua</a:t>
            </a:r>
            <a:r>
              <a:rPr lang="es-ES" dirty="0" smtClean="0"/>
              <a:t>. Esta es la metáfora que utiliza</a:t>
            </a:r>
            <a:r>
              <a:rPr lang="es-ES" b="1" dirty="0" smtClean="0"/>
              <a:t> el propio dominio.</a:t>
            </a:r>
          </a:p>
          <a:p>
            <a:r>
              <a:rPr lang="es-ES" dirty="0" smtClean="0"/>
              <a:t>En este caso la metáfora es muy simple y genéricamente entendida.</a:t>
            </a:r>
          </a:p>
          <a:p>
            <a:r>
              <a:rPr lang="es-ES" b="1" dirty="0" smtClean="0"/>
              <a:t>Un Sistema Metáfora es en sí una metáfora de un diseño simple con ciertas cualidades. </a:t>
            </a:r>
          </a:p>
          <a:p>
            <a:endParaRPr lang="es-EC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La cualidad más importante es </a:t>
            </a:r>
            <a:r>
              <a:rPr lang="es-ES" b="1" dirty="0" smtClean="0"/>
              <a:t>ser capaz de explicar el diseño del sistema a nuevas personas </a:t>
            </a:r>
            <a:r>
              <a:rPr lang="es-ES" dirty="0" smtClean="0"/>
              <a:t>sin recurrir a grandes documentos.</a:t>
            </a:r>
          </a:p>
          <a:p>
            <a:r>
              <a:rPr lang="es-ES" b="1" dirty="0" smtClean="0"/>
              <a:t>Un diseño  debe tener una estructura que ayude a los que comienzan a contribuir rápidamente.</a:t>
            </a:r>
          </a:p>
          <a:p>
            <a:r>
              <a:rPr lang="es-ES" b="1" dirty="0" smtClean="0"/>
              <a:t>La segunda cualidad es un diseño  que hace nombrar clases y métodos consistentes.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416145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Escogiendo un sistema metáfora para el simulador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Cómo nombra a los objetos es muy importante para entender el diseño global del sistema y la reutilización de código.</a:t>
            </a:r>
          </a:p>
          <a:p>
            <a:r>
              <a:rPr lang="es-ES" dirty="0" smtClean="0"/>
              <a:t>Ser capaz de adivinar lo que algo podría ser nombrado si ya existía y tener razón la mayor parte del tiempo es un verdadero ahorro de tiempo.</a:t>
            </a:r>
            <a:endParaRPr lang="es-EC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 smtClean="0"/>
              <a:t>Elegir un sistema de nombres para los objetos que todo el mundo pueda relacionarse .</a:t>
            </a:r>
          </a:p>
          <a:p>
            <a:endParaRPr lang="es-ES" b="1" dirty="0"/>
          </a:p>
          <a:p>
            <a:r>
              <a:rPr lang="es-ES" dirty="0" smtClean="0"/>
              <a:t>Con el ejemplo la metáfora es Cafetería.  Todo lo que se defina debe estar asociado con la metáfora.</a:t>
            </a:r>
          </a:p>
          <a:p>
            <a:endParaRPr lang="es-ES" dirty="0"/>
          </a:p>
          <a:p>
            <a:r>
              <a:rPr lang="es-ES" dirty="0" smtClean="0"/>
              <a:t>El propósito de la metáfora es facilitar la comunicación cruzada.</a:t>
            </a:r>
          </a:p>
          <a:p>
            <a:r>
              <a:rPr lang="es-ES" dirty="0" smtClean="0"/>
              <a:t>Es usar un lenguaje Ubicuo.</a:t>
            </a:r>
          </a:p>
          <a:p>
            <a:r>
              <a:rPr lang="es-ES" dirty="0" smtClean="0"/>
              <a:t>Imagen mental que conduce.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713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una metáfora </a:t>
            </a:r>
            <a:endParaRPr lang="es-EC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Chrysler es una empresa de fabricación; que hace  coches. </a:t>
            </a:r>
          </a:p>
          <a:p>
            <a:r>
              <a:rPr lang="es-ES" dirty="0" smtClean="0"/>
              <a:t>Usaron la metáfora «</a:t>
            </a:r>
            <a:r>
              <a:rPr lang="es-ES" b="1" dirty="0" smtClean="0"/>
              <a:t>fabricación» </a:t>
            </a:r>
            <a:r>
              <a:rPr lang="es-ES" dirty="0" smtClean="0"/>
              <a:t>para definir el proyecto fue un importante primer paso para conseguir el equipo (y gestión) en un  nivel de campo de juego. </a:t>
            </a:r>
          </a:p>
          <a:p>
            <a:r>
              <a:rPr lang="es-ES" dirty="0" smtClean="0"/>
              <a:t>Los conceptos de </a:t>
            </a:r>
            <a:r>
              <a:rPr lang="es-ES" b="1" dirty="0" smtClean="0"/>
              <a:t>líneas, partes, contenedores, los trabajos y las estaciones </a:t>
            </a:r>
            <a:r>
              <a:rPr lang="es-ES" dirty="0" smtClean="0"/>
              <a:t>son metáforas entendidos en toda la empresa. </a:t>
            </a:r>
          </a:p>
          <a:p>
            <a:r>
              <a:rPr lang="es-ES" dirty="0" smtClean="0"/>
              <a:t>El equipo tenía la ventaja de una muy rico modelo del dominio desarrollada por los miembros del equipo en la primera iteración del proyecto. </a:t>
            </a:r>
          </a:p>
          <a:p>
            <a:r>
              <a:rPr lang="es-ES" dirty="0" smtClean="0"/>
              <a:t>Los miembros del proyecto tenían la ventaja de la comprensión de un dominio extremadamente complejo.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3468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>
                <a:hlinkClick r:id="rId2"/>
              </a:rPr>
              <a:t>http://www.extremeprogramming.org/rules/crccards.html</a:t>
            </a:r>
            <a:endParaRPr lang="es-EC" dirty="0" smtClean="0"/>
          </a:p>
          <a:p>
            <a:r>
              <a:rPr lang="es-EC" dirty="0" smtClean="0">
                <a:hlinkClick r:id="rId3"/>
              </a:rPr>
              <a:t>http://www.extremeprogramming.org/example/crcsim.html</a:t>
            </a: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1988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CRC </a:t>
            </a:r>
            <a:r>
              <a:rPr lang="es-ES" dirty="0" err="1" smtClean="0"/>
              <a:t>Cards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Uso de:</a:t>
            </a:r>
          </a:p>
          <a:p>
            <a:r>
              <a:rPr lang="es-ES" b="1" dirty="0" smtClean="0"/>
              <a:t>Clases, Responsabilidades y Colaboración (CRC)</a:t>
            </a:r>
          </a:p>
          <a:p>
            <a:r>
              <a:rPr lang="es-ES" dirty="0" smtClean="0"/>
              <a:t>Son tarjetas para diseñar el sistema en el equipo.</a:t>
            </a:r>
          </a:p>
          <a:p>
            <a:r>
              <a:rPr lang="es-ES" dirty="0" smtClean="0"/>
              <a:t>El más alto valor de las tarjetas CRC  es permitir a la gente  romper con el modo procedural y </a:t>
            </a:r>
            <a:r>
              <a:rPr lang="es-ES" b="1" dirty="0" smtClean="0"/>
              <a:t>apreciar la tecnología de objetos</a:t>
            </a:r>
            <a:r>
              <a:rPr lang="es-ES" dirty="0" smtClean="0"/>
              <a:t>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5142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CRC </a:t>
            </a:r>
            <a:r>
              <a:rPr lang="es-ES" dirty="0" err="1" smtClean="0"/>
              <a:t>cards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Permiten a equipos enteros contribuir con el diseño. Cuántas más personas </a:t>
            </a:r>
            <a:r>
              <a:rPr lang="es-ES" dirty="0" smtClean="0"/>
              <a:t>colaboran, </a:t>
            </a:r>
            <a:r>
              <a:rPr lang="es-ES" dirty="0" smtClean="0"/>
              <a:t>mayor es el número de buenas ideas incorporadas.</a:t>
            </a:r>
          </a:p>
          <a:p>
            <a:r>
              <a:rPr lang="es-ES" dirty="0" smtClean="0"/>
              <a:t>Cada tarjeta CRC se utilizan para representar Objetos. </a:t>
            </a:r>
          </a:p>
          <a:p>
            <a:pPr lvl="1"/>
            <a:r>
              <a:rPr lang="es-ES" b="1" dirty="0" smtClean="0"/>
              <a:t>La clase del objeto </a:t>
            </a:r>
            <a:r>
              <a:rPr lang="es-ES" dirty="0" smtClean="0"/>
              <a:t>puede ser escrita  en la parte superior de la tarjeta.</a:t>
            </a:r>
          </a:p>
          <a:p>
            <a:pPr lvl="1"/>
            <a:r>
              <a:rPr lang="es-ES" dirty="0" smtClean="0"/>
              <a:t>Las </a:t>
            </a:r>
            <a:r>
              <a:rPr lang="es-ES" b="1" dirty="0" smtClean="0"/>
              <a:t>Responsabilidades</a:t>
            </a:r>
            <a:r>
              <a:rPr lang="es-ES" dirty="0" smtClean="0"/>
              <a:t> en el lado </a:t>
            </a:r>
            <a:r>
              <a:rPr lang="es-ES" dirty="0" smtClean="0"/>
              <a:t>izquierdo</a:t>
            </a:r>
            <a:r>
              <a:rPr lang="es-ES" dirty="0" smtClean="0"/>
              <a:t>.</a:t>
            </a:r>
          </a:p>
          <a:p>
            <a:pPr lvl="1"/>
            <a:r>
              <a:rPr lang="es-ES" b="1" dirty="0" smtClean="0"/>
              <a:t>Clases colaboradoras </a:t>
            </a:r>
            <a:r>
              <a:rPr lang="es-ES" dirty="0" smtClean="0"/>
              <a:t>al lado derecho de cada </a:t>
            </a:r>
            <a:r>
              <a:rPr lang="es-ES" dirty="0" smtClean="0"/>
              <a:t>responsabilidad</a:t>
            </a:r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281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</a:t>
            </a:r>
            <a:r>
              <a:rPr lang="es-ES" dirty="0"/>
              <a:t>:</a:t>
            </a:r>
            <a:r>
              <a:rPr lang="es-ES" dirty="0" smtClean="0"/>
              <a:t> Simulador para una máquina de café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b="1" dirty="0" smtClean="0"/>
              <a:t>diseño  en XP </a:t>
            </a:r>
            <a:r>
              <a:rPr lang="es-ES" dirty="0" smtClean="0"/>
              <a:t>está acompañado de:</a:t>
            </a:r>
          </a:p>
          <a:p>
            <a:pPr lvl="1"/>
            <a:r>
              <a:rPr lang="es-ES" b="1" dirty="0" smtClean="0"/>
              <a:t>Tarjetas CRC</a:t>
            </a:r>
            <a:r>
              <a:rPr lang="es-ES" dirty="0" smtClean="0"/>
              <a:t>, son consideradas  en el </a:t>
            </a:r>
            <a:r>
              <a:rPr lang="es-ES" b="1" dirty="0" smtClean="0"/>
              <a:t>nivel estratégico</a:t>
            </a:r>
            <a:r>
              <a:rPr lang="es-ES" dirty="0" smtClean="0"/>
              <a:t> en el diseño.</a:t>
            </a:r>
          </a:p>
          <a:p>
            <a:pPr lvl="1"/>
            <a:r>
              <a:rPr lang="es-ES" b="1" dirty="0" err="1" smtClean="0"/>
              <a:t>Pair</a:t>
            </a:r>
            <a:r>
              <a:rPr lang="es-ES" b="1" dirty="0" smtClean="0"/>
              <a:t> </a:t>
            </a:r>
            <a:r>
              <a:rPr lang="es-ES" b="1" dirty="0" err="1" smtClean="0"/>
              <a:t>Programming</a:t>
            </a:r>
            <a:r>
              <a:rPr lang="es-ES" dirty="0" smtClean="0"/>
              <a:t>, </a:t>
            </a:r>
            <a:r>
              <a:rPr lang="es-ES" b="1" dirty="0" smtClean="0"/>
              <a:t>es Táctico</a:t>
            </a:r>
            <a:r>
              <a:rPr lang="es-ES" dirty="0" smtClean="0"/>
              <a:t>.</a:t>
            </a:r>
          </a:p>
          <a:p>
            <a:pPr lvl="1"/>
            <a:r>
              <a:rPr lang="es-ES" b="1" dirty="0" err="1" smtClean="0"/>
              <a:t>Refactoring</a:t>
            </a:r>
            <a:r>
              <a:rPr lang="es-ES" dirty="0" smtClean="0"/>
              <a:t>, sirve a los dos niveles.</a:t>
            </a:r>
          </a:p>
          <a:p>
            <a:r>
              <a:rPr lang="es-ES" dirty="0" smtClean="0"/>
              <a:t>Para el ejemplo el equipo va a trabajar en conjunto.</a:t>
            </a:r>
          </a:p>
          <a:p>
            <a:pPr lvl="1"/>
            <a:endParaRPr lang="es-ES" dirty="0" smtClean="0"/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5417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Ejemplo: Simulador para una máquina de café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Se inicia con la </a:t>
            </a:r>
            <a:r>
              <a:rPr lang="es-ES" b="1" dirty="0" smtClean="0"/>
              <a:t>interfaz del hardware.</a:t>
            </a:r>
          </a:p>
          <a:p>
            <a:pPr lvl="1"/>
            <a:r>
              <a:rPr lang="es-ES" dirty="0" smtClean="0"/>
              <a:t>Se dispone de un </a:t>
            </a:r>
            <a:r>
              <a:rPr lang="es-ES" b="1" dirty="0" smtClean="0"/>
              <a:t>adaptador de interfaz programable PIA</a:t>
            </a:r>
            <a:r>
              <a:rPr lang="es-ES" dirty="0" smtClean="0"/>
              <a:t>.</a:t>
            </a:r>
          </a:p>
          <a:p>
            <a:pPr lvl="1"/>
            <a:r>
              <a:rPr lang="es-ES" b="1" dirty="0" smtClean="0"/>
              <a:t>Se establece una tarjeta para representar el objeto</a:t>
            </a:r>
            <a:r>
              <a:rPr lang="es-ES" dirty="0" smtClean="0"/>
              <a:t>, que va a ser la </a:t>
            </a:r>
            <a:r>
              <a:rPr lang="es-ES" b="1" dirty="0" smtClean="0"/>
              <a:t>interfaz </a:t>
            </a:r>
            <a:r>
              <a:rPr lang="es-ES" dirty="0" smtClean="0"/>
              <a:t>con el PIA.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C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10984"/>
            <a:ext cx="2873375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26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Ejemplo: Simulador para una máquina de café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s-ES" dirty="0" smtClean="0"/>
          </a:p>
          <a:p>
            <a:r>
              <a:rPr lang="es-ES" b="1" dirty="0" smtClean="0"/>
              <a:t>Ahora se añade el código de máquina de café.</a:t>
            </a:r>
            <a:r>
              <a:rPr lang="es-ES" dirty="0" smtClean="0"/>
              <a:t> Puede o no ser  pero en este momento estamos diseñando el simulador se los pone justo al lado de la PIA porque va a interactuar con él.</a:t>
            </a:r>
          </a:p>
          <a:p>
            <a:pPr lvl="1"/>
            <a:endParaRPr lang="es-EC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68960"/>
            <a:ext cx="3960440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73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Ejemplo: Simulador para una máquina de café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es-ES" dirty="0" smtClean="0"/>
          </a:p>
          <a:p>
            <a:r>
              <a:rPr lang="es-ES" dirty="0" smtClean="0"/>
              <a:t>Se </a:t>
            </a:r>
            <a:r>
              <a:rPr lang="es-ES" b="1" dirty="0" smtClean="0"/>
              <a:t>agrega el objeto de la simulación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Este será el objeto que simule un lazo de tiempo y hace que la PIA reaccione como si fuera iniciado por el hardware de la máquina real.</a:t>
            </a:r>
          </a:p>
          <a:p>
            <a:r>
              <a:rPr lang="es-ES" dirty="0" smtClean="0"/>
              <a:t>La simulación enviará un código a la máquina de café y esta reaccionará al cambio.</a:t>
            </a:r>
            <a:endParaRPr lang="es-EC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24944"/>
            <a:ext cx="4483457" cy="171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51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Ejemplo: Simulador para una máquina de café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La interfaz gráfica completará el diseño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Está relacionada con el botón que presiona el usuario cuando solicita un café.</a:t>
            </a:r>
          </a:p>
          <a:p>
            <a:r>
              <a:rPr lang="es-ES" dirty="0"/>
              <a:t> </a:t>
            </a:r>
            <a:r>
              <a:rPr lang="es-ES" dirty="0" smtClean="0"/>
              <a:t>La simulación interactúa con el PIA y </a:t>
            </a:r>
            <a:r>
              <a:rPr lang="es-ES" dirty="0" smtClean="0"/>
              <a:t>con </a:t>
            </a:r>
            <a:r>
              <a:rPr lang="es-ES" dirty="0" smtClean="0"/>
              <a:t>el código de la máquina de café.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52936"/>
            <a:ext cx="3925342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3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Ejemplo: Simulador para una máquina de café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 smtClean="0"/>
              <a:t>Podría ser mejor si la PIA mismo hace la simulación</a:t>
            </a:r>
            <a:r>
              <a:rPr lang="es-ES" dirty="0" smtClean="0"/>
              <a:t>? Esto cortaría algunas interfaces.</a:t>
            </a:r>
          </a:p>
          <a:p>
            <a:r>
              <a:rPr lang="es-ES" b="1" dirty="0" smtClean="0"/>
              <a:t>Va a comenzar de nuevo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El diseño con tarjetas CRC  permite limpiar la mesa cuántas veces sea necesario y no es necesario  hacer tantos diagramas para cada diseño alternativo.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63825"/>
            <a:ext cx="2871787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309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1052</Words>
  <Application>Microsoft Office PowerPoint</Application>
  <PresentationFormat>Presentación en pantalla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CRC Cards</vt:lpstr>
      <vt:lpstr>CRC Cards</vt:lpstr>
      <vt:lpstr>CRC cards</vt:lpstr>
      <vt:lpstr>Ejemplo: Simulador para una máquina de café</vt:lpstr>
      <vt:lpstr>Ejemplo: Simulador para una máquina de café</vt:lpstr>
      <vt:lpstr>Ejemplo: Simulador para una máquina de café</vt:lpstr>
      <vt:lpstr>Ejemplo: Simulador para una máquina de café</vt:lpstr>
      <vt:lpstr>Ejemplo: Simulador para una máquina de café</vt:lpstr>
      <vt:lpstr>Ejemplo: Simulador para una máquina de café</vt:lpstr>
      <vt:lpstr>Ejemplo: Simulador para una máquina de café</vt:lpstr>
      <vt:lpstr>Ejemplo: Simulador para una máquina de café</vt:lpstr>
      <vt:lpstr>Ejemplo: Simulador para una máquina de café</vt:lpstr>
      <vt:lpstr>Ejemplo: Simulador para una máquina de café</vt:lpstr>
      <vt:lpstr>Escogiendo un sistema metáfora para el simulador</vt:lpstr>
      <vt:lpstr>Escogiendo un sistema metáfora para el simulador</vt:lpstr>
      <vt:lpstr>Escogiendo un sistema metáfora para el simulador</vt:lpstr>
      <vt:lpstr>Ejemplo de una metáfora </vt:lpstr>
      <vt:lpstr>Bibliografía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Cards</dc:title>
  <dc:creator>Toshiba-User</dc:creator>
  <cp:lastModifiedBy>Toshiba-User</cp:lastModifiedBy>
  <cp:revision>42</cp:revision>
  <dcterms:created xsi:type="dcterms:W3CDTF">2014-11-22T17:03:25Z</dcterms:created>
  <dcterms:modified xsi:type="dcterms:W3CDTF">2015-05-29T23:12:50Z</dcterms:modified>
</cp:coreProperties>
</file>