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7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86E3D-67AD-40A1-8066-0EC693237366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CF20-4D6D-4F0C-812C-5D367BA9B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09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CF20-4D6D-4F0C-812C-5D367BA9B23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52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CF20-4D6D-4F0C-812C-5D367BA9B23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52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CF20-4D6D-4F0C-812C-5D367BA9B23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52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CF20-4D6D-4F0C-812C-5D367BA9B23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52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CF20-4D6D-4F0C-812C-5D367BA9B23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52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6181E-59A4-4D4D-84E7-E09160AD8BA8}" type="datetimeFigureOut">
              <a:rPr lang="es-ES" smtClean="0"/>
              <a:t>26/03/2014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4F4C5F-807F-4E7E-BF18-F98063FB0B9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untaingoatsoftware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yectosagiles.org/que-es-scr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Scrum</a:t>
            </a:r>
            <a:r>
              <a:rPr lang="es-ES" dirty="0" smtClean="0"/>
              <a:t> Metodología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Maritzol</a:t>
            </a:r>
            <a:r>
              <a:rPr lang="es-ES" dirty="0" smtClean="0"/>
              <a:t> </a:t>
            </a:r>
            <a:r>
              <a:rPr lang="es-ES" dirty="0" err="1" smtClean="0"/>
              <a:t>Tenemaza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70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Dia</a:t>
            </a:r>
            <a:r>
              <a:rPr lang="es-ES" b="1" dirty="0" smtClean="0"/>
              <a:t> 1: </a:t>
            </a:r>
          </a:p>
          <a:p>
            <a:pPr lvl="1"/>
            <a:r>
              <a:rPr lang="es-ES" dirty="0" smtClean="0"/>
              <a:t>Descripción General.</a:t>
            </a:r>
          </a:p>
          <a:p>
            <a:pPr lvl="1"/>
            <a:r>
              <a:rPr lang="es-ES" dirty="0" smtClean="0"/>
              <a:t>Visión</a:t>
            </a:r>
          </a:p>
          <a:p>
            <a:pPr lvl="1"/>
            <a:r>
              <a:rPr lang="es-ES" dirty="0" smtClean="0"/>
              <a:t>Alcance</a:t>
            </a:r>
          </a:p>
          <a:p>
            <a:pPr lvl="1"/>
            <a:r>
              <a:rPr lang="es-ES" dirty="0" smtClean="0"/>
              <a:t>Rendición de cuentas.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SCRUM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96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SCRUM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39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66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Requerimientos funcionales (Ejemplo: Permitir a todos los usuarios colocar el libro en la cesta de la compra)</a:t>
            </a:r>
          </a:p>
          <a:p>
            <a:r>
              <a:rPr lang="es-ES" dirty="0" smtClean="0"/>
              <a:t>Requisitos de Desarrollo ( Ejemplo: Reelaborar el módulo de procesamiento de transacciones para que sea escalable)</a:t>
            </a:r>
          </a:p>
          <a:p>
            <a:r>
              <a:rPr lang="es-ES" dirty="0" smtClean="0"/>
              <a:t>Trabajos exploratorios( Ejemplo, investigar soluciones para acelerar la validación de tarjetas de crédito)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/>
              <a:t>Qué incluye el </a:t>
            </a:r>
            <a:r>
              <a:rPr lang="es-ES" sz="4800" dirty="0" err="1" smtClean="0"/>
              <a:t>Product</a:t>
            </a:r>
            <a:r>
              <a:rPr lang="es-ES" sz="4800" dirty="0" smtClean="0"/>
              <a:t> </a:t>
            </a:r>
            <a:r>
              <a:rPr lang="es-ES" sz="4800" dirty="0" err="1" smtClean="0"/>
              <a:t>Backlog</a:t>
            </a:r>
            <a:r>
              <a:rPr lang="es-ES" sz="4800" dirty="0" smtClean="0"/>
              <a:t> 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388676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82221"/>
              </p:ext>
            </p:extLst>
          </p:nvPr>
        </p:nvGraphicFramePr>
        <p:xfrm>
          <a:off x="323528" y="2088788"/>
          <a:ext cx="8640960" cy="476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654"/>
                <a:gridCol w="1766981"/>
                <a:gridCol w="1750325"/>
              </a:tblGrid>
              <a:tr h="557892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Product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Backlog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Elementos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Valor Estimación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Estimación del Esfuerzo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Permitir a todos los usuarios ubicar libros en el árbol</a:t>
                      </a:r>
                      <a:r>
                        <a:rPr lang="es-ES" baseline="0" dirty="0" smtClean="0"/>
                        <a:t> de navidad.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Actualizar el módulo del</a:t>
                      </a:r>
                      <a:r>
                        <a:rPr lang="es-ES" baseline="0" dirty="0" smtClean="0"/>
                        <a:t> Proceso de  transacciones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Investigar soluciones para  acelerar la validación de la tarjeta de crédito.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Actualizar todos los servicios a</a:t>
                      </a:r>
                      <a:r>
                        <a:rPr lang="es-ES" baseline="0" dirty="0" smtClean="0"/>
                        <a:t> Apache 2.2.3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Diagnosticar  y fijar el orden de procesamiento  del script</a:t>
                      </a:r>
                      <a:r>
                        <a:rPr lang="es-ES" baseline="0" dirty="0" smtClean="0"/>
                        <a:t> de errores.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Permitir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todos</a:t>
                      </a:r>
                      <a:r>
                        <a:rPr lang="en-US" dirty="0" smtClean="0"/>
                        <a:t> los </a:t>
                      </a:r>
                      <a:r>
                        <a:rPr lang="en-US" dirty="0" err="1" smtClean="0"/>
                        <a:t>usuarios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crear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guardar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todos</a:t>
                      </a:r>
                      <a:r>
                        <a:rPr lang="en-US" dirty="0" smtClean="0"/>
                        <a:t> los </a:t>
                      </a:r>
                      <a:r>
                        <a:rPr lang="en-US" dirty="0" err="1" smtClean="0"/>
                        <a:t>deseos</a:t>
                      </a:r>
                      <a:r>
                        <a:rPr lang="en-US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/>
              <a:t>Qué incluye el </a:t>
            </a:r>
            <a:r>
              <a:rPr lang="es-ES" sz="4800" dirty="0" err="1" smtClean="0"/>
              <a:t>Product</a:t>
            </a:r>
            <a:r>
              <a:rPr lang="es-ES" sz="4800" dirty="0" smtClean="0"/>
              <a:t> </a:t>
            </a:r>
            <a:r>
              <a:rPr lang="es-ES" sz="4800" dirty="0" err="1" smtClean="0"/>
              <a:t>Backlog</a:t>
            </a:r>
            <a:r>
              <a:rPr lang="es-ES" sz="4800" dirty="0" smtClean="0"/>
              <a:t> 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7205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/>
              <a:t>Qué incluye el </a:t>
            </a:r>
            <a:r>
              <a:rPr lang="es-ES" sz="4800" dirty="0" err="1" smtClean="0"/>
              <a:t>Product</a:t>
            </a:r>
            <a:r>
              <a:rPr lang="es-ES" sz="4800" dirty="0" smtClean="0"/>
              <a:t> </a:t>
            </a:r>
            <a:r>
              <a:rPr lang="es-ES" sz="4800" dirty="0" err="1" smtClean="0"/>
              <a:t>Backlog</a:t>
            </a:r>
            <a:r>
              <a:rPr lang="es-ES" sz="4800" dirty="0" smtClean="0"/>
              <a:t> </a:t>
            </a:r>
            <a:endParaRPr lang="es-ES" sz="48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equipo (</a:t>
            </a:r>
            <a:r>
              <a:rPr lang="es-ES" dirty="0" err="1" smtClean="0"/>
              <a:t>Team</a:t>
            </a:r>
            <a:r>
              <a:rPr lang="es-ES" dirty="0" smtClean="0"/>
              <a:t>) proporciona estimaciones relativas para cada funcionalidad en la lista.</a:t>
            </a:r>
          </a:p>
          <a:p>
            <a:r>
              <a:rPr lang="es-ES" dirty="0" smtClean="0"/>
              <a:t>El propietario del producto (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) proporciona el  valor del negocio para cada funcionalidad.</a:t>
            </a:r>
          </a:p>
          <a:p>
            <a:r>
              <a:rPr lang="es-ES" dirty="0" smtClean="0"/>
              <a:t>El Propietario del Producto (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Ower</a:t>
            </a:r>
            <a:r>
              <a:rPr lang="es-ES" dirty="0" smtClean="0"/>
              <a:t>) prioriza la lista.</a:t>
            </a:r>
          </a:p>
          <a:p>
            <a:r>
              <a:rPr lang="es-ES" dirty="0" smtClean="0"/>
              <a:t>Continuamente actualizado por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para reflejar los cambios  de las necesidades del usuario, obstáculos técnicos y así sucesivamente.</a:t>
            </a:r>
          </a:p>
          <a:p>
            <a:r>
              <a:rPr lang="es-ES" dirty="0" smtClean="0"/>
              <a:t>Los cambios pueden corresponder a nuevos elementos y/o modificación de los detalles existentes (estimación, valor del negocio)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394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err="1" smtClean="0"/>
              <a:t>Product</a:t>
            </a:r>
            <a:r>
              <a:rPr lang="es-ES" sz="4800" dirty="0" smtClean="0"/>
              <a:t> </a:t>
            </a:r>
            <a:r>
              <a:rPr lang="es-ES" sz="4800" dirty="0" err="1" smtClean="0"/>
              <a:t>Backlog</a:t>
            </a:r>
            <a:r>
              <a:rPr lang="es-ES" sz="4800" dirty="0" smtClean="0"/>
              <a:t>: Obteniendo el ROI </a:t>
            </a:r>
            <a:endParaRPr lang="es-ES" sz="48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equipo (</a:t>
            </a:r>
            <a:r>
              <a:rPr lang="es-ES" dirty="0" err="1" smtClean="0"/>
              <a:t>Team</a:t>
            </a:r>
            <a:r>
              <a:rPr lang="es-ES" dirty="0" smtClean="0"/>
              <a:t>) proporciona estimaciones relativas para cada funcionalidad en la lista.</a:t>
            </a:r>
          </a:p>
          <a:p>
            <a:r>
              <a:rPr lang="es-ES" dirty="0" smtClean="0"/>
              <a:t>El propietario del producto (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) proporciona el  valor del negocio para cada funcionalidad.</a:t>
            </a:r>
          </a:p>
          <a:p>
            <a:r>
              <a:rPr lang="es-ES" dirty="0" smtClean="0"/>
              <a:t>El Propietario del Producto (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Ower</a:t>
            </a:r>
            <a:r>
              <a:rPr lang="es-ES" dirty="0" smtClean="0"/>
              <a:t>) prioriza la lista.</a:t>
            </a:r>
          </a:p>
          <a:p>
            <a:r>
              <a:rPr lang="es-ES" dirty="0" smtClean="0"/>
              <a:t>Continuamente actualizado por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para reflejar los cambios  de las necesidades del usuario, obstáculos técnicos y así sucesivamente.</a:t>
            </a:r>
          </a:p>
          <a:p>
            <a:r>
              <a:rPr lang="es-ES" dirty="0" smtClean="0"/>
              <a:t>Los cambios pueden corresponder a nuevos elementos y/o modificación de los detalles existentes (estimación, valor del negocio)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28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err="1" smtClean="0"/>
              <a:t>Product</a:t>
            </a:r>
            <a:r>
              <a:rPr lang="es-ES" sz="4800" dirty="0" smtClean="0"/>
              <a:t> </a:t>
            </a:r>
            <a:r>
              <a:rPr lang="es-ES" sz="4800" dirty="0" err="1" smtClean="0"/>
              <a:t>Backlog</a:t>
            </a:r>
            <a:r>
              <a:rPr lang="es-ES" sz="4800" dirty="0" smtClean="0"/>
              <a:t>: Obteniendo el ROI </a:t>
            </a:r>
            <a:endParaRPr lang="es-ES" sz="48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1360"/>
            <a:ext cx="6624736" cy="446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97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: Asignar Prioridades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1" y="2247900"/>
            <a:ext cx="4044438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99592" y="249289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debe hacer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99592" y="422108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Bueno tenerlas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537321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evitar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848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: Información sobre cada elemento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8" y="2492896"/>
            <a:ext cx="7745505" cy="3877815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y el </a:t>
            </a:r>
            <a:r>
              <a:rPr lang="es-ES" dirty="0" err="1" smtClean="0"/>
              <a:t>Team</a:t>
            </a:r>
            <a:r>
              <a:rPr lang="es-ES" dirty="0" smtClean="0"/>
              <a:t> decide que detalles son necesarios para cada elemento.</a:t>
            </a:r>
          </a:p>
          <a:p>
            <a:r>
              <a:rPr lang="es-ES" dirty="0" smtClean="0"/>
              <a:t>Consejo general «Lo que es importante en la menor cantidad de espacio necesario»</a:t>
            </a:r>
          </a:p>
          <a:p>
            <a:r>
              <a:rPr lang="es-ES" dirty="0" smtClean="0"/>
              <a:t>Los elementos del tope tienen más detalles que los de abajo.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74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Planning</a:t>
            </a:r>
            <a:r>
              <a:rPr lang="es-ES" dirty="0" smtClean="0"/>
              <a:t> Meeting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39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58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SCRUM Roles</a:t>
            </a:r>
          </a:p>
          <a:p>
            <a:r>
              <a:rPr lang="es-ES" dirty="0" smtClean="0"/>
              <a:t>SCRUM Proceso</a:t>
            </a:r>
          </a:p>
          <a:p>
            <a:pPr lvl="1"/>
            <a:r>
              <a:rPr lang="es-ES" dirty="0" smtClean="0"/>
              <a:t>Productos</a:t>
            </a:r>
          </a:p>
          <a:p>
            <a:pPr lvl="2"/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endParaRPr lang="es-ES" dirty="0" smtClean="0"/>
          </a:p>
          <a:p>
            <a:pPr lvl="2"/>
            <a:r>
              <a:rPr lang="es-ES" dirty="0" smtClean="0"/>
              <a:t>Sprint </a:t>
            </a:r>
            <a:r>
              <a:rPr lang="es-ES" dirty="0" err="1" smtClean="0"/>
              <a:t>Backlog</a:t>
            </a:r>
            <a:endParaRPr lang="es-ES" dirty="0" smtClean="0"/>
          </a:p>
          <a:p>
            <a:pPr lvl="1"/>
            <a:r>
              <a:rPr lang="es-ES" dirty="0" smtClean="0"/>
              <a:t>Tareas</a:t>
            </a:r>
          </a:p>
          <a:p>
            <a:pPr lvl="2"/>
            <a:r>
              <a:rPr lang="es-ES" dirty="0" smtClean="0"/>
              <a:t>Sprint </a:t>
            </a:r>
            <a:r>
              <a:rPr lang="es-ES" dirty="0" err="1" smtClean="0"/>
              <a:t>Planning</a:t>
            </a:r>
            <a:endParaRPr lang="es-ES" dirty="0" smtClean="0"/>
          </a:p>
          <a:p>
            <a:pPr lvl="2"/>
            <a:r>
              <a:rPr lang="es-ES" dirty="0" err="1" smtClean="0"/>
              <a:t>Development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71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Al inicio de un Sprint.</a:t>
            </a:r>
          </a:p>
          <a:p>
            <a:r>
              <a:rPr lang="es-ES" dirty="0" smtClean="0"/>
              <a:t>Los participantes son los </a:t>
            </a:r>
            <a:r>
              <a:rPr lang="es-ES" dirty="0" err="1" smtClean="0"/>
              <a:t>pigs</a:t>
            </a:r>
            <a:r>
              <a:rPr lang="es-ES" dirty="0" smtClean="0"/>
              <a:t> (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, </a:t>
            </a:r>
            <a:r>
              <a:rPr lang="es-ES" dirty="0" err="1" smtClean="0"/>
              <a:t>Scrum</a:t>
            </a:r>
            <a:r>
              <a:rPr lang="es-ES" dirty="0" smtClean="0"/>
              <a:t> Master, El entero </a:t>
            </a:r>
            <a:r>
              <a:rPr lang="es-ES" dirty="0" err="1"/>
              <a:t>S</a:t>
            </a:r>
            <a:r>
              <a:rPr lang="es-ES" dirty="0" err="1" smtClean="0"/>
              <a:t>crum</a:t>
            </a:r>
            <a:r>
              <a:rPr lang="es-ES" dirty="0" smtClean="0"/>
              <a:t> </a:t>
            </a:r>
            <a:r>
              <a:rPr lang="es-ES" dirty="0" err="1" smtClean="0"/>
              <a:t>Team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 smtClean="0"/>
              <a:t>Parte1: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y el </a:t>
            </a:r>
            <a:r>
              <a:rPr lang="es-ES" dirty="0" err="1" smtClean="0"/>
              <a:t>Team</a:t>
            </a:r>
            <a:r>
              <a:rPr lang="es-ES" dirty="0" smtClean="0"/>
              <a:t> revisan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discuten los objetivos y el contexto.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Team</a:t>
            </a:r>
            <a:r>
              <a:rPr lang="es-ES" dirty="0" smtClean="0"/>
              <a:t> revisa las estimaciones.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</a:t>
            </a:r>
            <a:r>
              <a:rPr lang="es-ES" dirty="0" err="1" smtClean="0"/>
              <a:t>reprioriza</a:t>
            </a:r>
            <a:r>
              <a:rPr lang="es-ES" dirty="0" smtClean="0"/>
              <a:t> el </a:t>
            </a:r>
            <a:r>
              <a:rPr lang="es-ES" dirty="0" err="1" smtClean="0"/>
              <a:t>Prodcut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.</a:t>
            </a:r>
          </a:p>
          <a:p>
            <a:r>
              <a:rPr lang="es-ES" dirty="0" smtClean="0"/>
              <a:t>Parte 2: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team</a:t>
            </a:r>
            <a:r>
              <a:rPr lang="es-ES" dirty="0" smtClean="0"/>
              <a:t> define el tiempo real disponible para el sprint.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team</a:t>
            </a:r>
            <a:r>
              <a:rPr lang="es-ES" dirty="0" smtClean="0"/>
              <a:t> se compromete sobre los elementos que serán realizados en el sprint.</a:t>
            </a:r>
          </a:p>
          <a:p>
            <a:pPr lvl="1"/>
            <a:r>
              <a:rPr lang="es-ES" dirty="0" smtClean="0"/>
              <a:t>El equipo divide cada Requerimiento en tareas.</a:t>
            </a:r>
          </a:p>
          <a:p>
            <a:pPr lvl="1"/>
            <a:r>
              <a:rPr lang="es-ES" dirty="0" smtClean="0"/>
              <a:t>El equipo distribuye las taras a </a:t>
            </a:r>
            <a:r>
              <a:rPr lang="es-ES" dirty="0" err="1" smtClean="0"/>
              <a:t>travéss</a:t>
            </a:r>
            <a:r>
              <a:rPr lang="es-ES" dirty="0" smtClean="0"/>
              <a:t> de los miembros (preferencias, aprendizajes/objetivos- </a:t>
            </a:r>
            <a:r>
              <a:rPr lang="es-ES" dirty="0" err="1" smtClean="0"/>
              <a:t>pair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r>
              <a:rPr lang="es-ES" dirty="0" smtClean="0"/>
              <a:t> con un experto)</a:t>
            </a:r>
          </a:p>
          <a:p>
            <a:pPr lvl="1"/>
            <a:r>
              <a:rPr lang="es-ES" dirty="0" smtClean="0"/>
              <a:t>El Master y el </a:t>
            </a:r>
            <a:r>
              <a:rPr lang="es-ES" dirty="0" err="1" smtClean="0"/>
              <a:t>Team</a:t>
            </a:r>
            <a:r>
              <a:rPr lang="es-ES" dirty="0" smtClean="0"/>
              <a:t> discuten y estiman el tiempo necesario por cada tarea.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Planning</a:t>
            </a:r>
            <a:r>
              <a:rPr lang="es-ES" dirty="0" smtClean="0"/>
              <a:t> Meeting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730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Planning</a:t>
            </a:r>
            <a:r>
              <a:rPr lang="es-ES" dirty="0" smtClean="0"/>
              <a:t> Meeting : Resumen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5"/>
            <a:ext cx="5904656" cy="408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98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Cada miembro estima cuánto tiempo dispone para trabajar en el Sprint.</a:t>
            </a:r>
          </a:p>
          <a:p>
            <a:r>
              <a:rPr lang="es-ES" dirty="0" smtClean="0"/>
              <a:t>(Horas disponibles estimadas (desde el primero)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/>
              <a:t>Sprint </a:t>
            </a:r>
            <a:r>
              <a:rPr lang="es-ES" sz="4000" dirty="0" err="1" smtClean="0"/>
              <a:t>Planning</a:t>
            </a:r>
            <a:r>
              <a:rPr lang="es-ES" sz="4000" dirty="0" smtClean="0"/>
              <a:t> Meeting : Cómo conocer el tiempo real necesario para el sprint.</a:t>
            </a:r>
            <a:endParaRPr lang="es-E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502557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07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Iniciar con el primer elemento en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Team</a:t>
            </a:r>
            <a:r>
              <a:rPr lang="es-ES" dirty="0" smtClean="0"/>
              <a:t> descompone cada elemento en tareas.</a:t>
            </a:r>
          </a:p>
          <a:p>
            <a:r>
              <a:rPr lang="es-ES" dirty="0" smtClean="0"/>
              <a:t>Cada miembro del </a:t>
            </a:r>
            <a:r>
              <a:rPr lang="es-ES" dirty="0" err="1" smtClean="0"/>
              <a:t>Team</a:t>
            </a:r>
            <a:r>
              <a:rPr lang="es-ES" dirty="0" smtClean="0"/>
              <a:t> voluntariamente toma una tarea, teniendo en cuenta que:</a:t>
            </a:r>
          </a:p>
          <a:p>
            <a:pPr lvl="1"/>
            <a:r>
              <a:rPr lang="es-ES" dirty="0" smtClean="0"/>
              <a:t>Dependencias entre tareas.</a:t>
            </a:r>
          </a:p>
          <a:p>
            <a:pPr lvl="1"/>
            <a:r>
              <a:rPr lang="es-ES" dirty="0" smtClean="0"/>
              <a:t>Estimación en horas de cada tarea.</a:t>
            </a:r>
          </a:p>
          <a:p>
            <a:pPr lvl="1"/>
            <a:r>
              <a:rPr lang="es-ES" dirty="0" smtClean="0"/>
              <a:t>La carga de trabajo para cada individuo debe ser razonable.</a:t>
            </a:r>
          </a:p>
          <a:p>
            <a:pPr lvl="1"/>
            <a:r>
              <a:rPr lang="es-ES" dirty="0" smtClean="0"/>
              <a:t>La comunicación con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 es para aclarar puntos, verificar el equilibrio,  dividir grandes </a:t>
            </a:r>
            <a:r>
              <a:rPr lang="es-ES" dirty="0" err="1" smtClean="0"/>
              <a:t>backlogs</a:t>
            </a:r>
            <a:r>
              <a:rPr lang="es-ES" dirty="0" smtClean="0"/>
              <a:t> en piezas más </a:t>
            </a:r>
            <a:r>
              <a:rPr lang="es-ES" dirty="0" err="1" smtClean="0"/>
              <a:t>pequeñas.etc</a:t>
            </a:r>
            <a:endParaRPr lang="es-ES" dirty="0" smtClean="0"/>
          </a:p>
          <a:p>
            <a:pPr lvl="1"/>
            <a:r>
              <a:rPr lang="es-ES" dirty="0" smtClean="0"/>
              <a:t>Mueva de forma secuencial desde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hasta que se agoten todas las horas disponibles.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/>
              <a:t>Sprint </a:t>
            </a:r>
            <a:r>
              <a:rPr lang="es-ES" sz="4000" dirty="0" err="1" smtClean="0"/>
              <a:t>Planning</a:t>
            </a:r>
            <a:r>
              <a:rPr lang="es-ES" sz="4000" dirty="0" smtClean="0"/>
              <a:t> Meeting : Desarrollar el Sprint </a:t>
            </a:r>
            <a:r>
              <a:rPr lang="es-ES" sz="4000" dirty="0" err="1" smtClean="0"/>
              <a:t>Backlog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36962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Backlog</a:t>
            </a:r>
            <a:r>
              <a:rPr lang="es-ES" dirty="0" smtClean="0"/>
              <a:t> (desde el </a:t>
            </a:r>
            <a:r>
              <a:rPr lang="es-ES" dirty="0" err="1" smtClean="0"/>
              <a:t>prier</a:t>
            </a:r>
            <a:r>
              <a:rPr lang="es-ES" dirty="0" smtClean="0"/>
              <a:t> </a:t>
            </a:r>
            <a:r>
              <a:rPr lang="es-ES" dirty="0" err="1" smtClean="0"/>
              <a:t>Scrum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Tabular Sprint </a:t>
            </a:r>
            <a:r>
              <a:rPr lang="es-ES" dirty="0" err="1" smtClean="0"/>
              <a:t>Backlog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51775" cy="35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73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Grafico Sprint </a:t>
            </a:r>
            <a:r>
              <a:rPr lang="es-ES" dirty="0" err="1" smtClean="0"/>
              <a:t>Backlog</a:t>
            </a:r>
            <a:endParaRPr lang="es-E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696744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531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Pizarra con las tareas del Sprint </a:t>
            </a:r>
            <a:r>
              <a:rPr lang="es-ES" dirty="0" err="1" smtClean="0"/>
              <a:t>Backlog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403244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381642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025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URLs</a:t>
            </a:r>
            <a:r>
              <a:rPr lang="es-ES" dirty="0" smtClean="0"/>
              <a:t>: </a:t>
            </a:r>
            <a:endParaRPr lang="es-ES" dirty="0"/>
          </a:p>
          <a:p>
            <a:pPr lvl="1"/>
            <a:r>
              <a:rPr lang="es-ES" dirty="0"/>
              <a:t>Home of SCRUM: </a:t>
            </a:r>
            <a:r>
              <a:rPr lang="es-ES" dirty="0" smtClean="0"/>
              <a:t>www.scrumalliance.org</a:t>
            </a:r>
            <a:endParaRPr lang="es-ES" dirty="0"/>
          </a:p>
          <a:p>
            <a:pPr lvl="1"/>
            <a:r>
              <a:rPr lang="es-ES" dirty="0"/>
              <a:t>Jeff Sutherland: </a:t>
            </a:r>
            <a:r>
              <a:rPr lang="es-ES" dirty="0" smtClean="0"/>
              <a:t>www.jeffsutherland.com</a:t>
            </a:r>
            <a:endParaRPr lang="es-ES" dirty="0"/>
          </a:p>
          <a:p>
            <a:pPr lvl="1"/>
            <a:r>
              <a:rPr lang="es-ES" dirty="0"/>
              <a:t>Mike </a:t>
            </a:r>
            <a:r>
              <a:rPr lang="es-ES" dirty="0" err="1"/>
              <a:t>Cohn</a:t>
            </a:r>
            <a:r>
              <a:rPr lang="es-ES" dirty="0"/>
              <a:t>: </a:t>
            </a:r>
            <a:r>
              <a:rPr lang="es-ES" dirty="0" smtClean="0">
                <a:hlinkClick r:id="rId2"/>
              </a:rPr>
              <a:t>www.mountaingoatsoftware.com</a:t>
            </a:r>
            <a:r>
              <a:rPr lang="es-ES" dirty="0" smtClean="0"/>
              <a:t> </a:t>
            </a:r>
            <a:endParaRPr lang="es-ES" dirty="0"/>
          </a:p>
          <a:p>
            <a:pPr lvl="1"/>
            <a:r>
              <a:rPr lang="es-ES" dirty="0" err="1"/>
              <a:t>Yahoo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: </a:t>
            </a:r>
            <a:r>
              <a:rPr lang="es-ES" dirty="0" err="1"/>
              <a:t>scrumdevelopment</a:t>
            </a:r>
            <a:r>
              <a:rPr lang="es-ES" dirty="0"/>
              <a:t>, XP, XPUK, </a:t>
            </a:r>
            <a:r>
              <a:rPr lang="es-ES" dirty="0" err="1"/>
              <a:t>agiletesting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Books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dirty="0"/>
              <a:t>Agile Software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Scrum</a:t>
            </a:r>
            <a:r>
              <a:rPr lang="es-ES" dirty="0"/>
              <a:t>. Ken </a:t>
            </a:r>
            <a:r>
              <a:rPr lang="es-ES" dirty="0" err="1"/>
              <a:t>Schwaber</a:t>
            </a:r>
            <a:r>
              <a:rPr lang="es-ES" dirty="0"/>
              <a:t> and</a:t>
            </a:r>
          </a:p>
          <a:p>
            <a:pPr lvl="1"/>
            <a:r>
              <a:rPr lang="es-ES" dirty="0"/>
              <a:t>Mike </a:t>
            </a:r>
            <a:r>
              <a:rPr lang="es-ES" dirty="0" err="1"/>
              <a:t>Beedle</a:t>
            </a:r>
            <a:r>
              <a:rPr lang="es-ES" dirty="0"/>
              <a:t>, Prentice Hall, 2002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/>
              <a:t>Agile Project Management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Scrum</a:t>
            </a:r>
            <a:r>
              <a:rPr lang="es-ES" dirty="0"/>
              <a:t>, Ken </a:t>
            </a:r>
            <a:r>
              <a:rPr lang="es-ES" dirty="0" err="1"/>
              <a:t>Schwaber</a:t>
            </a:r>
            <a:r>
              <a:rPr lang="es-ES" dirty="0"/>
              <a:t>, </a:t>
            </a:r>
          </a:p>
          <a:p>
            <a:pPr lvl="1"/>
            <a:r>
              <a:rPr lang="es-ES" dirty="0"/>
              <a:t>Microsoft </a:t>
            </a:r>
            <a:r>
              <a:rPr lang="es-ES" dirty="0" err="1"/>
              <a:t>Press</a:t>
            </a:r>
            <a:r>
              <a:rPr lang="es-ES" dirty="0"/>
              <a:t>, </a:t>
            </a:r>
            <a:r>
              <a:rPr lang="es-ES" dirty="0" smtClean="0"/>
              <a:t>2004</a:t>
            </a:r>
          </a:p>
          <a:p>
            <a:endParaRPr lang="es-ES" dirty="0"/>
          </a:p>
          <a:p>
            <a:r>
              <a:rPr lang="es-ES" dirty="0" err="1" smtClean="0"/>
              <a:t>Prsentación</a:t>
            </a:r>
            <a:r>
              <a:rPr lang="es-ES" dirty="0" smtClean="0"/>
              <a:t> </a:t>
            </a:r>
            <a:r>
              <a:rPr lang="es-ES" dirty="0" err="1" smtClean="0"/>
              <a:t>Dra</a:t>
            </a:r>
            <a:r>
              <a:rPr lang="es-ES" dirty="0" smtClean="0"/>
              <a:t> Ana Moreno: UPM- </a:t>
            </a:r>
            <a:r>
              <a:rPr lang="es-ES" dirty="0" err="1" smtClean="0"/>
              <a:t>MAdrid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114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Proyectos Agiles.org,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www.proyectosagiles.org/que-es-scrum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6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Era la </a:t>
            </a:r>
            <a:r>
              <a:rPr lang="es-ES" dirty="0"/>
              <a:t>historia de un pollo y un cerdo </a:t>
            </a:r>
            <a:br>
              <a:rPr lang="es-ES" dirty="0"/>
            </a:br>
            <a:r>
              <a:rPr lang="es-ES" dirty="0"/>
              <a:t>caminando por la calle ... </a:t>
            </a:r>
            <a:br>
              <a:rPr lang="es-ES" dirty="0"/>
            </a:br>
            <a:r>
              <a:rPr lang="es-ES" dirty="0"/>
              <a:t>El Pollo dijo: </a:t>
            </a:r>
            <a:br>
              <a:rPr lang="es-ES" dirty="0"/>
            </a:br>
            <a:r>
              <a:rPr lang="es-ES" dirty="0"/>
              <a:t>¿Por qué no abrimos un restaurante? </a:t>
            </a:r>
            <a:br>
              <a:rPr lang="es-ES" dirty="0"/>
            </a:br>
            <a:r>
              <a:rPr lang="es-ES" dirty="0"/>
              <a:t>¿Por qué no? </a:t>
            </a:r>
            <a:r>
              <a:rPr lang="es-ES" dirty="0" smtClean="0"/>
              <a:t>– agregó  el </a:t>
            </a:r>
            <a:r>
              <a:rPr lang="es-ES" dirty="0"/>
              <a:t>pollo. </a:t>
            </a:r>
            <a:br>
              <a:rPr lang="es-ES" dirty="0"/>
            </a:br>
            <a:r>
              <a:rPr lang="es-ES" dirty="0"/>
              <a:t>Pero ¿cómo debemos llamarlo? </a:t>
            </a:r>
            <a:br>
              <a:rPr lang="es-ES" dirty="0"/>
            </a:br>
            <a:r>
              <a:rPr lang="es-ES" dirty="0"/>
              <a:t>"Jamón y huevos" suena bien para mí! - Contestó el </a:t>
            </a:r>
            <a:br>
              <a:rPr lang="es-ES" dirty="0"/>
            </a:br>
            <a:r>
              <a:rPr lang="es-ES" dirty="0"/>
              <a:t>Pollo</a:t>
            </a:r>
            <a:r>
              <a:rPr lang="es-ES" dirty="0" smtClean="0"/>
              <a:t>.</a:t>
            </a:r>
          </a:p>
          <a:p>
            <a:r>
              <a:rPr lang="es-ES" dirty="0"/>
              <a:t>.. SCRUM es ese restaurante. Los cerdos son los que, </a:t>
            </a:r>
            <a:br>
              <a:rPr lang="es-ES" dirty="0"/>
            </a:br>
            <a:r>
              <a:rPr lang="es-ES" dirty="0"/>
              <a:t>comprometido con el proyecto, mientras que el pollo son </a:t>
            </a:r>
            <a:br>
              <a:rPr lang="es-ES" dirty="0"/>
            </a:br>
            <a:r>
              <a:rPr lang="es-ES" dirty="0"/>
              <a:t>sólo los involucrados. Sólo los cerdos tienen el derecho de hablar en </a:t>
            </a:r>
            <a:r>
              <a:rPr lang="es-ES" dirty="0" smtClean="0"/>
              <a:t> la </a:t>
            </a:r>
            <a:r>
              <a:rPr lang="es-ES" dirty="0"/>
              <a:t>reunión de Stand-up. </a:t>
            </a:r>
            <a:br>
              <a:rPr lang="es-ES" dirty="0"/>
            </a:b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eso de los cerdos y el pollo?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48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SCRUM Master</a:t>
            </a:r>
          </a:p>
          <a:p>
            <a:r>
              <a:rPr lang="es-ES" dirty="0" smtClean="0"/>
              <a:t>SCRUM </a:t>
            </a:r>
            <a:r>
              <a:rPr lang="es-ES" dirty="0" err="1" smtClean="0"/>
              <a:t>Team</a:t>
            </a:r>
            <a:endParaRPr lang="es-ES" dirty="0" smtClean="0"/>
          </a:p>
          <a:p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cerdo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7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SCRUM Master </a:t>
            </a:r>
          </a:p>
          <a:p>
            <a:pPr lvl="1"/>
            <a:r>
              <a:rPr lang="es-ES" dirty="0" smtClean="0"/>
              <a:t>Responsable del éxito del equipo</a:t>
            </a:r>
          </a:p>
          <a:p>
            <a:pPr lvl="1"/>
            <a:r>
              <a:rPr lang="es-ES" dirty="0" smtClean="0"/>
              <a:t>Protege al equipo de las interferencias externas.</a:t>
            </a:r>
          </a:p>
          <a:p>
            <a:pPr lvl="1"/>
            <a:r>
              <a:rPr lang="es-ES" dirty="0" smtClean="0"/>
              <a:t>Responsable del proceso SCRUM</a:t>
            </a:r>
          </a:p>
          <a:p>
            <a:pPr lvl="1"/>
            <a:r>
              <a:rPr lang="es-ES" dirty="0" smtClean="0"/>
              <a:t>No administra el proyecto, no le dice al equipo qué hacer solo hace lo justo para facilitar el proceso.</a:t>
            </a:r>
          </a:p>
          <a:p>
            <a:pPr lvl="1"/>
            <a:r>
              <a:rPr lang="es-ES" dirty="0" smtClean="0"/>
              <a:t>En pequeños equipos el </a:t>
            </a:r>
            <a:r>
              <a:rPr lang="es-ES" dirty="0" err="1" smtClean="0"/>
              <a:t>Scrum</a:t>
            </a:r>
            <a:r>
              <a:rPr lang="es-ES" dirty="0" smtClean="0"/>
              <a:t> Master </a:t>
            </a:r>
            <a:r>
              <a:rPr lang="es-ES" dirty="0" err="1" smtClean="0"/>
              <a:t>pued</a:t>
            </a:r>
            <a:r>
              <a:rPr lang="es-ES" dirty="0" smtClean="0"/>
              <a:t> ser uno de los </a:t>
            </a: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 err="1" smtClean="0"/>
              <a:t>Team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Scrum</a:t>
            </a:r>
            <a:r>
              <a:rPr lang="es-ES" dirty="0" smtClean="0"/>
              <a:t> Master nunca será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SCRUM </a:t>
            </a:r>
            <a:r>
              <a:rPr lang="es-ES" b="1" dirty="0" err="1" smtClean="0"/>
              <a:t>Team</a:t>
            </a:r>
            <a:endParaRPr lang="es-ES" b="1" dirty="0" smtClean="0"/>
          </a:p>
          <a:p>
            <a:r>
              <a:rPr lang="es-ES" b="1" dirty="0" smtClean="0"/>
              <a:t>PRODUCT </a:t>
            </a:r>
            <a:r>
              <a:rPr lang="es-ES" b="1" dirty="0" err="1" smtClean="0"/>
              <a:t>Owner</a:t>
            </a:r>
            <a:endParaRPr lang="es-ES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cerdo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004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SCRUM Master.</a:t>
            </a:r>
          </a:p>
          <a:p>
            <a:r>
              <a:rPr lang="es-ES" b="1" dirty="0" smtClean="0"/>
              <a:t>SCRUM </a:t>
            </a:r>
            <a:r>
              <a:rPr lang="es-ES" b="1" dirty="0" err="1" smtClean="0"/>
              <a:t>Team</a:t>
            </a:r>
            <a:r>
              <a:rPr lang="es-ES" b="1" dirty="0" smtClean="0"/>
              <a:t>.</a:t>
            </a:r>
          </a:p>
          <a:p>
            <a:pPr lvl="1"/>
            <a:r>
              <a:rPr lang="es-ES" dirty="0" smtClean="0"/>
              <a:t>Funciones cruzadas del equipo(desarrolladores, diseñadores, analistas)</a:t>
            </a:r>
          </a:p>
          <a:p>
            <a:pPr lvl="1"/>
            <a:r>
              <a:rPr lang="es-ES" dirty="0" smtClean="0"/>
              <a:t>Asesora al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sobre cómo desarrollar un buen Producto.</a:t>
            </a:r>
          </a:p>
          <a:p>
            <a:pPr lvl="1"/>
            <a:r>
              <a:rPr lang="es-ES" dirty="0" smtClean="0"/>
              <a:t>Responsable del Proceso de desarrollo</a:t>
            </a:r>
          </a:p>
          <a:p>
            <a:pPr lvl="1"/>
            <a:r>
              <a:rPr lang="es-ES" dirty="0" smtClean="0"/>
              <a:t>Totalmente dedicado al proyecto.</a:t>
            </a:r>
          </a:p>
          <a:p>
            <a:pPr lvl="1"/>
            <a:r>
              <a:rPr lang="es-ES" dirty="0" smtClean="0"/>
              <a:t>Equipo </a:t>
            </a:r>
            <a:r>
              <a:rPr lang="es-ES" dirty="0" err="1" smtClean="0"/>
              <a:t>autogestionado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Tamaño 5+-2</a:t>
            </a:r>
          </a:p>
          <a:p>
            <a:r>
              <a:rPr lang="es-ES" b="1" dirty="0" err="1" smtClean="0"/>
              <a:t>Product</a:t>
            </a:r>
            <a:r>
              <a:rPr lang="es-ES" b="1" dirty="0" smtClean="0"/>
              <a:t> </a:t>
            </a:r>
            <a:r>
              <a:rPr lang="es-ES" b="1" dirty="0" err="1" smtClean="0"/>
              <a:t>Owner</a:t>
            </a:r>
            <a:endParaRPr lang="es-ES" b="1" dirty="0" smtClean="0"/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cerdo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12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smtClean="0"/>
              <a:t>SCRUM Master.</a:t>
            </a:r>
          </a:p>
          <a:p>
            <a:r>
              <a:rPr lang="es-ES" b="1" dirty="0" smtClean="0"/>
              <a:t>SCRUM </a:t>
            </a:r>
            <a:r>
              <a:rPr lang="es-ES" b="1" dirty="0" err="1" smtClean="0"/>
              <a:t>Team</a:t>
            </a:r>
            <a:r>
              <a:rPr lang="es-ES" b="1" dirty="0" smtClean="0"/>
              <a:t>.</a:t>
            </a:r>
          </a:p>
          <a:p>
            <a:r>
              <a:rPr lang="es-ES" b="1" dirty="0" err="1" smtClean="0"/>
              <a:t>Product</a:t>
            </a:r>
            <a:r>
              <a:rPr lang="es-ES" b="1" dirty="0" smtClean="0"/>
              <a:t> </a:t>
            </a:r>
            <a:r>
              <a:rPr lang="es-ES" b="1" dirty="0" err="1" smtClean="0"/>
              <a:t>Owner</a:t>
            </a:r>
            <a:r>
              <a:rPr lang="es-ES" b="1" dirty="0" smtClean="0"/>
              <a:t>.</a:t>
            </a:r>
          </a:p>
          <a:p>
            <a:pPr lvl="1"/>
            <a:r>
              <a:rPr lang="es-ES" dirty="0" smtClean="0"/>
              <a:t>La voz del cliente.</a:t>
            </a:r>
          </a:p>
          <a:p>
            <a:pPr lvl="1"/>
            <a:r>
              <a:rPr lang="es-ES" dirty="0" smtClean="0"/>
              <a:t>Maximiza el valor del negocio o ROI (en cada sprint escoge las funcionalidades con más valor del negocio y menos costo)</a:t>
            </a:r>
          </a:p>
          <a:p>
            <a:pPr lvl="1"/>
            <a:r>
              <a:rPr lang="es-ES" dirty="0" smtClean="0"/>
              <a:t>Prioriza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Mayor actor en el Sprint </a:t>
            </a:r>
            <a:r>
              <a:rPr lang="es-ES" dirty="0" err="1" smtClean="0"/>
              <a:t>Planning</a:t>
            </a:r>
            <a:r>
              <a:rPr lang="es-ES" dirty="0" smtClean="0"/>
              <a:t> Meeting.</a:t>
            </a:r>
          </a:p>
          <a:p>
            <a:pPr lvl="2"/>
            <a:r>
              <a:rPr lang="es-ES" dirty="0" err="1" smtClean="0"/>
              <a:t>Detallla</a:t>
            </a:r>
            <a:r>
              <a:rPr lang="es-ES" dirty="0" smtClean="0"/>
              <a:t> las necesidades</a:t>
            </a:r>
          </a:p>
          <a:p>
            <a:pPr lvl="2"/>
            <a:r>
              <a:rPr lang="es-ES" dirty="0" smtClean="0"/>
              <a:t>Identifica necesidades de alto valor del negocio y bajo costo por cada sprint.</a:t>
            </a:r>
          </a:p>
          <a:p>
            <a:pPr lvl="1"/>
            <a:endParaRPr lang="es-ES" b="1" dirty="0" smtClean="0"/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cerdo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75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Scrum</a:t>
            </a:r>
            <a:r>
              <a:rPr lang="es-ES" dirty="0" smtClean="0"/>
              <a:t> Master vs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Scrum</a:t>
            </a:r>
            <a:r>
              <a:rPr lang="es-ES" dirty="0" smtClean="0"/>
              <a:t> Master es la única persona que maneja el equipo.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 es la única persona que maneja a los </a:t>
            </a:r>
            <a:r>
              <a:rPr lang="es-ES" dirty="0" err="1" smtClean="0"/>
              <a:t>stakeholdersa</a:t>
            </a:r>
            <a:r>
              <a:rPr lang="es-ES" dirty="0" smtClean="0"/>
              <a:t>. 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8880"/>
            <a:ext cx="4104456" cy="393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85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Usuarios</a:t>
            </a:r>
          </a:p>
          <a:p>
            <a:r>
              <a:rPr lang="es-ES" dirty="0" err="1" smtClean="0"/>
              <a:t>Stakeholders</a:t>
            </a:r>
            <a:r>
              <a:rPr lang="es-ES" dirty="0" smtClean="0"/>
              <a:t> (Partes interesadas)</a:t>
            </a:r>
          </a:p>
          <a:p>
            <a:pPr lvl="1"/>
            <a:r>
              <a:rPr lang="es-ES" dirty="0" smtClean="0"/>
              <a:t>Gente directamente interesada en el desarrollo del producto.</a:t>
            </a:r>
          </a:p>
          <a:p>
            <a:pPr lvl="1"/>
            <a:r>
              <a:rPr lang="es-ES" dirty="0" smtClean="0"/>
              <a:t>Consultores expertos.</a:t>
            </a:r>
          </a:p>
          <a:p>
            <a:pPr lvl="1"/>
            <a:r>
              <a:rPr lang="es-ES" dirty="0" smtClean="0"/>
              <a:t>Otros que no toman parte en el proceso de desarrollo.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Pollo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7358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458</TotalTime>
  <Words>1079</Words>
  <Application>Microsoft Office PowerPoint</Application>
  <PresentationFormat>Presentación en pantalla (4:3)</PresentationFormat>
  <Paragraphs>165</Paragraphs>
  <Slides>28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Cartoné</vt:lpstr>
      <vt:lpstr>Scrum Metodología</vt:lpstr>
      <vt:lpstr>Contenido</vt:lpstr>
      <vt:lpstr>Qué es eso de los cerdos y el pollo?</vt:lpstr>
      <vt:lpstr>Roles del cerdo</vt:lpstr>
      <vt:lpstr>Roles del cerdo</vt:lpstr>
      <vt:lpstr>Roles del cerdo</vt:lpstr>
      <vt:lpstr>Roles del cerdo</vt:lpstr>
      <vt:lpstr>Scrum Master vs Product Owner</vt:lpstr>
      <vt:lpstr>Roles del Pollo</vt:lpstr>
      <vt:lpstr>Proceso SCRUM</vt:lpstr>
      <vt:lpstr>Proceso SCRUM</vt:lpstr>
      <vt:lpstr>Qué incluye el Product Backlog </vt:lpstr>
      <vt:lpstr>Qué incluye el Product Backlog </vt:lpstr>
      <vt:lpstr>Qué incluye el Product Backlog </vt:lpstr>
      <vt:lpstr>Product Backlog: Obteniendo el ROI </vt:lpstr>
      <vt:lpstr>Product Backlog: Obteniendo el ROI </vt:lpstr>
      <vt:lpstr>Product Backlog: Asignar Prioridades</vt:lpstr>
      <vt:lpstr>Product Backlog: Información sobre cada elemento</vt:lpstr>
      <vt:lpstr>Sprint Planning Meeting</vt:lpstr>
      <vt:lpstr>Sprint Planning Meeting</vt:lpstr>
      <vt:lpstr>Sprint Planning Meeting : Resumen</vt:lpstr>
      <vt:lpstr>Sprint Planning Meeting : Cómo conocer el tiempo real necesario para el sprint.</vt:lpstr>
      <vt:lpstr>Sprint Planning Meeting : Desarrollar el Sprint Backlog</vt:lpstr>
      <vt:lpstr>Tabular Sprint Backlog</vt:lpstr>
      <vt:lpstr>Grafico Sprint Backlog</vt:lpstr>
      <vt:lpstr>Pizarra con las tareas del Sprint Backlog</vt:lpstr>
      <vt:lpstr>Bibliografía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81</cp:revision>
  <dcterms:created xsi:type="dcterms:W3CDTF">2014-03-12T16:23:20Z</dcterms:created>
  <dcterms:modified xsi:type="dcterms:W3CDTF">2014-03-27T02:34:52Z</dcterms:modified>
</cp:coreProperties>
</file>