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6780141-B3A9-472D-9D11-64C1B916F3F1}" type="datetimeFigureOut">
              <a:rPr lang="es-ES" smtClean="0"/>
              <a:t>26/03/2014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F4716CC-ECAC-4AA7-8905-38317C47A9A9}" type="slidenum">
              <a:rPr lang="es-ES" smtClean="0"/>
              <a:t>‹Nº›</a:t>
            </a:fld>
            <a:endParaRPr lang="es-ES"/>
          </a:p>
        </p:txBody>
      </p:sp>
      <p:grpSp>
        <p:nvGrpSpPr>
          <p:cNvPr id="8" name="Group 7"/>
          <p:cNvGrpSpPr/>
          <p:nvPr/>
        </p:nvGrpSpPr>
        <p:grpSpPr>
          <a:xfrm>
            <a:off x="1194101" y="2887530"/>
            <a:ext cx="6779110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  <a:endParaRPr lang="en-US" sz="5400" dirty="0">
                <a:ln w="3175">
                  <a:solidFill>
                    <a:schemeClr val="tx2">
                      <a:alpha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outerShdw blurRad="34925" dist="12700" dir="14400000" algn="ctr" rotWithShape="0">
                    <a:srgbClr val="000000">
                      <a:alpha val="21000"/>
                    </a:srgbClr>
                  </a:outerShdw>
                </a:effectLst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387737"/>
            <a:ext cx="6777318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80141-B3A9-472D-9D11-64C1B916F3F1}" type="datetimeFigureOut">
              <a:rPr lang="es-ES" smtClean="0"/>
              <a:t>26/03/2014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716CC-ECAC-4AA7-8905-38317C47A9A9}" type="slidenum">
              <a:rPr lang="es-ES" smtClean="0"/>
              <a:t>‹Nº›</a:t>
            </a:fld>
            <a:endParaRPr lang="es-ES"/>
          </a:p>
        </p:txBody>
      </p:sp>
      <p:grpSp>
        <p:nvGrpSpPr>
          <p:cNvPr id="11" name="Group 10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560" y="559398"/>
            <a:ext cx="1678193" cy="556676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8" y="849854"/>
            <a:ext cx="5507917" cy="5023821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80141-B3A9-472D-9D11-64C1B916F3F1}" type="datetimeFigureOut">
              <a:rPr lang="es-ES" smtClean="0"/>
              <a:t>26/03/2014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716CC-ECAC-4AA7-8905-38317C47A9A9}" type="slidenum">
              <a:rPr lang="es-ES" smtClean="0"/>
              <a:t>‹Nº›</a:t>
            </a:fld>
            <a:endParaRPr lang="es-ES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3909050" y="2880823"/>
            <a:ext cx="5480154" cy="923330"/>
            <a:chOff x="1815339" y="1381459"/>
            <a:chExt cx="5480154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80141-B3A9-472D-9D11-64C1B916F3F1}" type="datetimeFigureOut">
              <a:rPr lang="es-ES" smtClean="0"/>
              <a:t>26/03/2014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716CC-ECAC-4AA7-8905-38317C47A9A9}" type="slidenum">
              <a:rPr lang="es-ES" smtClean="0"/>
              <a:t>‹Nº›</a:t>
            </a:fld>
            <a:endParaRPr lang="es-E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172584" y="2887579"/>
            <a:ext cx="6779110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3767316"/>
            <a:ext cx="7734747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80141-B3A9-472D-9D11-64C1B916F3F1}" type="datetimeFigureOut">
              <a:rPr lang="es-ES" smtClean="0"/>
              <a:t>26/03/2014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716CC-ECAC-4AA7-8905-38317C47A9A9}" type="slidenum">
              <a:rPr lang="es-ES" smtClean="0"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80141-B3A9-472D-9D11-64C1B916F3F1}" type="datetimeFigureOut">
              <a:rPr lang="es-ES" smtClean="0"/>
              <a:t>26/03/2014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716CC-ECAC-4AA7-8905-38317C47A9A9}" type="slidenum">
              <a:rPr lang="es-ES" smtClean="0"/>
              <a:t>‹Nº›</a:t>
            </a:fld>
            <a:endParaRPr lang="es-E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3803904" cy="387705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2240280"/>
            <a:ext cx="3803904" cy="387705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2240280"/>
            <a:ext cx="3442446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947595"/>
            <a:ext cx="38039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2240280"/>
            <a:ext cx="344728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944368"/>
            <a:ext cx="3799728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80141-B3A9-472D-9D11-64C1B916F3F1}" type="datetimeFigureOut">
              <a:rPr lang="es-ES" smtClean="0"/>
              <a:t>26/03/2014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716CC-ECAC-4AA7-8905-38317C47A9A9}" type="slidenum">
              <a:rPr lang="es-ES" smtClean="0"/>
              <a:t>‹Nº›</a:t>
            </a:fld>
            <a:endParaRPr lang="es-ES"/>
          </a:p>
        </p:txBody>
      </p:sp>
      <p:grpSp>
        <p:nvGrpSpPr>
          <p:cNvPr id="14" name="Group 13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80141-B3A9-472D-9D11-64C1B916F3F1}" type="datetimeFigureOut">
              <a:rPr lang="es-ES" smtClean="0"/>
              <a:t>26/03/2014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716CC-ECAC-4AA7-8905-38317C47A9A9}" type="slidenum">
              <a:rPr lang="es-ES" smtClean="0"/>
              <a:t>‹Nº›</a:t>
            </a:fld>
            <a:endParaRPr lang="es-ES"/>
          </a:p>
        </p:txBody>
      </p:sp>
      <p:grpSp>
        <p:nvGrpSpPr>
          <p:cNvPr id="10" name="Group 9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80141-B3A9-472D-9D11-64C1B916F3F1}" type="datetimeFigureOut">
              <a:rPr lang="es-ES" smtClean="0"/>
              <a:t>26/03/2014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716CC-ECAC-4AA7-8905-38317C47A9A9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79" y="1678195"/>
            <a:ext cx="3422483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1" y="559398"/>
            <a:ext cx="4116667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79" y="3603812"/>
            <a:ext cx="3411725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80141-B3A9-472D-9D11-64C1B916F3F1}" type="datetimeFigureOut">
              <a:rPr lang="es-ES" smtClean="0"/>
              <a:t>26/03/2014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716CC-ECAC-4AA7-8905-38317C47A9A9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1" y="4668818"/>
            <a:ext cx="7767021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666965"/>
            <a:ext cx="4772156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5324306"/>
            <a:ext cx="775626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80141-B3A9-472D-9D11-64C1B916F3F1}" type="datetimeFigureOut">
              <a:rPr lang="es-ES" smtClean="0"/>
              <a:t>26/03/2014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716CC-ECAC-4AA7-8905-38317C47A9A9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86780141-B3A9-472D-9D11-64C1B916F3F1}" type="datetimeFigureOut">
              <a:rPr lang="es-ES" smtClean="0"/>
              <a:t>26/03/2014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AF4716CC-ECAC-4AA7-8905-38317C47A9A9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ountaingoatsoftware.com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royectosagiles.org/que-es-scru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SCRUM-parte II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err="1" smtClean="0"/>
              <a:t>Maritzol</a:t>
            </a:r>
            <a:r>
              <a:rPr lang="es-ES" dirty="0" smtClean="0"/>
              <a:t> </a:t>
            </a:r>
            <a:r>
              <a:rPr lang="es-ES" dirty="0" err="1" smtClean="0"/>
              <a:t>Tenemaza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615043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4867" y="2247900"/>
            <a:ext cx="7474266" cy="3878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Problemático Sprint </a:t>
            </a:r>
            <a:r>
              <a:rPr lang="es-ES" dirty="0" err="1" smtClean="0"/>
              <a:t>Burndown</a:t>
            </a:r>
            <a:r>
              <a:rPr lang="es-ES" dirty="0" smtClean="0"/>
              <a:t> Chart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38317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 smtClean="0"/>
              <a:t>Antes de finalizar cada sprint,  los elementos del futuro </a:t>
            </a:r>
            <a:r>
              <a:rPr lang="es-ES" dirty="0" err="1" smtClean="0"/>
              <a:t>backlog</a:t>
            </a:r>
            <a:r>
              <a:rPr lang="es-ES" dirty="0" smtClean="0"/>
              <a:t> ya cuentan con la actual experiencia  del actual sprint.</a:t>
            </a:r>
          </a:p>
          <a:p>
            <a:pPr lvl="1"/>
            <a:r>
              <a:rPr lang="es-ES" dirty="0" smtClean="0"/>
              <a:t>Analizar el detalle de los requerimientos. (nuevos, modificación de los elementos)</a:t>
            </a:r>
          </a:p>
          <a:p>
            <a:pPr lvl="1"/>
            <a:r>
              <a:rPr lang="es-ES" dirty="0" smtClean="0"/>
              <a:t>Descomponer los grandes elementos. </a:t>
            </a:r>
          </a:p>
          <a:p>
            <a:pPr lvl="1"/>
            <a:r>
              <a:rPr lang="es-ES" dirty="0" smtClean="0"/>
              <a:t>Estimación de nuevos elementos.</a:t>
            </a:r>
          </a:p>
          <a:p>
            <a:pPr lvl="1"/>
            <a:r>
              <a:rPr lang="es-ES" dirty="0" smtClean="0"/>
              <a:t>Re-estimación de los elementos existentes.</a:t>
            </a:r>
          </a:p>
          <a:p>
            <a:r>
              <a:rPr lang="es-ES" dirty="0" smtClean="0"/>
              <a:t>Hacer más fácil la próxima reunión de planificación (punto de partida claro)</a:t>
            </a:r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611560" y="476672"/>
            <a:ext cx="7756263" cy="1054250"/>
          </a:xfrm>
        </p:spPr>
        <p:txBody>
          <a:bodyPr/>
          <a:lstStyle/>
          <a:p>
            <a:r>
              <a:rPr lang="es-ES" dirty="0" smtClean="0"/>
              <a:t>Refinar el </a:t>
            </a:r>
            <a:r>
              <a:rPr lang="es-ES" dirty="0" err="1" smtClean="0"/>
              <a:t>Product</a:t>
            </a:r>
            <a:r>
              <a:rPr lang="es-ES" dirty="0" smtClean="0"/>
              <a:t> </a:t>
            </a:r>
            <a:r>
              <a:rPr lang="es-ES" dirty="0" err="1" smtClean="0"/>
              <a:t>Backlog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941860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Sprint </a:t>
            </a:r>
            <a:r>
              <a:rPr lang="es-ES" dirty="0" err="1" smtClean="0"/>
              <a:t>Review</a:t>
            </a:r>
            <a:endParaRPr lang="es-E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276872"/>
            <a:ext cx="7704856" cy="3900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212164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Después del Sprint.</a:t>
            </a:r>
          </a:p>
          <a:p>
            <a:r>
              <a:rPr lang="es-ES" dirty="0"/>
              <a:t>Demo de resultados de el </a:t>
            </a:r>
            <a:r>
              <a:rPr lang="es-ES" dirty="0" err="1"/>
              <a:t>dprint</a:t>
            </a:r>
            <a:r>
              <a:rPr lang="es-ES" dirty="0"/>
              <a:t> (no </a:t>
            </a:r>
            <a:r>
              <a:rPr lang="es-ES" dirty="0" err="1"/>
              <a:t>slides</a:t>
            </a:r>
            <a:r>
              <a:rPr lang="es-ES" dirty="0"/>
              <a:t> </a:t>
            </a:r>
            <a:r>
              <a:rPr lang="es-ES" dirty="0" err="1"/>
              <a:t>ppt</a:t>
            </a:r>
            <a:r>
              <a:rPr lang="es-ES" dirty="0"/>
              <a:t>)</a:t>
            </a:r>
          </a:p>
          <a:p>
            <a:r>
              <a:rPr lang="es-ES" dirty="0" err="1"/>
              <a:t>Scrum</a:t>
            </a:r>
            <a:r>
              <a:rPr lang="es-ES" dirty="0"/>
              <a:t> </a:t>
            </a:r>
            <a:r>
              <a:rPr lang="es-ES" dirty="0" err="1"/>
              <a:t>Team</a:t>
            </a:r>
            <a:r>
              <a:rPr lang="es-ES" dirty="0"/>
              <a:t>, </a:t>
            </a:r>
            <a:r>
              <a:rPr lang="es-ES" dirty="0" err="1"/>
              <a:t>Scrum</a:t>
            </a:r>
            <a:r>
              <a:rPr lang="es-ES" dirty="0"/>
              <a:t> Master, </a:t>
            </a:r>
            <a:r>
              <a:rPr lang="es-ES" dirty="0" err="1"/>
              <a:t>Product</a:t>
            </a:r>
            <a:r>
              <a:rPr lang="es-ES" dirty="0"/>
              <a:t> </a:t>
            </a:r>
            <a:r>
              <a:rPr lang="es-ES" dirty="0" err="1"/>
              <a:t>Owner</a:t>
            </a:r>
            <a:r>
              <a:rPr lang="es-ES" dirty="0"/>
              <a:t>, cualquier persona involucrada.</a:t>
            </a:r>
          </a:p>
          <a:p>
            <a:r>
              <a:rPr lang="es-ES" dirty="0"/>
              <a:t>Sin duración fija.</a:t>
            </a:r>
          </a:p>
          <a:p>
            <a:pPr marL="0" indent="0">
              <a:buNone/>
            </a:pPr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Sprint </a:t>
            </a:r>
            <a:r>
              <a:rPr lang="es-ES" dirty="0" err="1" smtClean="0"/>
              <a:t>Review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546510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Sprint </a:t>
            </a:r>
            <a:r>
              <a:rPr lang="es-ES" dirty="0" err="1" smtClean="0"/>
              <a:t>Retrospecive</a:t>
            </a:r>
            <a:endParaRPr lang="es-E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276872"/>
            <a:ext cx="7704856" cy="3900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998041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Siguiente Sprint </a:t>
            </a:r>
            <a:r>
              <a:rPr lang="es-ES" dirty="0" err="1" smtClean="0"/>
              <a:t>Review</a:t>
            </a:r>
            <a:endParaRPr lang="es-ES" dirty="0" smtClean="0"/>
          </a:p>
          <a:p>
            <a:r>
              <a:rPr lang="es-ES" dirty="0" smtClean="0"/>
              <a:t>Qué se está trabajando, qué no se está trabajando.</a:t>
            </a:r>
          </a:p>
          <a:p>
            <a:r>
              <a:rPr lang="es-ES" dirty="0" err="1" smtClean="0"/>
              <a:t>Scrum</a:t>
            </a:r>
            <a:r>
              <a:rPr lang="es-ES" dirty="0" smtClean="0"/>
              <a:t> </a:t>
            </a:r>
            <a:r>
              <a:rPr lang="es-ES" dirty="0" err="1" smtClean="0"/>
              <a:t>Team</a:t>
            </a:r>
            <a:r>
              <a:rPr lang="es-ES" dirty="0" smtClean="0"/>
              <a:t>, </a:t>
            </a:r>
            <a:r>
              <a:rPr lang="es-ES" dirty="0" err="1" smtClean="0"/>
              <a:t>Scrum</a:t>
            </a:r>
            <a:r>
              <a:rPr lang="es-ES" dirty="0" smtClean="0"/>
              <a:t> Master, </a:t>
            </a:r>
            <a:r>
              <a:rPr lang="es-ES" dirty="0" err="1" smtClean="0"/>
              <a:t>Product</a:t>
            </a:r>
            <a:r>
              <a:rPr lang="es-ES" dirty="0" smtClean="0"/>
              <a:t> </a:t>
            </a:r>
            <a:r>
              <a:rPr lang="es-ES" dirty="0" err="1" smtClean="0"/>
              <a:t>Owner</a:t>
            </a:r>
            <a:r>
              <a:rPr lang="es-ES" dirty="0" smtClean="0"/>
              <a:t> (</a:t>
            </a:r>
            <a:r>
              <a:rPr lang="es-ES" dirty="0" err="1" smtClean="0"/>
              <a:t>Scrum</a:t>
            </a:r>
            <a:r>
              <a:rPr lang="es-ES" dirty="0" smtClean="0"/>
              <a:t> Master puede ser el facilitador)</a:t>
            </a:r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Sprint </a:t>
            </a:r>
            <a:r>
              <a:rPr lang="es-ES" dirty="0" err="1" smtClean="0"/>
              <a:t>Retrospective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354869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sz="4400" dirty="0"/>
              <a:t>Luego del Sprint: Actualizar el </a:t>
            </a:r>
            <a:r>
              <a:rPr lang="es-ES" sz="4400" dirty="0" err="1"/>
              <a:t>Product</a:t>
            </a:r>
            <a:r>
              <a:rPr lang="es-ES" sz="4400" dirty="0"/>
              <a:t> </a:t>
            </a:r>
            <a:r>
              <a:rPr lang="es-ES" sz="4400" dirty="0" err="1"/>
              <a:t>Backlog</a:t>
            </a:r>
            <a:endParaRPr lang="es-ES" sz="4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276872"/>
            <a:ext cx="7704856" cy="3900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3 Flecha curvada hacia arriba"/>
          <p:cNvSpPr/>
          <p:nvPr/>
        </p:nvSpPr>
        <p:spPr>
          <a:xfrm>
            <a:off x="1691680" y="6176940"/>
            <a:ext cx="4896544" cy="492420"/>
          </a:xfrm>
          <a:prstGeom prst="curvedUpArrow">
            <a:avLst>
              <a:gd name="adj1" fmla="val 25934"/>
              <a:gd name="adj2" fmla="val 25934"/>
              <a:gd name="adj3" fmla="val 25000"/>
            </a:avLst>
          </a:prstGeom>
          <a:ln>
            <a:headEnd type="triangl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6394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err="1" smtClean="0"/>
              <a:t>Product</a:t>
            </a:r>
            <a:r>
              <a:rPr lang="es-ES" dirty="0" smtClean="0"/>
              <a:t> </a:t>
            </a:r>
            <a:r>
              <a:rPr lang="es-ES" dirty="0" err="1" smtClean="0"/>
              <a:t>Owner</a:t>
            </a:r>
            <a:r>
              <a:rPr lang="es-ES" dirty="0" smtClean="0"/>
              <a:t> actualiza </a:t>
            </a:r>
            <a:r>
              <a:rPr lang="es-ES" dirty="0" err="1" smtClean="0"/>
              <a:t>Product</a:t>
            </a:r>
            <a:r>
              <a:rPr lang="es-ES" dirty="0" smtClean="0"/>
              <a:t> </a:t>
            </a:r>
            <a:r>
              <a:rPr lang="es-ES" dirty="0" err="1" smtClean="0"/>
              <a:t>Backlog</a:t>
            </a:r>
            <a:r>
              <a:rPr lang="es-ES" dirty="0" smtClean="0"/>
              <a:t> con nueva entradas y </a:t>
            </a:r>
            <a:r>
              <a:rPr lang="es-ES" dirty="0" err="1" smtClean="0"/>
              <a:t>feedback</a:t>
            </a:r>
            <a:r>
              <a:rPr lang="es-ES" dirty="0" smtClean="0"/>
              <a:t> aparece durante el Sprint.</a:t>
            </a:r>
          </a:p>
          <a:p>
            <a:r>
              <a:rPr lang="es-ES" dirty="0" smtClean="0"/>
              <a:t>Nuevos elementos, modificación de existentes </a:t>
            </a:r>
          </a:p>
          <a:p>
            <a:r>
              <a:rPr lang="es-ES" dirty="0" smtClean="0"/>
              <a:t>Reunión de Priorización:</a:t>
            </a:r>
          </a:p>
          <a:p>
            <a:pPr lvl="1"/>
            <a:r>
              <a:rPr lang="es-ES" dirty="0" smtClean="0"/>
              <a:t>Revisión del </a:t>
            </a:r>
            <a:r>
              <a:rPr lang="es-ES" dirty="0" err="1" smtClean="0"/>
              <a:t>Product</a:t>
            </a:r>
            <a:r>
              <a:rPr lang="es-ES" dirty="0" smtClean="0"/>
              <a:t> </a:t>
            </a:r>
            <a:r>
              <a:rPr lang="es-ES" dirty="0" err="1" smtClean="0"/>
              <a:t>Backlog</a:t>
            </a:r>
            <a:r>
              <a:rPr lang="es-ES" dirty="0" smtClean="0"/>
              <a:t> para la siguiente reunión.</a:t>
            </a:r>
          </a:p>
          <a:p>
            <a:pPr lvl="1"/>
            <a:r>
              <a:rPr lang="es-ES" dirty="0" err="1" smtClean="0"/>
              <a:t>Product</a:t>
            </a:r>
            <a:r>
              <a:rPr lang="es-ES" dirty="0" smtClean="0"/>
              <a:t> </a:t>
            </a:r>
            <a:r>
              <a:rPr lang="es-ES" dirty="0" err="1" smtClean="0"/>
              <a:t>Owner</a:t>
            </a:r>
            <a:r>
              <a:rPr lang="es-ES" dirty="0" smtClean="0"/>
              <a:t> y </a:t>
            </a:r>
            <a:r>
              <a:rPr lang="es-ES" dirty="0" err="1" smtClean="0"/>
              <a:t>Team</a:t>
            </a:r>
            <a:r>
              <a:rPr lang="es-ES" dirty="0" smtClean="0"/>
              <a:t>.</a:t>
            </a:r>
          </a:p>
          <a:p>
            <a:pPr lvl="1"/>
            <a:r>
              <a:rPr lang="es-ES" dirty="0" smtClean="0"/>
              <a:t>El equipo puede sugerir casos técnicos que se adicionan al el </a:t>
            </a:r>
            <a:r>
              <a:rPr lang="es-ES" dirty="0" err="1" smtClean="0"/>
              <a:t>Backlog</a:t>
            </a:r>
            <a:r>
              <a:rPr lang="es-ES" dirty="0" smtClean="0"/>
              <a:t>.</a:t>
            </a:r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sz="4400" dirty="0" smtClean="0"/>
              <a:t>Luego del Sprint: Actualizar el </a:t>
            </a:r>
            <a:r>
              <a:rPr lang="es-ES" sz="4400" dirty="0" err="1" smtClean="0"/>
              <a:t>Product</a:t>
            </a:r>
            <a:r>
              <a:rPr lang="es-ES" sz="4400" dirty="0" smtClean="0"/>
              <a:t> </a:t>
            </a:r>
            <a:r>
              <a:rPr lang="es-ES" sz="4400" dirty="0" err="1" smtClean="0"/>
              <a:t>Backlog</a:t>
            </a:r>
            <a:endParaRPr lang="es-ES" sz="4400" dirty="0"/>
          </a:p>
        </p:txBody>
      </p:sp>
    </p:spTree>
    <p:extLst>
      <p:ext uri="{BB962C8B-B14F-4D97-AF65-F5344CB8AC3E}">
        <p14:creationId xmlns:p14="http://schemas.microsoft.com/office/powerpoint/2010/main" val="27493605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85718" y="2247900"/>
            <a:ext cx="7172564" cy="3878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sz="4400" dirty="0" smtClean="0"/>
              <a:t>Luego del Sprint: Actualizar el </a:t>
            </a:r>
            <a:r>
              <a:rPr lang="es-ES" sz="4400" dirty="0" err="1" smtClean="0"/>
              <a:t>Product</a:t>
            </a:r>
            <a:r>
              <a:rPr lang="es-ES" sz="4400" dirty="0" smtClean="0"/>
              <a:t> </a:t>
            </a:r>
            <a:r>
              <a:rPr lang="es-ES" sz="4400" dirty="0" err="1" smtClean="0"/>
              <a:t>Backlog</a:t>
            </a:r>
            <a:endParaRPr lang="es-ES" sz="4400" dirty="0"/>
          </a:p>
        </p:txBody>
      </p:sp>
    </p:spTree>
    <p:extLst>
      <p:ext uri="{BB962C8B-B14F-4D97-AF65-F5344CB8AC3E}">
        <p14:creationId xmlns:p14="http://schemas.microsoft.com/office/powerpoint/2010/main" val="16927083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7682" y="2247900"/>
            <a:ext cx="7468636" cy="3878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sz="4400" dirty="0" smtClean="0"/>
              <a:t>Luego del Sprint Actualizar el </a:t>
            </a:r>
            <a:r>
              <a:rPr lang="es-ES" sz="4400" dirty="0" err="1" smtClean="0"/>
              <a:t>Proyect</a:t>
            </a:r>
            <a:r>
              <a:rPr lang="es-ES" sz="4400" dirty="0" smtClean="0"/>
              <a:t> </a:t>
            </a:r>
            <a:r>
              <a:rPr lang="es-ES" sz="4400" dirty="0" err="1" smtClean="0"/>
              <a:t>Burndown</a:t>
            </a:r>
            <a:endParaRPr lang="es-ES" sz="4400" dirty="0"/>
          </a:p>
        </p:txBody>
      </p:sp>
    </p:spTree>
    <p:extLst>
      <p:ext uri="{BB962C8B-B14F-4D97-AF65-F5344CB8AC3E}">
        <p14:creationId xmlns:p14="http://schemas.microsoft.com/office/powerpoint/2010/main" val="3016005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El equipo no ha trabajado en conjunto antes.</a:t>
            </a:r>
          </a:p>
          <a:p>
            <a:r>
              <a:rPr lang="es-ES" dirty="0" smtClean="0"/>
              <a:t>Los requisitos no son claros.</a:t>
            </a:r>
          </a:p>
          <a:p>
            <a:r>
              <a:rPr lang="es-ES" dirty="0" smtClean="0"/>
              <a:t>La estimación es una necesidad para el </a:t>
            </a:r>
            <a:r>
              <a:rPr lang="es-ES" dirty="0" err="1" smtClean="0"/>
              <a:t>Product</a:t>
            </a:r>
            <a:r>
              <a:rPr lang="es-ES" dirty="0" smtClean="0"/>
              <a:t> </a:t>
            </a:r>
            <a:r>
              <a:rPr lang="es-ES" dirty="0" err="1" smtClean="0"/>
              <a:t>Owner</a:t>
            </a:r>
            <a:r>
              <a:rPr lang="es-ES" dirty="0" smtClean="0"/>
              <a:t>.</a:t>
            </a:r>
            <a:endParaRPr lang="es-E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Sprint Zero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13408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SCRUM </a:t>
            </a:r>
            <a:r>
              <a:rPr lang="es-ES" dirty="0" err="1" smtClean="0"/>
              <a:t>Process</a:t>
            </a:r>
            <a:endParaRPr lang="es-E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144" y="2332923"/>
            <a:ext cx="7745304" cy="3744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091882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02355" y="2247900"/>
            <a:ext cx="5339290" cy="3878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Releases</a:t>
            </a:r>
            <a:r>
              <a:rPr lang="es-ES" dirty="0" smtClean="0"/>
              <a:t> Plan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257317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Plan tentativo</a:t>
            </a:r>
          </a:p>
          <a:p>
            <a:r>
              <a:rPr lang="es-ES" dirty="0" smtClean="0"/>
              <a:t>Será refinado en cada Sprint por </a:t>
            </a:r>
            <a:r>
              <a:rPr lang="es-ES" dirty="0" err="1" smtClean="0"/>
              <a:t>Product</a:t>
            </a:r>
            <a:r>
              <a:rPr lang="es-ES" dirty="0" smtClean="0"/>
              <a:t> </a:t>
            </a:r>
            <a:r>
              <a:rPr lang="es-ES" dirty="0" err="1" smtClean="0"/>
              <a:t>Owner</a:t>
            </a:r>
            <a:r>
              <a:rPr lang="es-ES" dirty="0" smtClean="0"/>
              <a:t> y </a:t>
            </a:r>
            <a:r>
              <a:rPr lang="es-ES" dirty="0" err="1" smtClean="0"/>
              <a:t>Team</a:t>
            </a:r>
            <a:r>
              <a:rPr lang="es-ES" dirty="0" smtClean="0"/>
              <a:t>.</a:t>
            </a:r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Release</a:t>
            </a:r>
            <a:r>
              <a:rPr lang="es-ES" dirty="0" smtClean="0"/>
              <a:t> Plan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199164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ES" dirty="0" err="1"/>
              <a:t>URLs</a:t>
            </a:r>
            <a:r>
              <a:rPr lang="es-ES" dirty="0" smtClean="0"/>
              <a:t>: </a:t>
            </a:r>
            <a:endParaRPr lang="es-ES" dirty="0"/>
          </a:p>
          <a:p>
            <a:pPr lvl="1"/>
            <a:r>
              <a:rPr lang="es-ES" dirty="0"/>
              <a:t>Home of SCRUM: </a:t>
            </a:r>
            <a:r>
              <a:rPr lang="es-ES" dirty="0" smtClean="0"/>
              <a:t>www.scrumalliance.org</a:t>
            </a:r>
            <a:endParaRPr lang="es-ES" dirty="0"/>
          </a:p>
          <a:p>
            <a:pPr lvl="1"/>
            <a:r>
              <a:rPr lang="es-ES" dirty="0"/>
              <a:t>Jeff Sutherland: </a:t>
            </a:r>
            <a:r>
              <a:rPr lang="es-ES" dirty="0" smtClean="0"/>
              <a:t>www.jeffsutherland.com</a:t>
            </a:r>
            <a:endParaRPr lang="es-ES" dirty="0"/>
          </a:p>
          <a:p>
            <a:pPr lvl="1"/>
            <a:r>
              <a:rPr lang="es-ES" dirty="0"/>
              <a:t>Mike </a:t>
            </a:r>
            <a:r>
              <a:rPr lang="es-ES" dirty="0" err="1"/>
              <a:t>Cohn</a:t>
            </a:r>
            <a:r>
              <a:rPr lang="es-ES" dirty="0"/>
              <a:t>: </a:t>
            </a:r>
            <a:r>
              <a:rPr lang="es-ES" dirty="0" smtClean="0">
                <a:hlinkClick r:id="rId2"/>
              </a:rPr>
              <a:t>www.mountaingoatsoftware.com</a:t>
            </a:r>
            <a:r>
              <a:rPr lang="es-ES" dirty="0" smtClean="0"/>
              <a:t> </a:t>
            </a:r>
            <a:endParaRPr lang="es-ES" dirty="0"/>
          </a:p>
          <a:p>
            <a:pPr lvl="1"/>
            <a:r>
              <a:rPr lang="es-ES" dirty="0" err="1"/>
              <a:t>Yahoo</a:t>
            </a:r>
            <a:r>
              <a:rPr lang="es-ES" dirty="0"/>
              <a:t> </a:t>
            </a:r>
            <a:r>
              <a:rPr lang="es-ES" dirty="0" err="1"/>
              <a:t>Groups</a:t>
            </a:r>
            <a:r>
              <a:rPr lang="es-ES" dirty="0"/>
              <a:t>: </a:t>
            </a:r>
            <a:r>
              <a:rPr lang="es-ES" dirty="0" err="1"/>
              <a:t>scrumdevelopment</a:t>
            </a:r>
            <a:r>
              <a:rPr lang="es-ES" dirty="0"/>
              <a:t>, XP, XPUK, </a:t>
            </a:r>
            <a:r>
              <a:rPr lang="es-ES" dirty="0" err="1"/>
              <a:t>agiletesting</a:t>
            </a:r>
            <a:endParaRPr lang="es-ES" dirty="0"/>
          </a:p>
          <a:p>
            <a:endParaRPr lang="es-ES" dirty="0"/>
          </a:p>
          <a:p>
            <a:r>
              <a:rPr lang="es-ES" dirty="0" err="1"/>
              <a:t>Books</a:t>
            </a:r>
            <a:r>
              <a:rPr lang="es-ES" dirty="0"/>
              <a:t>:</a:t>
            </a:r>
          </a:p>
          <a:p>
            <a:endParaRPr lang="es-ES" dirty="0"/>
          </a:p>
          <a:p>
            <a:pPr lvl="1"/>
            <a:r>
              <a:rPr lang="es-ES" dirty="0"/>
              <a:t>Agile Software </a:t>
            </a:r>
            <a:r>
              <a:rPr lang="es-ES" dirty="0" err="1"/>
              <a:t>Development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dirty="0" err="1"/>
              <a:t>Scrum</a:t>
            </a:r>
            <a:r>
              <a:rPr lang="es-ES" dirty="0"/>
              <a:t>. Ken </a:t>
            </a:r>
            <a:r>
              <a:rPr lang="es-ES" dirty="0" err="1"/>
              <a:t>Schwaber</a:t>
            </a:r>
            <a:r>
              <a:rPr lang="es-ES" dirty="0"/>
              <a:t> and</a:t>
            </a:r>
          </a:p>
          <a:p>
            <a:pPr lvl="1"/>
            <a:r>
              <a:rPr lang="es-ES" dirty="0"/>
              <a:t>Mike </a:t>
            </a:r>
            <a:r>
              <a:rPr lang="es-ES" dirty="0" err="1"/>
              <a:t>Beedle</a:t>
            </a:r>
            <a:r>
              <a:rPr lang="es-ES" dirty="0"/>
              <a:t>, Prentice Hall, 2002</a:t>
            </a:r>
            <a:r>
              <a:rPr lang="es-ES" dirty="0" smtClean="0"/>
              <a:t>.</a:t>
            </a:r>
            <a:endParaRPr lang="es-ES" dirty="0"/>
          </a:p>
          <a:p>
            <a:pPr lvl="1"/>
            <a:r>
              <a:rPr lang="es-ES" dirty="0"/>
              <a:t>Agile Project Management </a:t>
            </a:r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dirty="0" err="1"/>
              <a:t>Scrum</a:t>
            </a:r>
            <a:r>
              <a:rPr lang="es-ES" dirty="0"/>
              <a:t>, Ken </a:t>
            </a:r>
            <a:r>
              <a:rPr lang="es-ES" dirty="0" err="1"/>
              <a:t>Schwaber</a:t>
            </a:r>
            <a:r>
              <a:rPr lang="es-ES" dirty="0"/>
              <a:t>, </a:t>
            </a:r>
          </a:p>
          <a:p>
            <a:pPr lvl="1"/>
            <a:r>
              <a:rPr lang="es-ES" dirty="0"/>
              <a:t>Microsoft </a:t>
            </a:r>
            <a:r>
              <a:rPr lang="es-ES" dirty="0" err="1"/>
              <a:t>Press</a:t>
            </a:r>
            <a:r>
              <a:rPr lang="es-ES" dirty="0"/>
              <a:t>, </a:t>
            </a:r>
            <a:r>
              <a:rPr lang="es-ES" dirty="0" smtClean="0"/>
              <a:t>2004</a:t>
            </a:r>
          </a:p>
          <a:p>
            <a:endParaRPr lang="es-ES" dirty="0"/>
          </a:p>
          <a:p>
            <a:r>
              <a:rPr lang="es-ES" dirty="0" err="1" smtClean="0"/>
              <a:t>Prsentación</a:t>
            </a:r>
            <a:r>
              <a:rPr lang="es-ES" dirty="0" smtClean="0"/>
              <a:t> </a:t>
            </a:r>
            <a:r>
              <a:rPr lang="es-ES" dirty="0" err="1" smtClean="0"/>
              <a:t>Dra</a:t>
            </a:r>
            <a:r>
              <a:rPr lang="es-ES" dirty="0" smtClean="0"/>
              <a:t> Ana Moreno: UPM- </a:t>
            </a:r>
            <a:r>
              <a:rPr lang="es-ES" dirty="0" err="1" smtClean="0"/>
              <a:t>MAdrid</a:t>
            </a:r>
            <a:endParaRPr lang="es-ES" dirty="0"/>
          </a:p>
          <a:p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Bibliografía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713105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Proyectos Agiles.org, </a:t>
            </a:r>
            <a:r>
              <a:rPr lang="es-ES" dirty="0">
                <a:hlinkClick r:id="rId2"/>
              </a:rPr>
              <a:t>http://</a:t>
            </a:r>
            <a:r>
              <a:rPr lang="es-ES" dirty="0" smtClean="0">
                <a:hlinkClick r:id="rId2"/>
              </a:rPr>
              <a:t>www.proyectosagiles.org/que-es-scrum</a:t>
            </a:r>
            <a:endParaRPr lang="es-ES" dirty="0" smtClean="0"/>
          </a:p>
          <a:p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Bibliografía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21873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Daily</a:t>
            </a:r>
            <a:r>
              <a:rPr lang="es-ES" dirty="0" smtClean="0"/>
              <a:t> </a:t>
            </a:r>
            <a:r>
              <a:rPr lang="es-ES" dirty="0" err="1" smtClean="0"/>
              <a:t>Scrum</a:t>
            </a:r>
            <a:r>
              <a:rPr lang="es-ES" dirty="0" smtClean="0"/>
              <a:t> Meeting</a:t>
            </a:r>
            <a:endParaRPr lang="es-E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276872"/>
            <a:ext cx="7704856" cy="3900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73069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 smtClean="0"/>
              <a:t>Participantes: </a:t>
            </a:r>
            <a:r>
              <a:rPr lang="es-ES" dirty="0" err="1" smtClean="0"/>
              <a:t>Scrum</a:t>
            </a:r>
            <a:r>
              <a:rPr lang="es-ES" dirty="0" smtClean="0"/>
              <a:t> </a:t>
            </a:r>
            <a:r>
              <a:rPr lang="es-ES" dirty="0" err="1" smtClean="0"/>
              <a:t>Team</a:t>
            </a:r>
            <a:r>
              <a:rPr lang="es-ES" dirty="0" smtClean="0"/>
              <a:t>, </a:t>
            </a:r>
            <a:r>
              <a:rPr lang="es-ES" dirty="0" err="1" smtClean="0"/>
              <a:t>Scrum</a:t>
            </a:r>
            <a:r>
              <a:rPr lang="es-ES" dirty="0" smtClean="0"/>
              <a:t> Master.</a:t>
            </a:r>
          </a:p>
          <a:p>
            <a:r>
              <a:rPr lang="es-ES" dirty="0" smtClean="0"/>
              <a:t>Tiempo fijado (15 minutos), tiempo fijado, reunión ágil (levantados).</a:t>
            </a:r>
          </a:p>
          <a:p>
            <a:r>
              <a:rPr lang="es-ES" dirty="0" smtClean="0"/>
              <a:t>Cada miembro del equipo expone tres cuestiones:</a:t>
            </a:r>
          </a:p>
          <a:p>
            <a:pPr lvl="1"/>
            <a:r>
              <a:rPr lang="es-ES" dirty="0" smtClean="0"/>
              <a:t>Que se realizó a partir de la última reunión.</a:t>
            </a:r>
          </a:p>
          <a:p>
            <a:pPr lvl="1"/>
            <a:r>
              <a:rPr lang="es-ES" dirty="0" smtClean="0"/>
              <a:t>Que se va a hacer hasta la próxima reunión.</a:t>
            </a:r>
          </a:p>
          <a:p>
            <a:pPr lvl="1"/>
            <a:r>
              <a:rPr lang="es-ES" dirty="0" smtClean="0"/>
              <a:t>Que dificultades se encontraron en el camino.</a:t>
            </a:r>
          </a:p>
          <a:p>
            <a:r>
              <a:rPr lang="es-ES" dirty="0" err="1" smtClean="0"/>
              <a:t>Srum</a:t>
            </a:r>
            <a:r>
              <a:rPr lang="es-ES" dirty="0" smtClean="0"/>
              <a:t> Master resuelve los bloqueos.</a:t>
            </a:r>
          </a:p>
          <a:p>
            <a:r>
              <a:rPr lang="es-ES" dirty="0" smtClean="0"/>
              <a:t>No hay discusiones. Si fuera necesario después de las reuniones.</a:t>
            </a:r>
          </a:p>
          <a:p>
            <a:pPr marL="0" indent="0">
              <a:buNone/>
            </a:pPr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Daily</a:t>
            </a:r>
            <a:r>
              <a:rPr lang="es-ES" dirty="0" smtClean="0"/>
              <a:t> </a:t>
            </a:r>
            <a:r>
              <a:rPr lang="es-ES" dirty="0" err="1" smtClean="0"/>
              <a:t>Scrum</a:t>
            </a:r>
            <a:r>
              <a:rPr lang="es-ES" dirty="0" smtClean="0"/>
              <a:t> Meeting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46613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Evolución del Sprint </a:t>
            </a:r>
            <a:r>
              <a:rPr lang="es-ES" dirty="0" err="1" smtClean="0"/>
              <a:t>Backlog</a:t>
            </a:r>
            <a:r>
              <a:rPr lang="es-ES" dirty="0" smtClean="0"/>
              <a:t>: desde el Primer </a:t>
            </a:r>
            <a:r>
              <a:rPr lang="es-ES" dirty="0" err="1" smtClean="0"/>
              <a:t>Scrum</a:t>
            </a:r>
            <a:endParaRPr lang="es-ES" dirty="0" smtClean="0"/>
          </a:p>
          <a:p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Trabajo restante sobre el Sprint </a:t>
            </a:r>
            <a:r>
              <a:rPr lang="es-ES" dirty="0" err="1" smtClean="0"/>
              <a:t>Backlog</a:t>
            </a:r>
            <a:endParaRPr lang="es-E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780928"/>
            <a:ext cx="8388424" cy="3705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30403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8500" y="2417833"/>
            <a:ext cx="7747000" cy="35383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Ejemplo del Sprint </a:t>
            </a:r>
            <a:r>
              <a:rPr lang="es-ES" dirty="0" err="1" smtClean="0"/>
              <a:t>Backlog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17025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100848"/>
            <a:ext cx="5140787" cy="40253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Sprint </a:t>
            </a:r>
            <a:r>
              <a:rPr lang="es-ES" dirty="0" err="1" smtClean="0"/>
              <a:t>Burndown</a:t>
            </a:r>
            <a:r>
              <a:rPr lang="es-ES" dirty="0" smtClean="0"/>
              <a:t> Chart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57527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Buen Sprint </a:t>
            </a:r>
            <a:r>
              <a:rPr lang="es-ES" dirty="0" err="1" smtClean="0"/>
              <a:t>Burndown</a:t>
            </a:r>
            <a:r>
              <a:rPr lang="es-ES" dirty="0" smtClean="0"/>
              <a:t> Chart</a:t>
            </a:r>
            <a:endParaRPr lang="es-E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844824"/>
            <a:ext cx="7704856" cy="4681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348293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06143" y="2435811"/>
            <a:ext cx="7131713" cy="3502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Caótico Sprint </a:t>
            </a:r>
            <a:r>
              <a:rPr lang="es-ES" dirty="0" err="1" smtClean="0"/>
              <a:t>Burndown</a:t>
            </a:r>
            <a:r>
              <a:rPr lang="es-ES" dirty="0" smtClean="0"/>
              <a:t> Chart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719862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artoné">
  <a:themeElements>
    <a:clrScheme name="Cartoné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Cartoné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artoné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Hardcover</Template>
  <TotalTime>2</TotalTime>
  <Words>461</Words>
  <Application>Microsoft Office PowerPoint</Application>
  <PresentationFormat>Presentación en pantalla (4:3)</PresentationFormat>
  <Paragraphs>73</Paragraphs>
  <Slides>24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25" baseType="lpstr">
      <vt:lpstr>Cartoné</vt:lpstr>
      <vt:lpstr>SCRUM-parte II</vt:lpstr>
      <vt:lpstr>Sprint Zero</vt:lpstr>
      <vt:lpstr>Daily Scrum Meeting</vt:lpstr>
      <vt:lpstr>Daily Scrum Meeting</vt:lpstr>
      <vt:lpstr>Trabajo restante sobre el Sprint Backlog</vt:lpstr>
      <vt:lpstr>Ejemplo del Sprint Backlog</vt:lpstr>
      <vt:lpstr>Sprint Burndown Chart</vt:lpstr>
      <vt:lpstr>Buen Sprint Burndown Chart</vt:lpstr>
      <vt:lpstr>Caótico Sprint Burndown Chart</vt:lpstr>
      <vt:lpstr>Problemático Sprint Burndown Chart</vt:lpstr>
      <vt:lpstr>Refinar el Product Backlog</vt:lpstr>
      <vt:lpstr>Sprint Review</vt:lpstr>
      <vt:lpstr>Sprint Review</vt:lpstr>
      <vt:lpstr>Sprint Retrospecive</vt:lpstr>
      <vt:lpstr>Sprint Retrospective</vt:lpstr>
      <vt:lpstr>Luego del Sprint: Actualizar el Product Backlog</vt:lpstr>
      <vt:lpstr>Luego del Sprint: Actualizar el Product Backlog</vt:lpstr>
      <vt:lpstr>Luego del Sprint: Actualizar el Product Backlog</vt:lpstr>
      <vt:lpstr>Luego del Sprint Actualizar el Proyect Burndown</vt:lpstr>
      <vt:lpstr>SCRUM Process</vt:lpstr>
      <vt:lpstr>Releases Plan</vt:lpstr>
      <vt:lpstr>Release Plan</vt:lpstr>
      <vt:lpstr>Bibliografía</vt:lpstr>
      <vt:lpstr>Bibliografía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SCRUM-parte II</dc:title>
  <dc:creator>User</dc:creator>
  <cp:lastModifiedBy>User</cp:lastModifiedBy>
  <cp:revision>1</cp:revision>
  <dcterms:created xsi:type="dcterms:W3CDTF">2014-03-27T02:30:03Z</dcterms:created>
  <dcterms:modified xsi:type="dcterms:W3CDTF">2014-03-27T02:32:05Z</dcterms:modified>
</cp:coreProperties>
</file>