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65" r:id="rId4"/>
    <p:sldId id="266" r:id="rId5"/>
    <p:sldId id="267" r:id="rId6"/>
    <p:sldId id="268" r:id="rId7"/>
    <p:sldId id="269" r:id="rId8"/>
    <p:sldId id="340" r:id="rId9"/>
    <p:sldId id="275" r:id="rId10"/>
    <p:sldId id="273" r:id="rId11"/>
    <p:sldId id="277" r:id="rId12"/>
    <p:sldId id="278" r:id="rId13"/>
    <p:sldId id="279" r:id="rId14"/>
    <p:sldId id="280" r:id="rId15"/>
    <p:sldId id="282" r:id="rId16"/>
    <p:sldId id="342" r:id="rId17"/>
    <p:sldId id="343" r:id="rId18"/>
    <p:sldId id="341" r:id="rId19"/>
    <p:sldId id="293" r:id="rId20"/>
    <p:sldId id="295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18" autoAdjust="0"/>
  </p:normalViewPr>
  <p:slideViewPr>
    <p:cSldViewPr>
      <p:cViewPr varScale="1">
        <p:scale>
          <a:sx n="99" d="100"/>
          <a:sy n="99" d="100"/>
        </p:scale>
        <p:origin x="19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6BFED-5853-4A61-9BCD-D6A6DAEEC161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98C3B-835A-4E29-852E-4AA5ADD735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773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8C3B-835A-4E29-852E-4AA5ADD7350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184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8C3B-835A-4E29-852E-4AA5ADD73508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00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Aplicar gestión basada en procesos para asegurar </a:t>
            </a:r>
            <a:r>
              <a:rPr lang="es-ES" b="1" dirty="0" smtClean="0"/>
              <a:t>un nivel de calidad homogéneo</a:t>
            </a:r>
            <a:r>
              <a:rPr lang="es-ES" dirty="0" smtClean="0"/>
              <a:t> en los resultados es una estrategia adecuada </a:t>
            </a:r>
            <a:r>
              <a:rPr lang="es-ES" b="1" dirty="0" smtClean="0"/>
              <a:t>para sistemas de producción en cadena o de manufactura industrial </a:t>
            </a:r>
            <a:r>
              <a:rPr lang="es-ES" dirty="0" smtClean="0"/>
              <a:t>en industrias con una base de conocimiento </a:t>
            </a:r>
            <a:r>
              <a:rPr lang="es-ES" b="1" dirty="0" smtClean="0"/>
              <a:t>profesional maduro. </a:t>
            </a:r>
          </a:p>
          <a:p>
            <a:r>
              <a:rPr lang="es-ES" dirty="0" smtClean="0"/>
              <a:t>La industria del software sin embargo emplea un conocimiento profesional relativamente joven, y quizá no lo suficientemente asentado, por lo que la aparición de marcos y modelos de calidad se encuentra con un movimiento paralelo de propuestas sobre cuál debe ser el currículo profesional de un ingeniero de software. 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8C3B-835A-4E29-852E-4AA5ADD73508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324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8C3B-835A-4E29-852E-4AA5ADD73508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6152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8C3B-835A-4E29-852E-4AA5ADD7350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617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8C3B-835A-4E29-852E-4AA5ADD7350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111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8C3B-835A-4E29-852E-4AA5ADD7350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680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La norma considerada como punto de arranque de los posteriores estándares y modelos que se han extendido a todas las industrias es la desarrollada por EE.UU. en 1959: </a:t>
            </a:r>
            <a:r>
              <a:rPr lang="es-ES" b="1" dirty="0" smtClean="0"/>
              <a:t>“</a:t>
            </a:r>
            <a:r>
              <a:rPr lang="es-ES" b="1" dirty="0" err="1" smtClean="0"/>
              <a:t>Quality</a:t>
            </a:r>
            <a:r>
              <a:rPr lang="es-ES" b="1" dirty="0" smtClean="0"/>
              <a:t> </a:t>
            </a:r>
            <a:r>
              <a:rPr lang="es-ES" b="1" dirty="0" err="1" smtClean="0"/>
              <a:t>Program</a:t>
            </a:r>
            <a:r>
              <a:rPr lang="es-ES" b="1" dirty="0" smtClean="0"/>
              <a:t> </a:t>
            </a:r>
            <a:r>
              <a:rPr lang="es-ES" b="1" dirty="0" err="1" smtClean="0"/>
              <a:t>Requirements</a:t>
            </a:r>
            <a:r>
              <a:rPr lang="es-ES" b="1" dirty="0" smtClean="0"/>
              <a:t>” MIL-Q-9858</a:t>
            </a:r>
            <a:r>
              <a:rPr lang="es-ES" dirty="0" smtClean="0"/>
              <a:t>, </a:t>
            </a:r>
            <a:r>
              <a:rPr lang="es-ES" b="1" dirty="0" smtClean="0"/>
              <a:t>diseñada para el ámbito militar </a:t>
            </a:r>
            <a:r>
              <a:rPr lang="es-ES" dirty="0" smtClean="0"/>
              <a:t>que estableció un esquema auditable (a través de la norma de inspección MIL-I.45208) de los requisitos que los proveedores debían cumplir. 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8C3B-835A-4E29-852E-4AA5ADD73508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99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El uso de esta norma se fue generalizando mientras en paralelo, diferentes organizaciones comenzaron a desarrollar las suyas propias. Así por ejemplo la </a:t>
            </a:r>
            <a:r>
              <a:rPr lang="es-ES" b="1" dirty="0" smtClean="0"/>
              <a:t>OTAN en 1968 </a:t>
            </a:r>
            <a:r>
              <a:rPr lang="es-ES" dirty="0" smtClean="0"/>
              <a:t>adoptó las especificaciones </a:t>
            </a:r>
            <a:r>
              <a:rPr lang="es-ES" b="1" dirty="0" smtClean="0"/>
              <a:t>AQAP “</a:t>
            </a:r>
            <a:r>
              <a:rPr lang="es-ES" b="1" dirty="0" err="1" smtClean="0"/>
              <a:t>Allied</a:t>
            </a:r>
            <a:r>
              <a:rPr lang="es-ES" b="1" dirty="0" smtClean="0"/>
              <a:t> </a:t>
            </a:r>
            <a:r>
              <a:rPr lang="es-ES" b="1" dirty="0" err="1" smtClean="0"/>
              <a:t>Quality</a:t>
            </a:r>
            <a:r>
              <a:rPr lang="es-ES" b="1" dirty="0" smtClean="0"/>
              <a:t> </a:t>
            </a:r>
            <a:r>
              <a:rPr lang="es-ES" b="1" dirty="0" err="1" smtClean="0"/>
              <a:t>Assurance</a:t>
            </a:r>
            <a:r>
              <a:rPr lang="es-ES" b="1" dirty="0" smtClean="0"/>
              <a:t> </a:t>
            </a:r>
            <a:r>
              <a:rPr lang="es-ES" b="1" dirty="0" err="1" smtClean="0"/>
              <a:t>Procedures</a:t>
            </a:r>
            <a:r>
              <a:rPr lang="es-ES" b="1" dirty="0" smtClean="0"/>
              <a:t>”. </a:t>
            </a:r>
          </a:p>
          <a:p>
            <a:r>
              <a:rPr lang="es-ES" b="1" dirty="0" smtClean="0"/>
              <a:t>El estándar británico BS5750, adoptado en el Reino Unido en 1979 fue el siguiente hito relevante en el camino de las normalizaciones,</a:t>
            </a:r>
            <a:r>
              <a:rPr lang="es-ES" dirty="0" smtClean="0"/>
              <a:t> al lograr gran reconocimiento en varios países. </a:t>
            </a:r>
            <a:r>
              <a:rPr lang="es-ES" b="1" dirty="0" smtClean="0"/>
              <a:t>Esta normativa fue la precursora de ISO 9000</a:t>
            </a:r>
            <a:r>
              <a:rPr lang="es-ES" dirty="0" smtClean="0"/>
              <a:t>. </a:t>
            </a:r>
            <a:r>
              <a:rPr lang="es-ES" b="1" dirty="0" smtClean="0"/>
              <a:t>Los estándares que fueron surgiendo de los 60 a los 90 dieron respuesta a las garantías de homogeneidad, calidad y predictibilidad </a:t>
            </a:r>
            <a:r>
              <a:rPr lang="es-ES" dirty="0" smtClean="0"/>
              <a:t>de los entornos de fabricación y especialmente en el desarrollo de sistemas complejos que comprendían tecnologías e ingenierías diferentes: mecánica, aeroespacial, naval, atómica etc. </a:t>
            </a:r>
          </a:p>
          <a:p>
            <a:r>
              <a:rPr lang="es-ES" dirty="0" smtClean="0"/>
              <a:t>Estos sistemas comenzaban a integrar una tecnología recién nacida: </a:t>
            </a:r>
            <a:r>
              <a:rPr lang="es-ES" b="1" dirty="0" smtClean="0"/>
              <a:t>el software que aún no disponía de una base de conocimiento asentada y consensuada</a:t>
            </a:r>
            <a:r>
              <a:rPr lang="es-ES" dirty="0" smtClean="0"/>
              <a:t>. Algunos de los fiascos que se produjeron en determinados sistemas por introducción del </a:t>
            </a:r>
            <a:r>
              <a:rPr lang="es-ES" b="1" dirty="0" smtClean="0"/>
              <a:t>software sin la madurez suficiente pusieron de manifiesto la necesidad de desarrollar una ingeniería del software que pudiera ofrecer la nueva tecnología con las garantías necesarias. 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8C3B-835A-4E29-852E-4AA5ADD73508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791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las últimas décadas la industria del software ha desarrollado: </a:t>
            </a:r>
            <a:r>
              <a:rPr lang="es-ES" b="1" dirty="0" smtClean="0"/>
              <a:t>modelos de procesos para garantizar calidad y eficiencia, y una base de conocimientos técnicos. </a:t>
            </a:r>
          </a:p>
          <a:p>
            <a:r>
              <a:rPr lang="es-ES" dirty="0" smtClean="0"/>
              <a:t>En este punto es interesante diferenciar entre unos y otros. Los primeros, los procesos, tienen como objetivo fijar "</a:t>
            </a:r>
            <a:r>
              <a:rPr lang="es-ES" b="1" dirty="0" smtClean="0"/>
              <a:t>qué</a:t>
            </a:r>
            <a:r>
              <a:rPr lang="es-ES" dirty="0" smtClean="0"/>
              <a:t>" hay que hacer para ofrecer garantías en los proyectos, y los segundos </a:t>
            </a:r>
            <a:r>
              <a:rPr lang="es-ES" b="1" dirty="0" smtClean="0"/>
              <a:t>cómo </a:t>
            </a:r>
            <a:r>
              <a:rPr lang="es-ES" dirty="0" smtClean="0"/>
              <a:t>debe realizarse. </a:t>
            </a:r>
            <a:r>
              <a:rPr lang="es-ES" b="1" dirty="0" smtClean="0"/>
              <a:t>Un marco de procesos determinará</a:t>
            </a:r>
            <a:r>
              <a:rPr lang="es-ES" dirty="0" smtClean="0"/>
              <a:t>, por ejemplo, la necesidad de gestionar adecuadamente las modificaciones de requisitos o de realizar un diseño detallado antes de comenzar la codificación. </a:t>
            </a:r>
            <a:r>
              <a:rPr lang="es-ES" b="1" dirty="0" smtClean="0"/>
              <a:t>El valor de los modelos de procesos radica en el conocimiento que aportan al señalar las actividades cuya omisión incrementa las posibilidades de fracaso en los proyectos. </a:t>
            </a:r>
          </a:p>
          <a:p>
            <a:r>
              <a:rPr lang="es-ES" b="1" dirty="0" smtClean="0"/>
              <a:t>Sin embargo un marco de procesos no establece si el diseño</a:t>
            </a:r>
            <a:r>
              <a:rPr lang="es-ES" dirty="0" smtClean="0"/>
              <a:t>, por ejemplo, </a:t>
            </a:r>
            <a:r>
              <a:rPr lang="es-ES" b="1" dirty="0" smtClean="0"/>
              <a:t>debe realizarse con diagramas IDEF o UML</a:t>
            </a:r>
            <a:r>
              <a:rPr lang="es-ES" dirty="0" smtClean="0"/>
              <a:t>. Este es el campo de la técnica de la ingeniería del software. En la línea de los modelos de procesos (</a:t>
            </a:r>
            <a:r>
              <a:rPr lang="es-ES" b="1" dirty="0" smtClean="0"/>
              <a:t>qué </a:t>
            </a:r>
            <a:r>
              <a:rPr lang="es-ES" dirty="0" smtClean="0"/>
              <a:t>cosas hay que hacer) </a:t>
            </a:r>
            <a:r>
              <a:rPr lang="es-ES" b="1" dirty="0" smtClean="0"/>
              <a:t>a partir de finales de los 80 se comenzaron a desarrollar marcos específicos para el software, para cubrir a las particularidades de este producto, </a:t>
            </a:r>
            <a:r>
              <a:rPr lang="es-ES" dirty="0" smtClean="0"/>
              <a:t>en el que las normas generales se quedaban cortas. </a:t>
            </a:r>
            <a:r>
              <a:rPr lang="es-ES" b="1" dirty="0" smtClean="0"/>
              <a:t>En esta línea ISO 9000 desarrolló una norma específica para el software: ISO 9000-3, y la BSI (British </a:t>
            </a:r>
            <a:r>
              <a:rPr lang="es-ES" b="1" dirty="0" err="1" smtClean="0"/>
              <a:t>Standards</a:t>
            </a:r>
            <a:r>
              <a:rPr lang="es-ES" b="1" dirty="0" smtClean="0"/>
              <a:t> </a:t>
            </a:r>
            <a:r>
              <a:rPr lang="es-ES" b="1" dirty="0" err="1" smtClean="0"/>
              <a:t>Institution</a:t>
            </a:r>
            <a:r>
              <a:rPr lang="es-ES" b="1" dirty="0" smtClean="0"/>
              <a:t>) hizo lo propio desarrollando </a:t>
            </a:r>
            <a:r>
              <a:rPr lang="es-ES" b="1" dirty="0" err="1" smtClean="0"/>
              <a:t>TickIT</a:t>
            </a:r>
            <a:r>
              <a:rPr lang="es-ES" b="1" dirty="0" smtClean="0"/>
              <a:t>. </a:t>
            </a:r>
          </a:p>
          <a:p>
            <a:r>
              <a:rPr lang="es-ES" dirty="0" smtClean="0"/>
              <a:t>En esta primera aparición de estándares </a:t>
            </a:r>
            <a:r>
              <a:rPr lang="es-ES" b="1" dirty="0" smtClean="0"/>
              <a:t>surgieron también</a:t>
            </a:r>
            <a:r>
              <a:rPr lang="es-ES" dirty="0" smtClean="0"/>
              <a:t>, aunque con menor repercusión: </a:t>
            </a:r>
            <a:r>
              <a:rPr lang="es-ES" b="1" dirty="0" err="1" smtClean="0"/>
              <a:t>Trillium</a:t>
            </a:r>
            <a:r>
              <a:rPr lang="es-ES" b="1" dirty="0" smtClean="0"/>
              <a:t> y </a:t>
            </a:r>
            <a:r>
              <a:rPr lang="es-ES" b="1" dirty="0" err="1" smtClean="0"/>
              <a:t>Bootstrap</a:t>
            </a:r>
            <a:r>
              <a:rPr lang="es-ES" dirty="0" smtClean="0"/>
              <a:t>. El primero desarrollado por la empresa Bell Canadá, que liberó sus derechos haciéndolo de dominio público</a:t>
            </a:r>
            <a:r>
              <a:rPr lang="es-ES" b="1" dirty="0" smtClean="0"/>
              <a:t>. </a:t>
            </a:r>
            <a:r>
              <a:rPr lang="es-ES" b="1" dirty="0" err="1" smtClean="0"/>
              <a:t>Bootstrap</a:t>
            </a:r>
            <a:r>
              <a:rPr lang="es-ES" b="1" dirty="0" smtClean="0"/>
              <a:t> es una metodología para la evaluación, medición y mejora de los procesos de software</a:t>
            </a:r>
            <a:r>
              <a:rPr lang="es-ES" dirty="0" smtClean="0"/>
              <a:t>. Su desarrollo lo llevó a cabo una comisión del ESPRIT (</a:t>
            </a:r>
            <a:r>
              <a:rPr lang="es-ES" dirty="0" err="1" smtClean="0"/>
              <a:t>European</a:t>
            </a:r>
            <a:r>
              <a:rPr lang="es-ES" dirty="0" smtClean="0"/>
              <a:t> </a:t>
            </a:r>
            <a:r>
              <a:rPr lang="es-ES" dirty="0" err="1" smtClean="0"/>
              <a:t>Strategic</a:t>
            </a:r>
            <a:r>
              <a:rPr lang="es-ES" dirty="0" smtClean="0"/>
              <a:t> </a:t>
            </a:r>
            <a:r>
              <a:rPr lang="es-ES" dirty="0" err="1" smtClean="0"/>
              <a:t>Program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Research</a:t>
            </a:r>
            <a:r>
              <a:rPr lang="es-ES" dirty="0" smtClean="0"/>
              <a:t>). </a:t>
            </a:r>
            <a:r>
              <a:rPr lang="es-ES" b="1" dirty="0" smtClean="0"/>
              <a:t>Sin embargo las dos líneas que surgieron a principios de los 90 y que continúan como referentes en la actualidad son. CMMI, y las normalizaciones de ISO 12207 y 15504. 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8C3B-835A-4E29-852E-4AA5ADD73508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393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SEI (Software </a:t>
            </a:r>
            <a:r>
              <a:rPr lang="es-ES" dirty="0" err="1" smtClean="0"/>
              <a:t>Engineering</a:t>
            </a:r>
            <a:r>
              <a:rPr lang="es-ES" dirty="0" smtClean="0"/>
              <a:t> </a:t>
            </a:r>
            <a:r>
              <a:rPr lang="es-ES" dirty="0" err="1" smtClean="0"/>
              <a:t>Institute</a:t>
            </a:r>
            <a:r>
              <a:rPr lang="es-ES" dirty="0" smtClean="0"/>
              <a:t>), un peso pesado en la normalización de los procesos del software, desarrolló una línea de trabajo sobre el concepto de la “madurez” de las organizaciones para producir software. </a:t>
            </a:r>
          </a:p>
          <a:p>
            <a:r>
              <a:rPr lang="es-ES" dirty="0" smtClean="0"/>
              <a:t>Por madurez se entiende el nivel de garantía de la organización para asegurar la calidad de sus proyectos (fecha, coste y funcionalidad), la homogeneidad (siempre y en todos los desarrollos) y la capacidad de aprendizaje de la propia experiencia y su aplicación en la mejora continua. </a:t>
            </a:r>
          </a:p>
          <a:p>
            <a:r>
              <a:rPr lang="es-ES" dirty="0" smtClean="0"/>
              <a:t>Como resultado de estas líneas de trabajo en 1990 publicó el modelo de madurez de la capacidad para el desarrollo de software (CMM-SW) que tras más de una década de existencia demostró eficacia en muchas organizaciones. 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8C3B-835A-4E29-852E-4AA5ADD73508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678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8C3B-835A-4E29-852E-4AA5ADD73508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01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49F1-D04B-4A7B-8557-39CD2D4EA4E0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8BB-5271-4E88-8D47-246ED6F49452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49F1-D04B-4A7B-8557-39CD2D4EA4E0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8BB-5271-4E88-8D47-246ED6F494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49F1-D04B-4A7B-8557-39CD2D4EA4E0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8BB-5271-4E88-8D47-246ED6F494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49F1-D04B-4A7B-8557-39CD2D4EA4E0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8BB-5271-4E88-8D47-246ED6F494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49F1-D04B-4A7B-8557-39CD2D4EA4E0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8BB-5271-4E88-8D47-246ED6F49452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49F1-D04B-4A7B-8557-39CD2D4EA4E0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8BB-5271-4E88-8D47-246ED6F494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49F1-D04B-4A7B-8557-39CD2D4EA4E0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8BB-5271-4E88-8D47-246ED6F4945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49F1-D04B-4A7B-8557-39CD2D4EA4E0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8BB-5271-4E88-8D47-246ED6F494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49F1-D04B-4A7B-8557-39CD2D4EA4E0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8BB-5271-4E88-8D47-246ED6F494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49F1-D04B-4A7B-8557-39CD2D4EA4E0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8BB-5271-4E88-8D47-246ED6F49452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49F1-D04B-4A7B-8557-39CD2D4EA4E0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8BB-5271-4E88-8D47-246ED6F494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84E49F1-D04B-4A7B-8557-39CD2D4EA4E0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E2BA8BB-5271-4E88-8D47-246ED6F49452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400" dirty="0" smtClean="0"/>
              <a:t>Desarrollo de software en contextos industriales</a:t>
            </a:r>
            <a:endParaRPr lang="es-ES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Maritzol</a:t>
            </a:r>
            <a:r>
              <a:rPr lang="es-ES" dirty="0" smtClean="0"/>
              <a:t> </a:t>
            </a:r>
            <a:r>
              <a:rPr lang="es-ES" dirty="0" err="1" smtClean="0"/>
              <a:t>Tenemaza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857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1959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es-ES" dirty="0"/>
          </a:p>
          <a:p>
            <a:r>
              <a:rPr lang="es-ES" dirty="0"/>
              <a:t>La norma considerada </a:t>
            </a:r>
            <a:r>
              <a:rPr lang="es-ES" dirty="0" smtClean="0"/>
              <a:t>punto </a:t>
            </a:r>
            <a:r>
              <a:rPr lang="es-ES" dirty="0"/>
              <a:t>de </a:t>
            </a:r>
            <a:r>
              <a:rPr lang="es-ES" dirty="0" smtClean="0"/>
              <a:t>partida, desarrollada </a:t>
            </a:r>
            <a:r>
              <a:rPr lang="es-ES" dirty="0"/>
              <a:t>por EE.UU. en 1959: </a:t>
            </a:r>
            <a:r>
              <a:rPr lang="es-ES" dirty="0" smtClean="0"/>
              <a:t> </a:t>
            </a:r>
            <a:r>
              <a:rPr lang="es-ES" b="1" dirty="0" smtClean="0"/>
              <a:t>“</a:t>
            </a:r>
            <a:r>
              <a:rPr lang="es-ES" b="1" dirty="0" err="1"/>
              <a:t>Quality</a:t>
            </a:r>
            <a:r>
              <a:rPr lang="es-ES" b="1" dirty="0"/>
              <a:t> </a:t>
            </a:r>
            <a:r>
              <a:rPr lang="es-ES" b="1" dirty="0" err="1"/>
              <a:t>Program</a:t>
            </a:r>
            <a:r>
              <a:rPr lang="es-ES" b="1" dirty="0"/>
              <a:t> </a:t>
            </a:r>
            <a:r>
              <a:rPr lang="es-ES" b="1" dirty="0" err="1"/>
              <a:t>Requirements</a:t>
            </a:r>
            <a:r>
              <a:rPr lang="es-ES" b="1" dirty="0"/>
              <a:t>” MIL-Q-9858</a:t>
            </a:r>
            <a:r>
              <a:rPr lang="es-ES" dirty="0"/>
              <a:t>, </a:t>
            </a:r>
            <a:r>
              <a:rPr lang="es-ES" b="1" dirty="0"/>
              <a:t>diseñada para el ámbito militar </a:t>
            </a:r>
            <a:r>
              <a:rPr lang="es-ES" dirty="0"/>
              <a:t>que estableció un </a:t>
            </a:r>
            <a:r>
              <a:rPr lang="es-ES" b="1" dirty="0"/>
              <a:t>esquema </a:t>
            </a:r>
            <a:r>
              <a:rPr lang="es-ES" b="1" dirty="0" smtClean="0"/>
              <a:t>auditable.</a:t>
            </a:r>
            <a:endParaRPr lang="es-ES" dirty="0"/>
          </a:p>
          <a:p>
            <a:r>
              <a:rPr lang="es-ES" dirty="0"/>
              <a:t>La </a:t>
            </a:r>
            <a:r>
              <a:rPr lang="es-ES" b="1" dirty="0"/>
              <a:t>OTAN en 1968 </a:t>
            </a:r>
            <a:r>
              <a:rPr lang="es-ES" dirty="0"/>
              <a:t>adoptó las especificaciones </a:t>
            </a:r>
            <a:r>
              <a:rPr lang="es-ES" b="1" dirty="0"/>
              <a:t>AQAP “</a:t>
            </a:r>
            <a:r>
              <a:rPr lang="es-ES" b="1" dirty="0" err="1"/>
              <a:t>Allied</a:t>
            </a:r>
            <a:r>
              <a:rPr lang="es-ES" b="1" dirty="0"/>
              <a:t> </a:t>
            </a:r>
            <a:r>
              <a:rPr lang="es-ES" b="1" dirty="0" err="1"/>
              <a:t>Quality</a:t>
            </a:r>
            <a:r>
              <a:rPr lang="es-ES" b="1" dirty="0"/>
              <a:t> </a:t>
            </a:r>
            <a:r>
              <a:rPr lang="es-ES" b="1" dirty="0" err="1"/>
              <a:t>Assurance</a:t>
            </a:r>
            <a:r>
              <a:rPr lang="es-ES" b="1" dirty="0"/>
              <a:t> </a:t>
            </a:r>
            <a:r>
              <a:rPr lang="es-ES" b="1" dirty="0" err="1"/>
              <a:t>Procedures</a:t>
            </a:r>
            <a:r>
              <a:rPr lang="es-ES" b="1" dirty="0"/>
              <a:t>”.</a:t>
            </a:r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480" y="2060848"/>
            <a:ext cx="4176464" cy="104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91" y="3573016"/>
            <a:ext cx="4176464" cy="1288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3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1979 - 1987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 smtClean="0"/>
              <a:t> </a:t>
            </a:r>
            <a:endParaRPr lang="es-ES" b="1" dirty="0"/>
          </a:p>
          <a:p>
            <a:r>
              <a:rPr lang="es-ES" dirty="0"/>
              <a:t>El estándar británico </a:t>
            </a:r>
            <a:r>
              <a:rPr lang="es-ES" b="1" dirty="0"/>
              <a:t>BS5750, adoptado en el Reino Unido en 1979 </a:t>
            </a:r>
            <a:r>
              <a:rPr lang="es-ES" dirty="0"/>
              <a:t>fue el siguiente hito relevante en el camino de las </a:t>
            </a:r>
            <a:r>
              <a:rPr lang="es-ES" dirty="0" smtClean="0"/>
              <a:t>normalizaciones.</a:t>
            </a:r>
          </a:p>
          <a:p>
            <a:endParaRPr lang="es-ES" dirty="0" smtClean="0"/>
          </a:p>
          <a:p>
            <a:r>
              <a:rPr lang="es-ES" dirty="0" smtClean="0"/>
              <a:t>Esta </a:t>
            </a:r>
            <a:r>
              <a:rPr lang="es-ES" dirty="0"/>
              <a:t>normativa fue la </a:t>
            </a:r>
            <a:r>
              <a:rPr lang="es-ES" b="1" dirty="0"/>
              <a:t>precursora de ISO </a:t>
            </a:r>
            <a:r>
              <a:rPr lang="es-ES" b="1" dirty="0" smtClean="0"/>
              <a:t>9000 (Aseguramiento de Calidad)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b="1" dirty="0" smtClean="0"/>
              <a:t>ISO: </a:t>
            </a:r>
            <a:r>
              <a:rPr lang="es-ES" dirty="0" smtClean="0"/>
              <a:t>Organización de estándares Internacionales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961" y="3068960"/>
            <a:ext cx="3576397" cy="1342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5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1991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 smtClean="0"/>
              <a:t>A partir de los años 80 desarrollan marcos </a:t>
            </a:r>
            <a:r>
              <a:rPr lang="es-ES" dirty="0"/>
              <a:t>específicos para el </a:t>
            </a:r>
            <a:r>
              <a:rPr lang="es-ES" dirty="0" smtClean="0"/>
              <a:t>software. </a:t>
            </a:r>
          </a:p>
          <a:p>
            <a:pPr lvl="1"/>
            <a:r>
              <a:rPr lang="es-ES" b="1" dirty="0" smtClean="0"/>
              <a:t>ISO 9000-3. </a:t>
            </a:r>
            <a:r>
              <a:rPr lang="es-ES" dirty="0" smtClean="0"/>
              <a:t>Estándar para el </a:t>
            </a:r>
            <a:r>
              <a:rPr lang="es-ES" b="1" dirty="0" smtClean="0"/>
              <a:t>desarrollo, suministro y mantenimiento del software</a:t>
            </a:r>
            <a:r>
              <a:rPr lang="es-ES" dirty="0" smtClean="0"/>
              <a:t>.</a:t>
            </a:r>
          </a:p>
          <a:p>
            <a:pPr lvl="2"/>
            <a:r>
              <a:rPr lang="es-ES" b="1" dirty="0" smtClean="0"/>
              <a:t>Ámbito:</a:t>
            </a:r>
          </a:p>
          <a:p>
            <a:pPr lvl="3"/>
            <a:r>
              <a:rPr lang="es-ES" b="1" dirty="0" smtClean="0"/>
              <a:t>Desarrollo de Sistemas de Información</a:t>
            </a:r>
          </a:p>
          <a:p>
            <a:pPr lvl="3"/>
            <a:r>
              <a:rPr lang="es-ES" b="1" dirty="0" smtClean="0"/>
              <a:t>Procesos de Ciclo de Vida</a:t>
            </a:r>
          </a:p>
          <a:p>
            <a:pPr lvl="3"/>
            <a:r>
              <a:rPr lang="es-ES" b="1" dirty="0" smtClean="0"/>
              <a:t>Calidad de Software</a:t>
            </a:r>
          </a:p>
          <a:p>
            <a:pPr lvl="2"/>
            <a:endParaRPr lang="es-ES" b="1" dirty="0" smtClean="0"/>
          </a:p>
          <a:p>
            <a:pPr lvl="1"/>
            <a:endParaRPr lang="es-ES" dirty="0" smtClean="0"/>
          </a:p>
          <a:p>
            <a:pPr lvl="1"/>
            <a:r>
              <a:rPr lang="es-ES" b="1" dirty="0" err="1" smtClean="0"/>
              <a:t>Trillium</a:t>
            </a:r>
            <a:r>
              <a:rPr lang="es-ES" dirty="0" smtClean="0"/>
              <a:t> desarrollado </a:t>
            </a:r>
            <a:r>
              <a:rPr lang="es-ES" dirty="0"/>
              <a:t>por la empresa Bell Canadá, que liberó sus derechos haciéndolo de dominio público</a:t>
            </a:r>
            <a:r>
              <a:rPr lang="es-ES" dirty="0" smtClean="0"/>
              <a:t>. </a:t>
            </a:r>
          </a:p>
          <a:p>
            <a:pPr lvl="2"/>
            <a:r>
              <a:rPr lang="es-ES" dirty="0" smtClean="0"/>
              <a:t>Modelos de madurez  para  gestión de proyectos (CMM) </a:t>
            </a:r>
            <a:r>
              <a:rPr lang="es-ES" dirty="0" err="1" smtClean="0"/>
              <a:t>Trillium</a:t>
            </a:r>
            <a:r>
              <a:rPr lang="es-ES" dirty="0" smtClean="0"/>
              <a:t> </a:t>
            </a:r>
          </a:p>
          <a:p>
            <a:pPr lvl="2"/>
            <a:r>
              <a:rPr lang="es-ES" dirty="0" smtClean="0"/>
              <a:t>Calidad de Software</a:t>
            </a:r>
          </a:p>
          <a:p>
            <a:pPr lvl="1"/>
            <a:endParaRPr lang="es-ES" dirty="0" smtClean="0"/>
          </a:p>
          <a:p>
            <a:pPr lvl="1"/>
            <a:r>
              <a:rPr lang="es-ES" b="1" dirty="0" err="1" smtClean="0"/>
              <a:t>Bootstrap</a:t>
            </a:r>
            <a:r>
              <a:rPr lang="es-ES" dirty="0" smtClean="0"/>
              <a:t> </a:t>
            </a:r>
            <a:r>
              <a:rPr lang="es-ES" dirty="0"/>
              <a:t>es una </a:t>
            </a:r>
            <a:r>
              <a:rPr lang="es-ES" b="1" dirty="0"/>
              <a:t>metodología para la evaluación, medición y mejora de los procesos de software</a:t>
            </a:r>
            <a:r>
              <a:rPr lang="es-ES" dirty="0"/>
              <a:t>. Su desarrollo lo llevó a cabo una comisión del ESPRIT (</a:t>
            </a:r>
            <a:r>
              <a:rPr lang="es-ES" dirty="0" err="1"/>
              <a:t>European</a:t>
            </a:r>
            <a:r>
              <a:rPr lang="es-ES" dirty="0"/>
              <a:t> </a:t>
            </a:r>
            <a:r>
              <a:rPr lang="es-ES" dirty="0" err="1"/>
              <a:t>Strategic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Research</a:t>
            </a:r>
            <a:r>
              <a:rPr lang="es-ES" dirty="0"/>
              <a:t>). </a:t>
            </a:r>
            <a:endParaRPr lang="es-ES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1252736"/>
            <a:ext cx="2081014" cy="116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6" y="2600946"/>
            <a:ext cx="2081014" cy="118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41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1993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b="1" dirty="0" smtClean="0"/>
              <a:t>CMM / CMMI</a:t>
            </a:r>
          </a:p>
          <a:p>
            <a:r>
              <a:rPr lang="es-ES" dirty="0" smtClean="0"/>
              <a:t>Por </a:t>
            </a:r>
            <a:r>
              <a:rPr lang="es-ES" dirty="0"/>
              <a:t>los 90 y que continúan como referentes en la actualidad son. </a:t>
            </a:r>
            <a:r>
              <a:rPr lang="es-ES" b="1" dirty="0"/>
              <a:t>CMM</a:t>
            </a:r>
            <a:r>
              <a:rPr lang="es-ES" dirty="0"/>
              <a:t>I, y las normalizaciones de ISO </a:t>
            </a:r>
            <a:r>
              <a:rPr lang="es-ES" b="1" dirty="0"/>
              <a:t>12207 y 15504</a:t>
            </a:r>
            <a:r>
              <a:rPr lang="es-ES" dirty="0"/>
              <a:t>. </a:t>
            </a:r>
          </a:p>
          <a:p>
            <a:endParaRPr lang="es-ES" dirty="0" smtClean="0"/>
          </a:p>
          <a:p>
            <a:r>
              <a:rPr lang="es-ES" dirty="0" smtClean="0"/>
              <a:t>SEI </a:t>
            </a:r>
            <a:r>
              <a:rPr lang="es-ES" dirty="0"/>
              <a:t>(Software </a:t>
            </a:r>
            <a:r>
              <a:rPr lang="es-ES" dirty="0" err="1"/>
              <a:t>Engineering</a:t>
            </a:r>
            <a:r>
              <a:rPr lang="es-ES" dirty="0"/>
              <a:t> </a:t>
            </a:r>
            <a:r>
              <a:rPr lang="es-ES" dirty="0" err="1"/>
              <a:t>Institute</a:t>
            </a:r>
            <a:r>
              <a:rPr lang="es-ES" dirty="0"/>
              <a:t>), </a:t>
            </a:r>
            <a:r>
              <a:rPr lang="es-ES" dirty="0" smtClean="0"/>
              <a:t>desarrolló </a:t>
            </a:r>
            <a:r>
              <a:rPr lang="es-ES" dirty="0"/>
              <a:t>una línea de trabajo sobre el concepto de la “madurez” de las organizaciones para producir software. </a:t>
            </a:r>
          </a:p>
          <a:p>
            <a:r>
              <a:rPr lang="es-ES" dirty="0"/>
              <a:t>Por madurez se </a:t>
            </a:r>
            <a:r>
              <a:rPr lang="es-ES" dirty="0" smtClean="0"/>
              <a:t>entiende:</a:t>
            </a:r>
          </a:p>
          <a:p>
            <a:pPr lvl="1"/>
            <a:r>
              <a:rPr lang="es-ES" dirty="0" smtClean="0"/>
              <a:t>El nivel </a:t>
            </a:r>
            <a:r>
              <a:rPr lang="es-ES" dirty="0"/>
              <a:t>de garantía de la organización para asegurar la calidad de sus proyectos </a:t>
            </a:r>
            <a:r>
              <a:rPr lang="es-ES" dirty="0" smtClean="0"/>
              <a:t>( </a:t>
            </a:r>
            <a:r>
              <a:rPr lang="es-ES" dirty="0"/>
              <a:t>coste y funcionalidad), </a:t>
            </a:r>
            <a:endParaRPr lang="es-ES" dirty="0" smtClean="0"/>
          </a:p>
          <a:p>
            <a:pPr lvl="1"/>
            <a:r>
              <a:rPr lang="es-ES" dirty="0" smtClean="0"/>
              <a:t>La </a:t>
            </a:r>
            <a:r>
              <a:rPr lang="es-ES" dirty="0"/>
              <a:t>homogeneidad </a:t>
            </a:r>
            <a:endParaRPr lang="es-ES" dirty="0" smtClean="0"/>
          </a:p>
          <a:p>
            <a:pPr lvl="1"/>
            <a:r>
              <a:rPr lang="es-ES" dirty="0" smtClean="0"/>
              <a:t>La capacidad </a:t>
            </a:r>
            <a:r>
              <a:rPr lang="es-ES" dirty="0"/>
              <a:t>de aprendizaje de la propia experiencia y su aplicación en la mejora continua. </a:t>
            </a:r>
          </a:p>
          <a:p>
            <a:r>
              <a:rPr lang="es-ES" dirty="0" smtClean="0"/>
              <a:t>En </a:t>
            </a:r>
            <a:r>
              <a:rPr lang="es-ES" dirty="0"/>
              <a:t>1990 publicó el modelo de madurez de la capacidad para el desarrollo de software (CMM-SW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Tras</a:t>
            </a:r>
            <a:r>
              <a:rPr lang="en-US" dirty="0"/>
              <a:t> el </a:t>
            </a:r>
            <a:r>
              <a:rPr lang="en-US" dirty="0" err="1"/>
              <a:t>desarrollo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 SW-CMM, SEI </a:t>
            </a:r>
            <a:r>
              <a:rPr lang="en-US" dirty="0" err="1"/>
              <a:t>desarrolló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para la </a:t>
            </a:r>
            <a:r>
              <a:rPr lang="en-US" dirty="0" err="1"/>
              <a:t>medición</a:t>
            </a:r>
            <a:r>
              <a:rPr lang="en-US" dirty="0"/>
              <a:t> y </a:t>
            </a:r>
            <a:r>
              <a:rPr lang="en-US" dirty="0" err="1"/>
              <a:t>mejora</a:t>
            </a:r>
            <a:r>
              <a:rPr lang="en-US" dirty="0"/>
              <a:t> de la </a:t>
            </a:r>
            <a:r>
              <a:rPr lang="en-US" dirty="0" err="1"/>
              <a:t>capacidad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procesos</a:t>
            </a:r>
            <a:r>
              <a:rPr lang="en-US" dirty="0"/>
              <a:t>,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r>
              <a:rPr lang="en-US" dirty="0"/>
              <a:t> con el </a:t>
            </a:r>
            <a:r>
              <a:rPr lang="en-US" dirty="0" err="1"/>
              <a:t>foco</a:t>
            </a:r>
            <a:r>
              <a:rPr lang="en-US" dirty="0"/>
              <a:t> original del SW-CMM: el </a:t>
            </a:r>
            <a:r>
              <a:rPr lang="en-US" dirty="0" err="1"/>
              <a:t>desarrollo</a:t>
            </a:r>
            <a:r>
              <a:rPr lang="en-US" dirty="0"/>
              <a:t> de software: </a:t>
            </a:r>
          </a:p>
          <a:p>
            <a:pPr lvl="1"/>
            <a:r>
              <a:rPr lang="en-US" dirty="0"/>
              <a:t>Systems Engineering Capability Maturity Model (SE-CMM) </a:t>
            </a:r>
          </a:p>
          <a:p>
            <a:pPr lvl="1"/>
            <a:r>
              <a:rPr lang="en-US" dirty="0"/>
              <a:t>Integrated Product Development Capability Maturity Model (IPD-CMM) </a:t>
            </a:r>
          </a:p>
          <a:p>
            <a:pPr lvl="1"/>
            <a:r>
              <a:rPr lang="en-US" dirty="0"/>
              <a:t>People Capability Maturity Model (P-CMM) </a:t>
            </a:r>
          </a:p>
          <a:p>
            <a:pPr lvl="1"/>
            <a:r>
              <a:rPr lang="en-US" dirty="0"/>
              <a:t>Software Acquisition Capability Maturity Model (SA-CMM) 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2000 se </a:t>
            </a:r>
            <a:r>
              <a:rPr lang="en-US" dirty="0" err="1"/>
              <a:t>desarrolló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versión</a:t>
            </a:r>
            <a:r>
              <a:rPr lang="en-US" dirty="0"/>
              <a:t> de SW-CMM que </a:t>
            </a:r>
            <a:r>
              <a:rPr lang="en-US" dirty="0" err="1"/>
              <a:t>integraba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de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(SE-CMM o IPD-CMM). El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fue</a:t>
            </a:r>
            <a:r>
              <a:rPr lang="en-US" dirty="0"/>
              <a:t> un </a:t>
            </a:r>
            <a:r>
              <a:rPr lang="en-US" dirty="0" err="1"/>
              <a:t>nuevo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que </a:t>
            </a:r>
            <a:r>
              <a:rPr lang="en-US" dirty="0" err="1"/>
              <a:t>relevó</a:t>
            </a:r>
            <a:r>
              <a:rPr lang="en-US" dirty="0"/>
              <a:t> al original SW-CMM: CMMI (Capability Maturity Model Integration). </a:t>
            </a:r>
          </a:p>
          <a:p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actualidad</a:t>
            </a:r>
            <a:r>
              <a:rPr lang="en-US" dirty="0"/>
              <a:t> hay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CMMI,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de las </a:t>
            </a:r>
            <a:r>
              <a:rPr lang="en-US" dirty="0" err="1"/>
              <a:t>áreas</a:t>
            </a:r>
            <a:r>
              <a:rPr lang="en-US" dirty="0"/>
              <a:t> que </a:t>
            </a:r>
            <a:r>
              <a:rPr lang="en-US" dirty="0" err="1"/>
              <a:t>integran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CMMI-SE/SE/IPPD/SS </a:t>
            </a:r>
            <a:r>
              <a:rPr lang="en-US" dirty="0"/>
              <a:t>(Systems Engineering, Software Engineering, Integrated Product and Process Development, Supplier Sourcing). </a:t>
            </a:r>
          </a:p>
          <a:p>
            <a:pPr lvl="1"/>
            <a:r>
              <a:rPr lang="en-US" dirty="0" smtClean="0"/>
              <a:t>CMMI-SE/SE/IPPD </a:t>
            </a:r>
            <a:r>
              <a:rPr lang="en-US" dirty="0"/>
              <a:t>(Systems Engineering, Software Engineering, Integrated Product and Process Development). </a:t>
            </a:r>
          </a:p>
          <a:p>
            <a:pPr lvl="1"/>
            <a:r>
              <a:rPr lang="en-US" dirty="0"/>
              <a:t>CMMI-SE/SE (Systems Engineering, Software Engineering)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1993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s-ES" sz="1600" dirty="0" smtClean="0"/>
              <a:t>Una escala </a:t>
            </a:r>
            <a:r>
              <a:rPr lang="es-ES" sz="1600" dirty="0"/>
              <a:t>de cinco niveles para determinar la madurez de una </a:t>
            </a:r>
            <a:r>
              <a:rPr lang="es-ES" sz="1600" dirty="0" smtClean="0"/>
              <a:t>organización:</a:t>
            </a:r>
            <a:endParaRPr lang="es-ES" sz="1600" dirty="0"/>
          </a:p>
          <a:p>
            <a:pPr lvl="1"/>
            <a:r>
              <a:rPr lang="es-ES" sz="1200" dirty="0"/>
              <a:t>Nivel 1.- INICIAL: Pertenecen a él las empresas que </a:t>
            </a:r>
            <a:r>
              <a:rPr lang="es-ES" sz="1200" b="1" dirty="0"/>
              <a:t>no siguen procesos definidos ni aplican técnicas de gestión de </a:t>
            </a:r>
            <a:r>
              <a:rPr lang="es-ES" sz="1200" b="1" dirty="0" smtClean="0"/>
              <a:t>proyectos.</a:t>
            </a:r>
            <a:endParaRPr lang="es-ES" sz="1200" dirty="0"/>
          </a:p>
          <a:p>
            <a:pPr lvl="1"/>
            <a:r>
              <a:rPr lang="es-ES" sz="1200" dirty="0" smtClean="0"/>
              <a:t>Nivel </a:t>
            </a:r>
            <a:r>
              <a:rPr lang="es-ES" sz="1200" dirty="0"/>
              <a:t>2.- REPETIBLE: Define a las </a:t>
            </a:r>
            <a:r>
              <a:rPr lang="es-ES" sz="1200" b="1" dirty="0"/>
              <a:t>organizaciones que aplican técnicas de gestión de proyectos,</a:t>
            </a:r>
            <a:r>
              <a:rPr lang="es-ES" sz="1200" dirty="0"/>
              <a:t> aunque no dispongan de procesos definidos. </a:t>
            </a:r>
            <a:endParaRPr lang="es-ES" sz="1200" dirty="0" smtClean="0"/>
          </a:p>
          <a:p>
            <a:pPr lvl="1"/>
            <a:r>
              <a:rPr lang="es-ES" sz="1200" dirty="0"/>
              <a:t>Nivel 3.- DEFINIDO: Pertenecen a él las organizaciones que </a:t>
            </a:r>
            <a:r>
              <a:rPr lang="es-ES" sz="1200" b="1" dirty="0"/>
              <a:t>disponen de procesos definidos con precisión y ejecutados de forma regular. </a:t>
            </a:r>
            <a:endParaRPr lang="es-ES" sz="1200" b="1" dirty="0" smtClean="0"/>
          </a:p>
          <a:p>
            <a:pPr lvl="1"/>
            <a:r>
              <a:rPr lang="es-ES" sz="1200" dirty="0" smtClean="0"/>
              <a:t>Nivel </a:t>
            </a:r>
            <a:r>
              <a:rPr lang="es-ES" sz="1200" dirty="0"/>
              <a:t>4.- GESTIONADO: En el cuarto nivel de madurez se sitúan las organizaciones que han </a:t>
            </a:r>
            <a:r>
              <a:rPr lang="es-ES" sz="1200" b="1" dirty="0"/>
              <a:t>depurado el análisis de los proyectos realizados, hasta institucionalizarlo </a:t>
            </a:r>
            <a:endParaRPr lang="es-ES" sz="1200" b="1" dirty="0" smtClean="0"/>
          </a:p>
          <a:p>
            <a:pPr lvl="1"/>
            <a:r>
              <a:rPr lang="es-ES" sz="1200" dirty="0" smtClean="0"/>
              <a:t>Nivel </a:t>
            </a:r>
            <a:r>
              <a:rPr lang="es-ES" sz="1200" dirty="0"/>
              <a:t>5.- OPTIMIZADO: Las organizaciones con un nivel 5 de madurez tienen definidos, y practican de forma institucionalizada, </a:t>
            </a:r>
            <a:r>
              <a:rPr lang="es-ES" sz="1200" b="1" dirty="0"/>
              <a:t>procesos de mejora continua </a:t>
            </a:r>
            <a:r>
              <a:rPr lang="es-ES" sz="1200" dirty="0"/>
              <a:t>que se nutren con la información cuantificada de los procesos del nivel 4. </a:t>
            </a:r>
            <a:r>
              <a:rPr lang="es-ES" sz="1200" dirty="0" smtClean="0"/>
              <a:t> </a:t>
            </a:r>
            <a:endParaRPr lang="es-ES" sz="12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0808"/>
            <a:ext cx="4414838" cy="4399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6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1993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s-ES" sz="1600" dirty="0"/>
              <a:t>Además de la integración de varias disciplinas, los modelos CMMI introdujeron otra novedad que afectaba a su implantación: dos formas posibles de </a:t>
            </a:r>
            <a:r>
              <a:rPr lang="es-ES" sz="1600" dirty="0" smtClean="0"/>
              <a:t>llevar </a:t>
            </a:r>
            <a:r>
              <a:rPr lang="es-ES" sz="1600" dirty="0"/>
              <a:t>a cabo: </a:t>
            </a:r>
            <a:endParaRPr lang="es-ES" sz="1600" dirty="0" smtClean="0"/>
          </a:p>
          <a:p>
            <a:pPr lvl="1"/>
            <a:r>
              <a:rPr lang="es-ES" sz="1200" dirty="0" smtClean="0"/>
              <a:t>La </a:t>
            </a:r>
            <a:r>
              <a:rPr lang="es-ES" sz="1200" b="1" dirty="0"/>
              <a:t>versión escalonada </a:t>
            </a:r>
            <a:r>
              <a:rPr lang="es-ES" sz="1200" dirty="0"/>
              <a:t>prescribe a la organización </a:t>
            </a:r>
            <a:r>
              <a:rPr lang="es-ES" sz="1200" b="1" dirty="0"/>
              <a:t>en qué orden debe abordar las diferentes áreas de procesos</a:t>
            </a:r>
            <a:r>
              <a:rPr lang="es-ES" sz="1200" dirty="0"/>
              <a:t>, las prácticas que debe implantar y los objetivos que debe alcanzar para ir consiguiendo los sucesivos niveles de madurez. </a:t>
            </a:r>
            <a:endParaRPr lang="es-ES" sz="1200" dirty="0" smtClean="0"/>
          </a:p>
          <a:p>
            <a:pPr lvl="1"/>
            <a:r>
              <a:rPr lang="es-ES" sz="1200" dirty="0" smtClean="0"/>
              <a:t>La </a:t>
            </a:r>
            <a:r>
              <a:rPr lang="es-ES" sz="1200" b="1" dirty="0"/>
              <a:t>versión continua </a:t>
            </a:r>
            <a:r>
              <a:rPr lang="es-ES" sz="1200" dirty="0"/>
              <a:t>permite </a:t>
            </a:r>
            <a:r>
              <a:rPr lang="es-ES" sz="1200" b="1" dirty="0"/>
              <a:t>cierta libertad a la organización </a:t>
            </a:r>
            <a:r>
              <a:rPr lang="es-ES" sz="1200" dirty="0"/>
              <a:t>sobre las áreas de proceso que desea mejorar, y le orienta para ir mejorando el nivel de capacidad en esas áreas. 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4258444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20689"/>
            <a:ext cx="425844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2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1995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b="1" dirty="0" smtClean="0"/>
              <a:t>ISO –IEC 12207</a:t>
            </a:r>
          </a:p>
          <a:p>
            <a:r>
              <a:rPr lang="es-ES" dirty="0" smtClean="0"/>
              <a:t>Es</a:t>
            </a:r>
            <a:r>
              <a:rPr lang="es-ES" b="1" dirty="0" smtClean="0"/>
              <a:t> </a:t>
            </a:r>
            <a:r>
              <a:rPr lang="es-ES" dirty="0"/>
              <a:t>un estándar internacional referente para la </a:t>
            </a:r>
            <a:r>
              <a:rPr lang="es-ES" b="1" dirty="0"/>
              <a:t>normalización</a:t>
            </a:r>
            <a:r>
              <a:rPr lang="es-ES" dirty="0"/>
              <a:t> de </a:t>
            </a:r>
            <a:r>
              <a:rPr lang="es-ES" dirty="0" smtClean="0"/>
              <a:t>:</a:t>
            </a:r>
            <a:endParaRPr lang="es-ES" dirty="0"/>
          </a:p>
          <a:p>
            <a:pPr lvl="1"/>
            <a:r>
              <a:rPr lang="es-ES" dirty="0"/>
              <a:t>El </a:t>
            </a:r>
            <a:r>
              <a:rPr lang="es-ES" b="1" dirty="0"/>
              <a:t>ciclo de vida de un proyecto </a:t>
            </a:r>
            <a:r>
              <a:rPr lang="es-ES" dirty="0"/>
              <a:t>de </a:t>
            </a:r>
            <a:r>
              <a:rPr lang="es-ES" dirty="0" smtClean="0"/>
              <a:t>software.</a:t>
            </a:r>
          </a:p>
          <a:p>
            <a:pPr lvl="2"/>
            <a:r>
              <a:rPr lang="es-EC" b="1" dirty="0"/>
              <a:t>Comienza en el momento que se concibe su idea o necesidad</a:t>
            </a:r>
            <a:r>
              <a:rPr lang="es-EC" dirty="0"/>
              <a:t>, momento desde el que es necesario comenzar a </a:t>
            </a:r>
            <a:r>
              <a:rPr lang="es-EC" b="1" dirty="0"/>
              <a:t>actuar de manera normalizada para describir el ámbito del problema, las soluciones posibles</a:t>
            </a:r>
            <a:r>
              <a:rPr lang="es-EC" dirty="0"/>
              <a:t>, etc. </a:t>
            </a:r>
          </a:p>
          <a:p>
            <a:pPr lvl="2"/>
            <a:r>
              <a:rPr lang="es-EC" dirty="0"/>
              <a:t>El ciclo se </a:t>
            </a:r>
            <a:r>
              <a:rPr lang="es-EC" dirty="0" smtClean="0"/>
              <a:t>al </a:t>
            </a:r>
            <a:r>
              <a:rPr lang="es-EC" b="1" dirty="0" smtClean="0"/>
              <a:t>desarrollo</a:t>
            </a:r>
            <a:r>
              <a:rPr lang="es-EC" b="1" dirty="0"/>
              <a:t>, mantenimiento y operación; </a:t>
            </a:r>
          </a:p>
          <a:p>
            <a:pPr lvl="2"/>
            <a:r>
              <a:rPr lang="es-EC" dirty="0"/>
              <a:t>y no concluye hasta que el sistema deja de utilizarse y es definitivamente retirado. 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Las </a:t>
            </a:r>
            <a:r>
              <a:rPr lang="es-ES" b="1" dirty="0"/>
              <a:t>tareas</a:t>
            </a:r>
            <a:r>
              <a:rPr lang="es-ES" dirty="0"/>
              <a:t> que intervienen en cada una de sus fases. </a:t>
            </a:r>
          </a:p>
          <a:p>
            <a:endParaRPr lang="en-US" dirty="0"/>
          </a:p>
        </p:txBody>
      </p:sp>
      <p:pic>
        <p:nvPicPr>
          <p:cNvPr id="7" name="5 Marcador de contenido" descr="http://www.navegapolis.net/images/work/iso12207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8275" y="2098675"/>
            <a:ext cx="2838450" cy="386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890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b="1" dirty="0" smtClean="0"/>
              <a:t>Proyecto SPICE </a:t>
            </a:r>
            <a:r>
              <a:rPr lang="es-ES" b="1" dirty="0"/>
              <a:t>(Software </a:t>
            </a:r>
            <a:r>
              <a:rPr lang="es-ES" b="1" dirty="0" err="1"/>
              <a:t>Process</a:t>
            </a:r>
            <a:r>
              <a:rPr lang="es-ES" b="1" dirty="0"/>
              <a:t> </a:t>
            </a:r>
            <a:r>
              <a:rPr lang="es-ES" b="1" dirty="0" err="1"/>
              <a:t>Improvement</a:t>
            </a:r>
            <a:r>
              <a:rPr lang="es-ES" b="1" dirty="0"/>
              <a:t> and </a:t>
            </a:r>
            <a:r>
              <a:rPr lang="es-ES" b="1" dirty="0" err="1"/>
              <a:t>Capability</a:t>
            </a:r>
            <a:r>
              <a:rPr lang="es-ES" b="1" dirty="0"/>
              <a:t> </a:t>
            </a:r>
            <a:r>
              <a:rPr lang="es-ES" b="1" dirty="0" err="1" smtClean="0"/>
              <a:t>determination</a:t>
            </a:r>
            <a:r>
              <a:rPr lang="es-ES" b="1" dirty="0" smtClean="0"/>
              <a:t>) ISO/IEC STD 15504</a:t>
            </a:r>
          </a:p>
          <a:p>
            <a:pPr lvl="1"/>
            <a:r>
              <a:rPr lang="es-ES" dirty="0"/>
              <a:t>En enero de 1993 la comisión ISO/IEC JTC1 aprobó un programa de trabajo para el desarrollo de un modelo que fuera la base de un futuro estándar internacional para </a:t>
            </a:r>
            <a:r>
              <a:rPr lang="es-ES" b="1" dirty="0"/>
              <a:t>la evaluación de los procesos del ciclo de vida del software</a:t>
            </a:r>
            <a:r>
              <a:rPr lang="es-ES" dirty="0"/>
              <a:t>. Este trabajo recibió el nombre de proyecto </a:t>
            </a:r>
            <a:r>
              <a:rPr lang="es-ES" b="1" dirty="0"/>
              <a:t>SPICE (Software </a:t>
            </a:r>
            <a:r>
              <a:rPr lang="es-ES" b="1" dirty="0" err="1"/>
              <a:t>Process</a:t>
            </a:r>
            <a:r>
              <a:rPr lang="es-ES" b="1" dirty="0"/>
              <a:t> </a:t>
            </a:r>
            <a:r>
              <a:rPr lang="es-ES" b="1" dirty="0" err="1"/>
              <a:t>Improvement</a:t>
            </a:r>
            <a:r>
              <a:rPr lang="es-ES" b="1" dirty="0"/>
              <a:t> and </a:t>
            </a:r>
            <a:r>
              <a:rPr lang="es-ES" b="1" dirty="0" err="1"/>
              <a:t>Capability</a:t>
            </a:r>
            <a:r>
              <a:rPr lang="es-ES" b="1" dirty="0"/>
              <a:t> </a:t>
            </a:r>
            <a:r>
              <a:rPr lang="es-ES" b="1" dirty="0" err="1"/>
              <a:t>dEtermination</a:t>
            </a:r>
            <a:r>
              <a:rPr lang="es-ES" b="1" dirty="0" smtClean="0"/>
              <a:t>),</a:t>
            </a:r>
          </a:p>
          <a:p>
            <a:pPr lvl="1"/>
            <a:r>
              <a:rPr lang="es-EC" b="1" dirty="0"/>
              <a:t>En 1998, pasada la fase de proyecto, y tras las primeras evaluaciones, el trabajo pasó a la fase de informe técnico con la denominación ISO/IEC TR 15504</a:t>
            </a:r>
            <a:r>
              <a:rPr lang="es-EC" b="1" dirty="0" smtClean="0"/>
              <a:t>.</a:t>
            </a:r>
          </a:p>
          <a:p>
            <a:r>
              <a:rPr lang="es-ES" b="1" dirty="0"/>
              <a:t>ISO 15504 y CMMI son los referentes de las metodologías formales. </a:t>
            </a:r>
            <a:r>
              <a:rPr lang="es-ES" dirty="0"/>
              <a:t>Para ambos el centro de su desarrollo son los procesos, </a:t>
            </a:r>
          </a:p>
          <a:p>
            <a:pPr lvl="1"/>
            <a:r>
              <a:rPr lang="es-ES" dirty="0" smtClean="0"/>
              <a:t>No </a:t>
            </a:r>
            <a:r>
              <a:rPr lang="es-ES" dirty="0"/>
              <a:t>sólo para el desarrollo, mantenimiento y operación de los sistemas de software, </a:t>
            </a:r>
          </a:p>
          <a:p>
            <a:pPr lvl="1"/>
            <a:r>
              <a:rPr lang="es-ES" dirty="0"/>
              <a:t>sino también para mejorar la capacidad de los propios procesos y la madurez de las organizaciones. </a:t>
            </a:r>
            <a:r>
              <a:rPr lang="es-EC" b="1" dirty="0" smtClean="0"/>
              <a:t> </a:t>
            </a:r>
            <a:endParaRPr lang="es-EC" b="1" dirty="0"/>
          </a:p>
          <a:p>
            <a:endParaRPr lang="es-ES" dirty="0"/>
          </a:p>
          <a:p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1995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44824"/>
            <a:ext cx="4038600" cy="4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862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1997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b="1" dirty="0" err="1" smtClean="0"/>
              <a:t>TickIT</a:t>
            </a:r>
            <a:r>
              <a:rPr lang="es-ES" dirty="0" smtClean="0"/>
              <a:t>, </a:t>
            </a:r>
          </a:p>
          <a:p>
            <a:pPr lvl="1"/>
            <a:r>
              <a:rPr lang="es-ES" dirty="0" smtClean="0"/>
              <a:t>Prince </a:t>
            </a:r>
            <a:r>
              <a:rPr lang="es-ES" dirty="0"/>
              <a:t>2.-  </a:t>
            </a:r>
            <a:r>
              <a:rPr lang="es-ES" dirty="0" err="1"/>
              <a:t>Projects</a:t>
            </a:r>
            <a:r>
              <a:rPr lang="es-ES" dirty="0"/>
              <a:t> in </a:t>
            </a:r>
            <a:r>
              <a:rPr lang="es-ES" dirty="0" err="1"/>
              <a:t>Controlled</a:t>
            </a:r>
            <a:r>
              <a:rPr lang="es-ES" dirty="0"/>
              <a:t> </a:t>
            </a:r>
            <a:r>
              <a:rPr lang="es-ES" dirty="0" err="1"/>
              <a:t>Environments</a:t>
            </a:r>
            <a:r>
              <a:rPr lang="es-ES" dirty="0"/>
              <a:t>. BSI (British </a:t>
            </a:r>
            <a:r>
              <a:rPr lang="es-ES" dirty="0" err="1"/>
              <a:t>Standards</a:t>
            </a:r>
            <a:r>
              <a:rPr lang="es-ES" dirty="0"/>
              <a:t> </a:t>
            </a:r>
            <a:r>
              <a:rPr lang="es-ES" dirty="0" err="1"/>
              <a:t>Institution</a:t>
            </a:r>
            <a:r>
              <a:rPr lang="es-ES" dirty="0"/>
              <a:t>) desarrolló </a:t>
            </a:r>
            <a:r>
              <a:rPr lang="es-ES" b="1" dirty="0" err="1"/>
              <a:t>TickIT</a:t>
            </a:r>
            <a:r>
              <a:rPr lang="es-ES" dirty="0"/>
              <a:t>.  </a:t>
            </a:r>
            <a:r>
              <a:rPr lang="es-ES" b="1" dirty="0"/>
              <a:t>Se usa </a:t>
            </a:r>
            <a:r>
              <a:rPr lang="es-ES" b="1" dirty="0" smtClean="0"/>
              <a:t>con </a:t>
            </a:r>
            <a:r>
              <a:rPr lang="es-ES" b="1" dirty="0"/>
              <a:t>la norma 9001</a:t>
            </a:r>
            <a:r>
              <a:rPr lang="es-ES" dirty="0"/>
              <a:t>. Usada por desarrolladores de software. </a:t>
            </a:r>
          </a:p>
          <a:p>
            <a:pPr lvl="2"/>
            <a:r>
              <a:rPr lang="es-ES" b="1" dirty="0"/>
              <a:t>Calidad en el desarrollo de software.</a:t>
            </a:r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501008"/>
            <a:ext cx="2102414" cy="157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57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SWEBOK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Aplicar gestión basada en procesos para asegurar </a:t>
            </a:r>
            <a:r>
              <a:rPr lang="es-ES" b="1" dirty="0"/>
              <a:t>un nivel de calidad homogéneo</a:t>
            </a:r>
            <a:r>
              <a:rPr lang="es-ES" dirty="0"/>
              <a:t> en los resultados es una estrategia adecuada </a:t>
            </a:r>
            <a:r>
              <a:rPr lang="es-ES" b="1" dirty="0"/>
              <a:t>para sistemas de producción en cadena o de manufactura industrial </a:t>
            </a:r>
            <a:r>
              <a:rPr lang="es-ES" dirty="0"/>
              <a:t>en industrias con una base de conocimiento </a:t>
            </a:r>
            <a:r>
              <a:rPr lang="es-ES" b="1" dirty="0"/>
              <a:t>profesional maduro.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496" y="1052736"/>
            <a:ext cx="3410152" cy="262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60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Empresa: Realidad Sistémica</a:t>
            </a:r>
          </a:p>
          <a:p>
            <a:endParaRPr lang="es-ES" dirty="0"/>
          </a:p>
          <a:p>
            <a:r>
              <a:rPr lang="es-ES" dirty="0" smtClean="0"/>
              <a:t>Gran cantidad de  información sobre </a:t>
            </a:r>
            <a:r>
              <a:rPr lang="es-ES" b="1" dirty="0" smtClean="0"/>
              <a:t>estándares, modelos, marcos </a:t>
            </a:r>
            <a:r>
              <a:rPr lang="es-ES" dirty="0" smtClean="0"/>
              <a:t>y </a:t>
            </a:r>
            <a:r>
              <a:rPr lang="es-ES" b="1" dirty="0" smtClean="0"/>
              <a:t>prácticas para desarrollo de software.</a:t>
            </a:r>
          </a:p>
          <a:p>
            <a:pPr marL="0" indent="0">
              <a:buNone/>
            </a:pPr>
            <a:r>
              <a:rPr lang="es-ES" b="1" dirty="0" smtClean="0"/>
              <a:t> </a:t>
            </a:r>
          </a:p>
          <a:p>
            <a:r>
              <a:rPr lang="es-ES" b="1" dirty="0" smtClean="0"/>
              <a:t>La metodología </a:t>
            </a:r>
            <a:r>
              <a:rPr lang="es-ES" dirty="0" smtClean="0"/>
              <a:t>empleada en el desarrollo de software es un </a:t>
            </a:r>
            <a:r>
              <a:rPr lang="es-ES" b="1" dirty="0" smtClean="0"/>
              <a:t>factor decisivo de su calidad</a:t>
            </a:r>
            <a:r>
              <a:rPr lang="es-ES" dirty="0" smtClean="0"/>
              <a:t>,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222" y="2420888"/>
            <a:ext cx="35147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61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SWEBOK – su propuesta para </a:t>
            </a:r>
            <a:r>
              <a:rPr lang="es-ES" b="1" dirty="0" smtClean="0"/>
              <a:t>Ing. </a:t>
            </a:r>
            <a:r>
              <a:rPr lang="es-ES" b="1" dirty="0" smtClean="0"/>
              <a:t>de Software </a:t>
            </a:r>
            <a:endParaRPr lang="es-E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1679" y="1600200"/>
            <a:ext cx="602666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1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NO BASADA  en procesos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Es </a:t>
            </a:r>
            <a:r>
              <a:rPr lang="es-ES" dirty="0"/>
              <a:t>el </a:t>
            </a:r>
            <a:r>
              <a:rPr lang="es-ES" b="1" dirty="0"/>
              <a:t>modelo "</a:t>
            </a:r>
            <a:r>
              <a:rPr lang="es-ES" b="1" dirty="0" err="1"/>
              <a:t>start</a:t>
            </a:r>
            <a:r>
              <a:rPr lang="es-ES" b="1" dirty="0"/>
              <a:t>-up": </a:t>
            </a:r>
            <a:r>
              <a:rPr lang="es-ES" dirty="0"/>
              <a:t>un equipo de emprendedores con talento, capaces de construir sistemas de </a:t>
            </a:r>
            <a:r>
              <a:rPr lang="es-ES" dirty="0" smtClean="0"/>
              <a:t>software</a:t>
            </a:r>
            <a:r>
              <a:rPr lang="es-ES" dirty="0"/>
              <a:t>.</a:t>
            </a:r>
            <a:endParaRPr lang="es-ES" dirty="0" smtClean="0"/>
          </a:p>
          <a:p>
            <a:endParaRPr lang="es-ES" dirty="0" smtClean="0"/>
          </a:p>
          <a:p>
            <a:r>
              <a:rPr lang="es-ES" b="1" dirty="0" smtClean="0"/>
              <a:t>No </a:t>
            </a:r>
            <a:r>
              <a:rPr lang="es-ES" b="1" dirty="0"/>
              <a:t>se trata de empresas que saben hacer software, sino de personas que saben hacer software. 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16832"/>
            <a:ext cx="3849327" cy="284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7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basadas en procesos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Reto </a:t>
            </a:r>
            <a:r>
              <a:rPr lang="es-ES" dirty="0"/>
              <a:t>importante: </a:t>
            </a:r>
            <a:r>
              <a:rPr lang="es-ES" b="1" dirty="0"/>
              <a:t>pasar de personas que saben hacer software a </a:t>
            </a:r>
            <a:r>
              <a:rPr lang="es-ES" b="1" dirty="0" smtClean="0"/>
              <a:t>empresas </a:t>
            </a:r>
            <a:r>
              <a:rPr lang="es-ES" b="1" dirty="0"/>
              <a:t>que sabe hacer </a:t>
            </a:r>
            <a:r>
              <a:rPr lang="es-ES" b="1" dirty="0" smtClean="0"/>
              <a:t>software.</a:t>
            </a:r>
          </a:p>
          <a:p>
            <a:r>
              <a:rPr lang="es-ES" dirty="0" smtClean="0"/>
              <a:t>A una </a:t>
            </a:r>
            <a:r>
              <a:rPr lang="es-ES" b="1" dirty="0" smtClean="0"/>
              <a:t>organización </a:t>
            </a:r>
            <a:r>
              <a:rPr lang="es-ES" dirty="0"/>
              <a:t>la que deberá saber producir con </a:t>
            </a:r>
            <a:r>
              <a:rPr lang="es-ES" b="1" dirty="0"/>
              <a:t>eficiencia y calidad repetible en todos los proyectos</a:t>
            </a:r>
            <a:r>
              <a:rPr lang="es-ES" dirty="0"/>
              <a:t>. 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60848"/>
            <a:ext cx="3954768" cy="361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603" y="1417720"/>
            <a:ext cx="1776798" cy="17689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0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basadas en procesos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Los </a:t>
            </a:r>
            <a:r>
              <a:rPr lang="es-ES" b="1" dirty="0" smtClean="0"/>
              <a:t>objetivos de la gestión </a:t>
            </a:r>
            <a:r>
              <a:rPr lang="es-ES" dirty="0" smtClean="0"/>
              <a:t>basada en procesos son:</a:t>
            </a:r>
          </a:p>
          <a:p>
            <a:pPr lvl="1"/>
            <a:r>
              <a:rPr lang="es-ES" b="1" dirty="0" err="1" smtClean="0"/>
              <a:t>Repetibilidad</a:t>
            </a:r>
            <a:r>
              <a:rPr lang="es-ES" b="1" dirty="0" smtClean="0"/>
              <a:t>:  </a:t>
            </a:r>
            <a:r>
              <a:rPr lang="es-ES" dirty="0" smtClean="0"/>
              <a:t>La </a:t>
            </a:r>
            <a:r>
              <a:rPr lang="es-ES" dirty="0"/>
              <a:t>calidad del resultado depende de la calidad del proceso, de forma que al aplicar el mismo proceso se obtiene el mismo resultado. </a:t>
            </a:r>
          </a:p>
          <a:p>
            <a:pPr lvl="1"/>
            <a:r>
              <a:rPr lang="es-ES" b="1" dirty="0" smtClean="0"/>
              <a:t>Escalabilidad</a:t>
            </a:r>
            <a:r>
              <a:rPr lang="es-ES" dirty="0"/>
              <a:t>. Es una consecuencia de la </a:t>
            </a:r>
            <a:r>
              <a:rPr lang="es-ES" dirty="0" err="1"/>
              <a:t>repetibilidad</a:t>
            </a:r>
            <a:r>
              <a:rPr lang="es-ES" dirty="0"/>
              <a:t>. Los resultados de calidad los obtienen todos los equipos que aplican los procesos. </a:t>
            </a:r>
          </a:p>
          <a:p>
            <a:pPr lvl="1"/>
            <a:r>
              <a:rPr lang="es-ES" b="1" dirty="0" smtClean="0"/>
              <a:t>Mejora </a:t>
            </a:r>
            <a:r>
              <a:rPr lang="es-ES" b="1" dirty="0"/>
              <a:t>continua</a:t>
            </a:r>
            <a:r>
              <a:rPr lang="es-ES" dirty="0"/>
              <a:t>. Introduciendo ingeniería de procesos se institucionaliza la mejora continua del sistema, y por tanto de los resultados. </a:t>
            </a:r>
          </a:p>
          <a:p>
            <a:pPr lvl="1"/>
            <a:r>
              <a:rPr lang="es-ES" b="1" dirty="0" smtClean="0"/>
              <a:t>Know-how </a:t>
            </a:r>
            <a:r>
              <a:rPr lang="es-ES" b="1" dirty="0"/>
              <a:t>propio</a:t>
            </a:r>
            <a:r>
              <a:rPr lang="es-ES" dirty="0"/>
              <a:t>. Los procesos de la empresa son los que contienen el "sabe hacer". El modelo de procesos es un activo </a:t>
            </a:r>
            <a:r>
              <a:rPr lang="es-ES" dirty="0" smtClean="0"/>
              <a:t>valioso de la organización: la clave para hacer las cosas con eficiencia y calidad  homogénea.</a:t>
            </a:r>
            <a:endParaRPr lang="es-ES" dirty="0"/>
          </a:p>
          <a:p>
            <a:pPr lvl="2" indent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39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556792"/>
            <a:ext cx="4038600" cy="4525963"/>
          </a:xfrm>
        </p:spPr>
        <p:txBody>
          <a:bodyPr/>
          <a:lstStyle/>
          <a:p>
            <a:r>
              <a:rPr lang="es-ES" b="1" dirty="0"/>
              <a:t>Los procesos </a:t>
            </a:r>
            <a:r>
              <a:rPr lang="es-ES" dirty="0"/>
              <a:t>marcan pautas de trabajo, </a:t>
            </a:r>
            <a:endParaRPr lang="es-ES" dirty="0" smtClean="0"/>
          </a:p>
          <a:p>
            <a:r>
              <a:rPr lang="es-ES" b="1" dirty="0" smtClean="0"/>
              <a:t>Tecnología</a:t>
            </a:r>
            <a:r>
              <a:rPr lang="es-ES" dirty="0" smtClean="0"/>
              <a:t> </a:t>
            </a:r>
            <a:r>
              <a:rPr lang="es-ES" dirty="0"/>
              <a:t>y/o </a:t>
            </a:r>
            <a:endParaRPr lang="es-ES" dirty="0" smtClean="0"/>
          </a:p>
          <a:p>
            <a:r>
              <a:rPr lang="es-ES" b="1" dirty="0" smtClean="0"/>
              <a:t>Personas</a:t>
            </a:r>
            <a:r>
              <a:rPr lang="es-ES" dirty="0" smtClean="0"/>
              <a:t> </a:t>
            </a:r>
            <a:r>
              <a:rPr lang="es-ES" dirty="0"/>
              <a:t>para producir los resultados.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00808"/>
            <a:ext cx="4204345" cy="392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0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Personas + tecnología  </a:t>
            </a:r>
            <a:r>
              <a:rPr lang="es-ES" b="1" dirty="0" smtClean="0">
                <a:sym typeface="Wingdings" pitchFamily="2" charset="2"/>
              </a:rPr>
              <a:t></a:t>
            </a:r>
            <a:r>
              <a:rPr lang="es-ES" b="1" dirty="0" smtClean="0"/>
              <a:t> </a:t>
            </a:r>
            <a:r>
              <a:rPr lang="es-ES" dirty="0" smtClean="0"/>
              <a:t>resultados de una carpintería.</a:t>
            </a:r>
          </a:p>
          <a:p>
            <a:endParaRPr lang="es-ES" dirty="0" smtClean="0"/>
          </a:p>
          <a:p>
            <a:r>
              <a:rPr lang="es-ES" b="1" dirty="0" smtClean="0"/>
              <a:t>Procesos</a:t>
            </a:r>
            <a:r>
              <a:rPr lang="es-ES" dirty="0" smtClean="0"/>
              <a:t> -&gt; Para </a:t>
            </a:r>
            <a:r>
              <a:rPr lang="es-ES" dirty="0"/>
              <a:t>obtener resultados de </a:t>
            </a:r>
            <a:r>
              <a:rPr lang="es-ES" b="1" dirty="0" smtClean="0"/>
              <a:t>calidad</a:t>
            </a:r>
            <a:r>
              <a:rPr lang="es-ES" dirty="0"/>
              <a:t>.</a:t>
            </a:r>
            <a:r>
              <a:rPr lang="es-ES" dirty="0" smtClean="0"/>
              <a:t> </a:t>
            </a:r>
            <a:endParaRPr lang="es-ES" b="1" dirty="0" smtClean="0"/>
          </a:p>
          <a:p>
            <a:endParaRPr lang="es-ES" b="1" dirty="0"/>
          </a:p>
          <a:p>
            <a:endParaRPr lang="es-E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132855"/>
            <a:ext cx="3851920" cy="29207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18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industria</a:t>
            </a:r>
            <a:r>
              <a:rPr lang="en-US" dirty="0" smtClean="0"/>
              <a:t> del software</a:t>
            </a:r>
            <a:endParaRPr lang="en-U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0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Industria del software</a:t>
            </a:r>
            <a:endParaRPr lang="es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8573196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39552" y="5938456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Representa </a:t>
            </a:r>
            <a:r>
              <a:rPr lang="es-ES" b="1" dirty="0"/>
              <a:t>la evolución y estado actual de los principales modelos de procesos de referencia para las organizaciones de software. </a:t>
            </a:r>
          </a:p>
        </p:txBody>
      </p:sp>
    </p:spTree>
    <p:extLst>
      <p:ext uri="{BB962C8B-B14F-4D97-AF65-F5344CB8AC3E}">
        <p14:creationId xmlns:p14="http://schemas.microsoft.com/office/powerpoint/2010/main" val="397297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861</TotalTime>
  <Words>2227</Words>
  <Application>Microsoft Office PowerPoint</Application>
  <PresentationFormat>Presentación en pantalla (4:3)</PresentationFormat>
  <Paragraphs>139</Paragraphs>
  <Slides>20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Claridad</vt:lpstr>
      <vt:lpstr>Desarrollo de software en contextos industriales</vt:lpstr>
      <vt:lpstr>Introducción</vt:lpstr>
      <vt:lpstr>Gestión NO BASADA  en procesos</vt:lpstr>
      <vt:lpstr>Gestión basadas en procesos</vt:lpstr>
      <vt:lpstr>Gestión basadas en procesos</vt:lpstr>
      <vt:lpstr>Procesos</vt:lpstr>
      <vt:lpstr>Procesos</vt:lpstr>
      <vt:lpstr>La industria del software</vt:lpstr>
      <vt:lpstr>Industria del software</vt:lpstr>
      <vt:lpstr>1959</vt:lpstr>
      <vt:lpstr>1979 - 1987</vt:lpstr>
      <vt:lpstr>1991</vt:lpstr>
      <vt:lpstr>1993</vt:lpstr>
      <vt:lpstr>1993</vt:lpstr>
      <vt:lpstr>1993</vt:lpstr>
      <vt:lpstr>1995</vt:lpstr>
      <vt:lpstr>1995</vt:lpstr>
      <vt:lpstr>1997</vt:lpstr>
      <vt:lpstr>SWEBOK </vt:lpstr>
      <vt:lpstr>SWEBOK – su propuesta para Ing. de Software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y Procesos en empresas de Software</dc:title>
  <dc:creator>User</dc:creator>
  <cp:lastModifiedBy>Maritzol Tenemaza</cp:lastModifiedBy>
  <cp:revision>206</cp:revision>
  <dcterms:created xsi:type="dcterms:W3CDTF">2014-10-11T20:37:40Z</dcterms:created>
  <dcterms:modified xsi:type="dcterms:W3CDTF">2019-09-27T17:34:42Z</dcterms:modified>
</cp:coreProperties>
</file>