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38" r:id="rId3"/>
    <p:sldId id="341" r:id="rId4"/>
    <p:sldId id="339" r:id="rId5"/>
    <p:sldId id="340" r:id="rId6"/>
    <p:sldId id="303" r:id="rId7"/>
    <p:sldId id="304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8" r:id="rId17"/>
    <p:sldId id="319" r:id="rId18"/>
    <p:sldId id="321" r:id="rId19"/>
    <p:sldId id="322" r:id="rId20"/>
    <p:sldId id="323" r:id="rId21"/>
    <p:sldId id="33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18" autoAdjust="0"/>
  </p:normalViewPr>
  <p:slideViewPr>
    <p:cSldViewPr>
      <p:cViewPr varScale="1">
        <p:scale>
          <a:sx n="79" d="100"/>
          <a:sy n="79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BFED-5853-4A61-9BCD-D6A6DAEEC161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98C3B-835A-4E29-852E-4AA5ADD735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73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 finales de los 90, reputados profesionales de renombre y autoridad foros técnicos, </a:t>
            </a:r>
            <a:r>
              <a:rPr lang="es-ES" b="1" dirty="0" smtClean="0"/>
              <a:t>cuestionaron las metodologías formales</a:t>
            </a:r>
            <a:r>
              <a:rPr lang="es-ES" dirty="0" smtClean="0"/>
              <a:t>, que representadas por CMM e ISO 15504, y respaldadas por la autoridad y los medios de sus respectivas organizaciones </a:t>
            </a:r>
            <a:r>
              <a:rPr lang="es-ES" b="1" dirty="0" smtClean="0"/>
              <a:t>estaban definiendo una ingeniería del software basada en procesos y gestión de proyectos predictiva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En marzo de 2001, 17 críticos de estos modelos, convocados por Kent Beck, que acababa de definir una nueva metodología denominada Extreme </a:t>
            </a:r>
            <a:r>
              <a:rPr lang="es-ES" dirty="0" err="1" smtClean="0"/>
              <a:t>Programming</a:t>
            </a:r>
            <a:r>
              <a:rPr lang="es-ES" dirty="0" smtClean="0"/>
              <a:t>, se reunieron en Salt Lake City para discutir sobre los modelos de desarrollo de software. </a:t>
            </a:r>
          </a:p>
          <a:p>
            <a:r>
              <a:rPr lang="es-ES" dirty="0" smtClean="0"/>
              <a:t>En la reunión se acuñó el término “</a:t>
            </a:r>
            <a:r>
              <a:rPr lang="es-ES" b="1" dirty="0" smtClean="0"/>
              <a:t>Métodos Ágiles</a:t>
            </a:r>
            <a:r>
              <a:rPr lang="es-ES" dirty="0" smtClean="0"/>
              <a:t>” para definir a aquellos que estaban surgiendo como alternativa a las metodologías formales, a las que consideraban excesivamente “pesadas” y rígidas por su carácter normativo y fuerte dependencia de planificaciones detalladas, previas al desarrollo.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99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El manifiesto ágil surgió con espíritu de respuesta desafiante y beligerante contra los métodos basados en procesos. Los propios integrantes del manifiesto se autocalifican como “anarquistas organizacionales”, y en esos años, desde uno y otro lado se lanzaron argumentos punzantes buscando más la descalificación ajena que la justificación propia.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03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 la metodología más veterana de las autodenominadas ágiles. Surgió en 1994 de los trabajos de </a:t>
            </a:r>
            <a:r>
              <a:rPr lang="es-ES" b="1" dirty="0" smtClean="0"/>
              <a:t>Jennifer </a:t>
            </a:r>
            <a:r>
              <a:rPr lang="es-ES" b="1" dirty="0" err="1" smtClean="0"/>
              <a:t>Stapleton</a:t>
            </a:r>
            <a:r>
              <a:rPr lang="es-ES" dirty="0" smtClean="0"/>
              <a:t>, la actual directora del DSDM </a:t>
            </a:r>
            <a:r>
              <a:rPr lang="es-ES" dirty="0" err="1" smtClean="0"/>
              <a:t>Consortium</a:t>
            </a:r>
            <a:r>
              <a:rPr lang="es-ES" dirty="0" smtClean="0"/>
              <a:t>. </a:t>
            </a:r>
          </a:p>
          <a:p>
            <a:r>
              <a:rPr lang="es-ES" dirty="0" smtClean="0"/>
              <a:t>DSDM es la metodología ágil más próxima a los métodos formales, de hecho la implantación de un modelo DSDM en una organización la lleva a alcanzar lo que CMM consideraría un </a:t>
            </a:r>
            <a:r>
              <a:rPr lang="es-ES" b="1" dirty="0" smtClean="0"/>
              <a:t>nivel 2 de madurez</a:t>
            </a:r>
            <a:r>
              <a:rPr lang="es-ES" dirty="0" smtClean="0"/>
              <a:t>. </a:t>
            </a:r>
          </a:p>
          <a:p>
            <a:r>
              <a:rPr lang="es-ES" dirty="0" smtClean="0"/>
              <a:t>Sin embargo los aspectos que DSDM reprocha a CMM son: </a:t>
            </a:r>
          </a:p>
          <a:p>
            <a:pPr lvl="1"/>
            <a:r>
              <a:rPr lang="es-ES" dirty="0" smtClean="0"/>
              <a:t>Aunque es cierto que se ha desarrollado con éxito en algunas organizaciones, lo que funciona bien en unos entornos no tiene por qué servir para todos. </a:t>
            </a:r>
          </a:p>
          <a:p>
            <a:pPr lvl="1"/>
            <a:r>
              <a:rPr lang="es-ES" dirty="0" smtClean="0"/>
              <a:t>CMM no le da al diseño la importancia que debería tener. </a:t>
            </a:r>
          </a:p>
          <a:p>
            <a:pPr lvl="1"/>
            <a:r>
              <a:rPr lang="es-ES" dirty="0" smtClean="0"/>
              <a:t>CMM plantea un foco excesivo en los procesos, olvidando la importancia que en nuestra industria tiene el talento de las personas. </a:t>
            </a:r>
          </a:p>
          <a:p>
            <a:pPr lvl="1"/>
            <a:r>
              <a:rPr lang="es-ES" dirty="0" smtClean="0"/>
              <a:t>El tener procesos claramente definidos no es sinónimo de tener buenos procesos. </a:t>
            </a:r>
          </a:p>
          <a:p>
            <a:endParaRPr lang="es-ES" dirty="0" smtClean="0"/>
          </a:p>
          <a:p>
            <a:r>
              <a:rPr lang="es-ES" dirty="0" smtClean="0"/>
              <a:t>En común con los métodos ágiles, DSDM considera imprescindible una implicación y una relación estrecha con el cliente durante el desarrollo, así como la necesidad de trabajar con métodos de desarrollo incremental y entregas evolutivas. </a:t>
            </a:r>
          </a:p>
          <a:p>
            <a:r>
              <a:rPr lang="es-ES" dirty="0" smtClean="0"/>
              <a:t>DSDM cubre los aspectos de gestión de proyectos, desarrollo de los sistemas, soporte y mantenimiento y se autodefine como un marco de trabajo para desarrollo rápido más que como un método específico para el desarrollo de sistemas.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51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Este es el método que más popularidad ha alcanzado entre las metodologías ágiles, y posiblemente sea también el más </a:t>
            </a:r>
            <a:r>
              <a:rPr lang="es-ES" b="1" dirty="0" smtClean="0"/>
              <a:t>transgresor de la ortodoxia basada en procesos. </a:t>
            </a:r>
          </a:p>
          <a:p>
            <a:r>
              <a:rPr lang="es-ES" dirty="0" smtClean="0"/>
              <a:t>Su creador</a:t>
            </a:r>
            <a:r>
              <a:rPr lang="es-ES" b="1" dirty="0" smtClean="0"/>
              <a:t>, Kent Beck </a:t>
            </a:r>
            <a:r>
              <a:rPr lang="es-ES" dirty="0" smtClean="0"/>
              <a:t>fue el alma mater del Manifiesto Ágil. </a:t>
            </a:r>
          </a:p>
          <a:p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r>
              <a:rPr lang="es-ES" dirty="0" smtClean="0"/>
              <a:t> (XP</a:t>
            </a:r>
            <a:r>
              <a:rPr lang="es-ES" b="1" dirty="0" smtClean="0"/>
              <a:t>) se irgue sobre la suposición de que es posible desarrollar software de gran calidad </a:t>
            </a:r>
            <a:r>
              <a:rPr lang="es-ES" dirty="0" smtClean="0"/>
              <a:t>a pesar, o incluso como consecuencia del cambio continuo.</a:t>
            </a:r>
          </a:p>
          <a:p>
            <a:r>
              <a:rPr lang="es-ES" b="1" dirty="0" smtClean="0"/>
              <a:t>Su principal asunción es que con un poco de planificación, un poco de codificación y unas pocas pruebas se puede decidir si se está siguiendo un camino acertado o equivocado,</a:t>
            </a:r>
            <a:r>
              <a:rPr lang="es-ES" dirty="0" smtClean="0"/>
              <a:t> evitando así tener que echar marcha atrás demasiado tarde. </a:t>
            </a:r>
          </a:p>
          <a:p>
            <a:r>
              <a:rPr lang="es-ES" dirty="0" smtClean="0"/>
              <a:t>Cuatro son los VALORES que lo inspiran: </a:t>
            </a:r>
            <a:r>
              <a:rPr lang="es-ES" b="1" dirty="0" smtClean="0"/>
              <a:t>simplicidad, </a:t>
            </a:r>
            <a:r>
              <a:rPr lang="es-ES" b="1" dirty="0" err="1" smtClean="0"/>
              <a:t>feedback</a:t>
            </a:r>
            <a:r>
              <a:rPr lang="es-ES" b="1" dirty="0" smtClean="0"/>
              <a:t>, coraje y comunicación.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42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Este modelo fue identificado y definido por </a:t>
            </a:r>
            <a:r>
              <a:rPr lang="es-ES" dirty="0" err="1" smtClean="0"/>
              <a:t>Ikujiro</a:t>
            </a:r>
            <a:r>
              <a:rPr lang="es-ES" dirty="0" smtClean="0"/>
              <a:t> </a:t>
            </a:r>
            <a:r>
              <a:rPr lang="es-ES" dirty="0" err="1" smtClean="0"/>
              <a:t>Nonaka</a:t>
            </a:r>
            <a:r>
              <a:rPr lang="es-ES" dirty="0" smtClean="0"/>
              <a:t> e </a:t>
            </a:r>
            <a:r>
              <a:rPr lang="es-ES" dirty="0" err="1" smtClean="0"/>
              <a:t>Hirotaka</a:t>
            </a:r>
            <a:r>
              <a:rPr lang="es-ES" dirty="0" smtClean="0"/>
              <a:t> </a:t>
            </a:r>
            <a:r>
              <a:rPr lang="es-ES" dirty="0" err="1" smtClean="0"/>
              <a:t>Takeuchi</a:t>
            </a:r>
            <a:r>
              <a:rPr lang="es-ES" dirty="0" smtClean="0"/>
              <a:t> a principios de los 80, al analizar cómo desarrollaban los nuevos productos las principales empresas de manufactura tecnológica: </a:t>
            </a:r>
            <a:r>
              <a:rPr lang="es-ES" dirty="0" err="1" smtClean="0"/>
              <a:t>Fuji</a:t>
            </a:r>
            <a:r>
              <a:rPr lang="es-ES" dirty="0" smtClean="0"/>
              <a:t>-Xerox, Canon, Honda, </a:t>
            </a:r>
            <a:r>
              <a:rPr lang="es-ES" dirty="0" err="1" smtClean="0"/>
              <a:t>Nec</a:t>
            </a:r>
            <a:r>
              <a:rPr lang="es-ES" dirty="0" smtClean="0"/>
              <a:t>, Epson, </a:t>
            </a:r>
            <a:r>
              <a:rPr lang="es-ES" dirty="0" err="1" smtClean="0"/>
              <a:t>Brother</a:t>
            </a:r>
            <a:r>
              <a:rPr lang="es-ES" dirty="0" smtClean="0"/>
              <a:t>, 3M y Hewlett-Packard (</a:t>
            </a:r>
            <a:r>
              <a:rPr lang="es-ES" dirty="0" err="1" smtClean="0"/>
              <a:t>Nonaka</a:t>
            </a:r>
            <a:r>
              <a:rPr lang="es-ES" dirty="0" smtClean="0"/>
              <a:t> &amp; </a:t>
            </a:r>
            <a:r>
              <a:rPr lang="es-ES" dirty="0" err="1" smtClean="0"/>
              <a:t>Takeuchi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New </a:t>
            </a:r>
            <a:r>
              <a:rPr lang="es-ES" dirty="0" err="1" smtClean="0"/>
              <a:t>New</a:t>
            </a:r>
            <a:r>
              <a:rPr lang="es-ES" dirty="0" smtClean="0"/>
              <a:t>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r>
              <a:rPr lang="es-ES" dirty="0" smtClean="0"/>
              <a:t>, 1986) </a:t>
            </a:r>
          </a:p>
          <a:p>
            <a:r>
              <a:rPr lang="es-ES" dirty="0" smtClean="0"/>
              <a:t>En su estudio, </a:t>
            </a:r>
            <a:r>
              <a:rPr lang="es-ES" dirty="0" err="1" smtClean="0"/>
              <a:t>Nonaka</a:t>
            </a:r>
            <a:r>
              <a:rPr lang="es-ES" dirty="0" smtClean="0"/>
              <a:t> y </a:t>
            </a:r>
            <a:r>
              <a:rPr lang="es-ES" dirty="0" err="1" smtClean="0"/>
              <a:t>Takeuchi</a:t>
            </a:r>
            <a:r>
              <a:rPr lang="es-ES" dirty="0" smtClean="0"/>
              <a:t> compararon la nueva forma de trabajo en equipo, con el avance en formación de </a:t>
            </a:r>
            <a:r>
              <a:rPr lang="es-ES" dirty="0" err="1" smtClean="0"/>
              <a:t>scrum</a:t>
            </a:r>
            <a:r>
              <a:rPr lang="es-ES" dirty="0" smtClean="0"/>
              <a:t> de los jugadores de Rugby, a raíz de lo cual quedó acuñado el término “</a:t>
            </a:r>
            <a:r>
              <a:rPr lang="es-ES" dirty="0" err="1" smtClean="0"/>
              <a:t>scrum</a:t>
            </a:r>
            <a:r>
              <a:rPr lang="es-ES" dirty="0" smtClean="0"/>
              <a:t>” para referirse a ella.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60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En 1995 Ken </a:t>
            </a:r>
            <a:r>
              <a:rPr lang="es-ES" dirty="0" err="1" smtClean="0"/>
              <a:t>Schwaber</a:t>
            </a:r>
            <a:r>
              <a:rPr lang="es-ES" dirty="0" smtClean="0"/>
              <a:t> presentó “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” en OOPSLA 95 (</a:t>
            </a:r>
            <a:r>
              <a:rPr lang="es-ES" dirty="0" err="1" smtClean="0"/>
              <a:t>Object-Oriented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 &amp; </a:t>
            </a:r>
            <a:r>
              <a:rPr lang="es-ES" dirty="0" err="1" smtClean="0"/>
              <a:t>Applications</a:t>
            </a:r>
            <a:r>
              <a:rPr lang="es-ES" dirty="0" smtClean="0"/>
              <a:t> </a:t>
            </a:r>
            <a:r>
              <a:rPr lang="es-ES" dirty="0" err="1" smtClean="0"/>
              <a:t>conference</a:t>
            </a:r>
            <a:r>
              <a:rPr lang="es-ES" dirty="0" smtClean="0"/>
              <a:t>)(SCRUM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), un marco de reglas para desarrollo de software, basado en los principios de </a:t>
            </a:r>
            <a:r>
              <a:rPr lang="es-ES" dirty="0" err="1" smtClean="0"/>
              <a:t>scrum</a:t>
            </a:r>
            <a:r>
              <a:rPr lang="es-ES" dirty="0" smtClean="0"/>
              <a:t>, y que él había empleado en el desarrollo de Delphi, y Jeff Sutherland en su empresa </a:t>
            </a:r>
            <a:r>
              <a:rPr lang="es-ES" dirty="0" err="1" smtClean="0"/>
              <a:t>Easel</a:t>
            </a:r>
            <a:r>
              <a:rPr lang="es-ES" dirty="0" smtClean="0"/>
              <a:t> </a:t>
            </a:r>
            <a:r>
              <a:rPr lang="es-ES" dirty="0" err="1" smtClean="0"/>
              <a:t>Corporation</a:t>
            </a:r>
            <a:r>
              <a:rPr lang="es-ES" dirty="0" smtClean="0"/>
              <a:t> (compañía que en los </a:t>
            </a:r>
            <a:r>
              <a:rPr lang="es-ES" dirty="0" err="1" smtClean="0"/>
              <a:t>macrojuegos</a:t>
            </a:r>
            <a:r>
              <a:rPr lang="es-ES" dirty="0" smtClean="0"/>
              <a:t> de compras y fusiones, se integraría en VMARK, y luego en </a:t>
            </a:r>
            <a:r>
              <a:rPr lang="es-ES" dirty="0" err="1" smtClean="0"/>
              <a:t>Informix</a:t>
            </a:r>
            <a:r>
              <a:rPr lang="es-ES" dirty="0" smtClean="0"/>
              <a:t> y finalmente en </a:t>
            </a:r>
            <a:r>
              <a:rPr lang="es-ES" dirty="0" err="1" smtClean="0"/>
              <a:t>Ascential</a:t>
            </a:r>
            <a:r>
              <a:rPr lang="es-ES" dirty="0" smtClean="0"/>
              <a:t> Software </a:t>
            </a:r>
            <a:r>
              <a:rPr lang="es-ES" dirty="0" err="1" smtClean="0"/>
              <a:t>Corporation</a:t>
            </a:r>
            <a:r>
              <a:rPr lang="es-ES" dirty="0" smtClean="0"/>
              <a:t>).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24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Constrains</a:t>
            </a:r>
            <a:r>
              <a:rPr lang="es-ES" dirty="0" smtClean="0"/>
              <a:t>= restricciones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23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MSF es la metodología empleada por </a:t>
            </a:r>
            <a:r>
              <a:rPr lang="es-ES" b="1" dirty="0" smtClean="0"/>
              <a:t>Microsoft</a:t>
            </a:r>
            <a:r>
              <a:rPr lang="es-ES" dirty="0" smtClean="0"/>
              <a:t> para el desarrollo de software. </a:t>
            </a:r>
          </a:p>
          <a:p>
            <a:r>
              <a:rPr lang="es-ES" dirty="0" smtClean="0"/>
              <a:t>Hasta su versión 3 (principios de 2005) MSF se definía como un marco de desarrollo flexible para adaptarse a las necesidades de cada proyecto, en oposición a lo que sería una metodología prescriptiva; porque parte de la base de que no hay una estructura de procesos óptima para las necesidades de todos los entornos de desarrollo posibles. </a:t>
            </a:r>
          </a:p>
          <a:p>
            <a:r>
              <a:rPr lang="es-ES" dirty="0" smtClean="0"/>
              <a:t>El marco MSF se asienta sobre unos principios fundamentales que definen la cultura de la organización: </a:t>
            </a:r>
          </a:p>
          <a:p>
            <a:pPr lvl="1"/>
            <a:r>
              <a:rPr lang="es-ES" dirty="0" smtClean="0"/>
              <a:t>Fomento de la comunicación abierta. </a:t>
            </a:r>
          </a:p>
          <a:p>
            <a:pPr lvl="1"/>
            <a:r>
              <a:rPr lang="es-ES" dirty="0" smtClean="0"/>
              <a:t>Trabajo en torno a una visión compartida. </a:t>
            </a:r>
          </a:p>
          <a:p>
            <a:pPr lvl="1"/>
            <a:r>
              <a:rPr lang="es-ES" dirty="0" smtClean="0"/>
              <a:t>Apoderar a los integrantes del equipo (“</a:t>
            </a:r>
            <a:r>
              <a:rPr lang="es-ES" dirty="0" err="1" smtClean="0"/>
              <a:t>empowerment</a:t>
            </a:r>
            <a:r>
              <a:rPr lang="es-ES" dirty="0" smtClean="0"/>
              <a:t>”) </a:t>
            </a:r>
          </a:p>
          <a:p>
            <a:pPr lvl="1"/>
            <a:r>
              <a:rPr lang="es-ES" dirty="0" smtClean="0"/>
              <a:t>Establecimiento de responsabilidades claras y compartidas. </a:t>
            </a:r>
          </a:p>
          <a:p>
            <a:pPr lvl="1"/>
            <a:r>
              <a:rPr lang="es-ES" dirty="0" smtClean="0"/>
              <a:t>Centrar el objetivo en la entrega de valor para el negocio. </a:t>
            </a:r>
          </a:p>
          <a:p>
            <a:pPr lvl="1"/>
            <a:r>
              <a:rPr lang="es-ES" dirty="0" smtClean="0"/>
              <a:t>Permanecer ágiles y esperar e cambio. </a:t>
            </a:r>
          </a:p>
          <a:p>
            <a:pPr lvl="1"/>
            <a:r>
              <a:rPr lang="es-ES" dirty="0" smtClean="0"/>
              <a:t>Invertir en calidad. </a:t>
            </a:r>
          </a:p>
          <a:p>
            <a:pPr lvl="1"/>
            <a:r>
              <a:rPr lang="es-ES" dirty="0" smtClean="0"/>
              <a:t>Aprender de la experiencia.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99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marco de desarrollo incluye también conceptos clave, prácticas contrastadas y recomendaciones para la ejecución de las tareas concretas en el desarrollo de software. </a:t>
            </a:r>
          </a:p>
          <a:p>
            <a:r>
              <a:rPr lang="es-ES" dirty="0" smtClean="0"/>
              <a:t>En 2005, el desarrollo del nuevo producto de Microsoft “Visual Studio 2005 </a:t>
            </a:r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” ha generado la evolución de MSF hacia la nueva versión 4.0 con dos líneas paralelas: </a:t>
            </a:r>
          </a:p>
          <a:p>
            <a:pPr lvl="1"/>
            <a:r>
              <a:rPr lang="en-US" dirty="0" smtClean="0"/>
              <a:t>Microsoft Solutions Framework (MSF) for Agile Software Development. </a:t>
            </a:r>
          </a:p>
          <a:p>
            <a:pPr lvl="1"/>
            <a:r>
              <a:rPr lang="en-US" dirty="0" smtClean="0"/>
              <a:t>Microsoft Solutions Framework (MSF) for CMMI Process Improvement.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8C3B-835A-4E29-852E-4AA5ADD7350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33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4E49F1-D04B-4A7B-8557-39CD2D4EA4E0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E2BA8BB-5271-4E88-8D47-246ED6F4945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Desarrollo de software en contextos </a:t>
            </a:r>
            <a:r>
              <a:rPr lang="es-ES" sz="4400" dirty="0" smtClean="0"/>
              <a:t>industriales</a:t>
            </a:r>
            <a:br>
              <a:rPr lang="es-ES" sz="4400" dirty="0" smtClean="0"/>
            </a:b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 smtClean="0"/>
              <a:t>Métodos Agiles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5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Familia de métodos </a:t>
            </a:r>
            <a:r>
              <a:rPr lang="es-ES" b="1" dirty="0" err="1"/>
              <a:t>Crystal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/>
              <a:t>La familia de metodologías </a:t>
            </a:r>
            <a:r>
              <a:rPr lang="es-ES" b="1" dirty="0" err="1"/>
              <a:t>Crystal</a:t>
            </a:r>
            <a:r>
              <a:rPr lang="es-ES" b="1" dirty="0"/>
              <a:t> </a:t>
            </a:r>
            <a:r>
              <a:rPr lang="es-ES" dirty="0"/>
              <a:t>ofrece diferentes métodos para seleccionar el más apropiado para cada proyecto. </a:t>
            </a:r>
            <a:endParaRPr lang="es-ES" dirty="0" smtClean="0"/>
          </a:p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/>
              <a:t>identifica con colores diferentes </a:t>
            </a:r>
            <a:r>
              <a:rPr lang="es-ES" b="1" dirty="0"/>
              <a:t>cada método, y su elección debe ser consecuencia del tamaño y criticidad del proyecto</a:t>
            </a:r>
            <a:r>
              <a:rPr lang="es-ES" dirty="0"/>
              <a:t>, de forma que los de mayor tamaño, o aquellos en los que la presencia de errores o desbordamiento de agendas implique consecuencias graves, deben adoptar metodologías más pesadas. </a:t>
            </a:r>
          </a:p>
          <a:p>
            <a:r>
              <a:rPr lang="es-ES" dirty="0"/>
              <a:t>Los métodos </a:t>
            </a:r>
            <a:r>
              <a:rPr lang="es-ES" b="1" dirty="0" err="1"/>
              <a:t>Crystal</a:t>
            </a:r>
            <a:r>
              <a:rPr lang="es-ES" b="1" dirty="0"/>
              <a:t> no prescriben prácticas concretas,</a:t>
            </a:r>
            <a:r>
              <a:rPr lang="es-ES" dirty="0"/>
              <a:t> y se pueden combinar con técnicas como XP.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144753" cy="458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8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ASD (Desarrollo de </a:t>
            </a:r>
            <a:r>
              <a:rPr lang="es-ES" b="1" dirty="0" err="1" smtClean="0"/>
              <a:t>Sw</a:t>
            </a:r>
            <a:r>
              <a:rPr lang="es-ES" b="1" dirty="0" smtClean="0"/>
              <a:t> adaptable)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(</a:t>
            </a:r>
            <a:r>
              <a:rPr lang="es-ES" dirty="0" err="1"/>
              <a:t>Adaptative</a:t>
            </a:r>
            <a:r>
              <a:rPr lang="es-ES" dirty="0"/>
              <a:t> Software </a:t>
            </a:r>
            <a:r>
              <a:rPr lang="es-ES" dirty="0" err="1"/>
              <a:t>Development</a:t>
            </a:r>
            <a:r>
              <a:rPr lang="es-ES" dirty="0"/>
              <a:t>) Método que como alternativa a los procedimientos formales, </a:t>
            </a:r>
            <a:r>
              <a:rPr lang="es-ES" b="1" dirty="0"/>
              <a:t>aborda el desarrollo de grandes sistemas con el uso de técnicas propias de las metodologías ágiles</a:t>
            </a:r>
            <a:r>
              <a:rPr lang="es-ES" dirty="0"/>
              <a:t>. </a:t>
            </a:r>
          </a:p>
          <a:p>
            <a:r>
              <a:rPr lang="es-ES" b="1" dirty="0"/>
              <a:t>No se trata de una metodología</a:t>
            </a:r>
            <a:r>
              <a:rPr lang="es-ES" dirty="0"/>
              <a:t>, sino de la </a:t>
            </a:r>
            <a:r>
              <a:rPr lang="es-ES" b="1" dirty="0"/>
              <a:t>implantación de una cultura en la empresa, basada en la adaptabilidad.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4005064" cy="21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6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PP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(</a:t>
            </a:r>
            <a:r>
              <a:rPr lang="es-ES" dirty="0" err="1"/>
              <a:t>Pragmatic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) </a:t>
            </a:r>
            <a:r>
              <a:rPr lang="es-ES" dirty="0" smtClean="0"/>
              <a:t>es </a:t>
            </a:r>
            <a:r>
              <a:rPr lang="es-ES" dirty="0"/>
              <a:t>la colección de </a:t>
            </a:r>
            <a:r>
              <a:rPr lang="es-ES" b="1" dirty="0"/>
              <a:t>70 prácticas de programación</a:t>
            </a:r>
            <a:r>
              <a:rPr lang="es-ES" dirty="0"/>
              <a:t>, comunes a otros métodos ágiles, cuya aplicación resulta útil para solucionar los problemas cotidianos.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4065360" cy="367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8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AM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(Agile </a:t>
            </a:r>
            <a:r>
              <a:rPr lang="es-ES" dirty="0" err="1"/>
              <a:t>Modeling</a:t>
            </a:r>
            <a:r>
              <a:rPr lang="es-ES" dirty="0"/>
              <a:t>) Agile </a:t>
            </a:r>
            <a:r>
              <a:rPr lang="es-ES" dirty="0" err="1"/>
              <a:t>Modeling</a:t>
            </a:r>
            <a:r>
              <a:rPr lang="es-ES" dirty="0"/>
              <a:t> es la presentación de un </a:t>
            </a:r>
            <a:r>
              <a:rPr lang="es-ES" b="1" dirty="0"/>
              <a:t>nuevo enfoque para realizar el modelado de sistemas,(</a:t>
            </a:r>
            <a:r>
              <a:rPr lang="es-ES" dirty="0"/>
              <a:t>diseño) y basado en los principios de los métodos ágiles </a:t>
            </a:r>
            <a:r>
              <a:rPr lang="es-ES" b="1" dirty="0"/>
              <a:t>remarca la conveniencia de reducir el volumen de la documentación</a:t>
            </a:r>
            <a:r>
              <a:rPr lang="es-ES" dirty="0"/>
              <a:t>.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632474" cy="270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93096"/>
            <a:ext cx="26955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4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ISD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(Internet-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) </a:t>
            </a:r>
            <a:r>
              <a:rPr lang="es-ES" b="1" dirty="0"/>
              <a:t>Es el más reciente de los métodos ágiles,</a:t>
            </a:r>
            <a:r>
              <a:rPr lang="es-ES" dirty="0"/>
              <a:t> surgido como respuesta para las situaciones que requieren ciclos de desarrollo muy breves con entregas rápidas. </a:t>
            </a:r>
          </a:p>
          <a:p>
            <a:r>
              <a:rPr lang="es-ES" b="1" dirty="0"/>
              <a:t>Se centra en el talento de las personas sobre los procesos. </a:t>
            </a:r>
            <a:endParaRPr lang="es-ES" b="1" dirty="0" smtClean="0"/>
          </a:p>
          <a:p>
            <a:r>
              <a:rPr lang="es-ES" b="1" dirty="0" smtClean="0"/>
              <a:t>Es </a:t>
            </a:r>
            <a:r>
              <a:rPr lang="es-ES" b="1" dirty="0"/>
              <a:t>un entorno de gestión orientado al negocio.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2209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64" y="4099143"/>
            <a:ext cx="2170219" cy="215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FDD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) Prescribe un proceso iterativo de </a:t>
            </a:r>
            <a:r>
              <a:rPr lang="es-ES" b="1" dirty="0"/>
              <a:t>5 pasos, con iteraciones de dos semanas. </a:t>
            </a:r>
          </a:p>
          <a:p>
            <a:r>
              <a:rPr lang="es-ES" dirty="0"/>
              <a:t>El </a:t>
            </a:r>
            <a:r>
              <a:rPr lang="es-ES" b="1" dirty="0"/>
              <a:t>punto de referencia son las características que debe reunir el software</a:t>
            </a:r>
            <a:r>
              <a:rPr lang="es-ES" dirty="0"/>
              <a:t>, y </a:t>
            </a:r>
            <a:r>
              <a:rPr lang="es-ES" b="1" dirty="0"/>
              <a:t>se centra en las fases de diseño e implementación del sistema. 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4052342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MSF (Microsoft </a:t>
            </a:r>
            <a:r>
              <a:rPr lang="es-ES" b="1" dirty="0" err="1"/>
              <a:t>Solutions</a:t>
            </a:r>
            <a:r>
              <a:rPr lang="es-ES" b="1" dirty="0"/>
              <a:t> Framework) 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MSF es la metodología empleada por </a:t>
            </a:r>
            <a:r>
              <a:rPr lang="es-ES" b="1" dirty="0"/>
              <a:t>Microsoft</a:t>
            </a:r>
            <a:r>
              <a:rPr lang="es-ES" dirty="0"/>
              <a:t> para el desarrollo de software. </a:t>
            </a:r>
          </a:p>
          <a:p>
            <a:r>
              <a:rPr lang="es-ES" dirty="0" smtClean="0"/>
              <a:t>El </a:t>
            </a:r>
            <a:r>
              <a:rPr lang="es-ES" dirty="0"/>
              <a:t>marco MSF se asienta sobre unos principios fundamentales que definen la cultura de la organización: </a:t>
            </a:r>
          </a:p>
          <a:p>
            <a:pPr lvl="1"/>
            <a:r>
              <a:rPr lang="es-ES" dirty="0" smtClean="0"/>
              <a:t>Fomento </a:t>
            </a:r>
            <a:r>
              <a:rPr lang="es-ES" dirty="0"/>
              <a:t>de la comunicación abierta. </a:t>
            </a:r>
          </a:p>
          <a:p>
            <a:pPr lvl="1"/>
            <a:r>
              <a:rPr lang="es-ES" dirty="0"/>
              <a:t>Trabajo en torno a una visión compartida. </a:t>
            </a:r>
          </a:p>
          <a:p>
            <a:pPr lvl="1"/>
            <a:r>
              <a:rPr lang="es-ES" dirty="0" smtClean="0"/>
              <a:t>Empoderar </a:t>
            </a:r>
            <a:r>
              <a:rPr lang="es-ES" dirty="0"/>
              <a:t>a los integrantes del equipo (“</a:t>
            </a:r>
            <a:r>
              <a:rPr lang="es-ES" dirty="0" err="1"/>
              <a:t>empowerment</a:t>
            </a:r>
            <a:r>
              <a:rPr lang="es-ES" dirty="0"/>
              <a:t>”) </a:t>
            </a:r>
          </a:p>
          <a:p>
            <a:pPr lvl="1"/>
            <a:r>
              <a:rPr lang="es-ES" dirty="0" smtClean="0"/>
              <a:t>Establecimiento </a:t>
            </a:r>
            <a:r>
              <a:rPr lang="es-ES" dirty="0"/>
              <a:t>de responsabilidades claras y compartidas. </a:t>
            </a:r>
          </a:p>
          <a:p>
            <a:pPr lvl="1"/>
            <a:r>
              <a:rPr lang="es-ES" dirty="0" smtClean="0"/>
              <a:t>Centrar </a:t>
            </a:r>
            <a:r>
              <a:rPr lang="es-ES" dirty="0"/>
              <a:t>el objetivo en la entrega de valor para el negocio. </a:t>
            </a:r>
          </a:p>
          <a:p>
            <a:pPr lvl="1"/>
            <a:r>
              <a:rPr lang="es-ES" dirty="0" smtClean="0"/>
              <a:t>Permanecer </a:t>
            </a:r>
            <a:r>
              <a:rPr lang="es-ES" dirty="0"/>
              <a:t>ágiles y esperar e cambio. </a:t>
            </a:r>
          </a:p>
          <a:p>
            <a:pPr lvl="1"/>
            <a:r>
              <a:rPr lang="es-ES" dirty="0" smtClean="0"/>
              <a:t>Invertir </a:t>
            </a:r>
            <a:r>
              <a:rPr lang="es-ES" dirty="0"/>
              <a:t>en calidad. </a:t>
            </a:r>
          </a:p>
          <a:p>
            <a:pPr lvl="1"/>
            <a:r>
              <a:rPr lang="es-ES" dirty="0" smtClean="0"/>
              <a:t>Aprender </a:t>
            </a:r>
            <a:r>
              <a:rPr lang="es-ES" dirty="0"/>
              <a:t>de la experiencia. </a:t>
            </a:r>
          </a:p>
          <a:p>
            <a:endParaRPr lang="es-E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0768"/>
            <a:ext cx="27908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33" y="4331618"/>
            <a:ext cx="33337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4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MSF (Microsoft </a:t>
            </a:r>
            <a:r>
              <a:rPr lang="es-ES" b="1" dirty="0" err="1"/>
              <a:t>Solutions</a:t>
            </a:r>
            <a:r>
              <a:rPr lang="es-ES" b="1" dirty="0"/>
              <a:t> Framework) 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Para la aplicación de estos principios en los procesos y en las personas, MSF </a:t>
            </a:r>
            <a:r>
              <a:rPr lang="es-ES" b="1" dirty="0"/>
              <a:t>define un modelo de equipo y un modelo de procesos. </a:t>
            </a:r>
          </a:p>
          <a:p>
            <a:r>
              <a:rPr lang="es-ES" dirty="0"/>
              <a:t>Sobre los modelos, y trabajando con los principios fundamentales de la cultura, las </a:t>
            </a:r>
            <a:r>
              <a:rPr lang="es-ES" b="1" dirty="0"/>
              <a:t>disciplinas que establece para el desarrollo del software son: </a:t>
            </a:r>
          </a:p>
          <a:p>
            <a:pPr lvl="1"/>
            <a:r>
              <a:rPr lang="es-ES" dirty="0" smtClean="0"/>
              <a:t>Gestión </a:t>
            </a:r>
            <a:r>
              <a:rPr lang="es-ES" dirty="0"/>
              <a:t>de proyectos. </a:t>
            </a:r>
          </a:p>
          <a:p>
            <a:pPr lvl="1"/>
            <a:r>
              <a:rPr lang="es-ES" dirty="0" smtClean="0"/>
              <a:t>Gestión </a:t>
            </a:r>
            <a:r>
              <a:rPr lang="es-ES" dirty="0"/>
              <a:t>de riesgos. </a:t>
            </a:r>
          </a:p>
          <a:p>
            <a:pPr lvl="1"/>
            <a:r>
              <a:rPr lang="es-ES" dirty="0" smtClean="0"/>
              <a:t>Gestión </a:t>
            </a:r>
            <a:r>
              <a:rPr lang="es-ES" dirty="0"/>
              <a:t>de la mejora del talento. </a:t>
            </a:r>
          </a:p>
          <a:p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59406"/>
            <a:ext cx="409385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RUP (Racional </a:t>
            </a:r>
            <a:r>
              <a:rPr lang="es-ES" b="1" dirty="0" err="1"/>
              <a:t>Unified</a:t>
            </a:r>
            <a:r>
              <a:rPr lang="es-ES" b="1" dirty="0"/>
              <a:t> </a:t>
            </a:r>
            <a:r>
              <a:rPr lang="es-ES" b="1" dirty="0" err="1"/>
              <a:t>Process</a:t>
            </a:r>
            <a:r>
              <a:rPr lang="es-ES" b="1" dirty="0"/>
              <a:t>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Es un proceso de Ingeniería del Software que proporciona una </a:t>
            </a:r>
            <a:r>
              <a:rPr lang="es-ES" b="1" dirty="0"/>
              <a:t>visión disciplinada para la asignación de tareas y responsabilidades en las organizaciones</a:t>
            </a:r>
            <a:r>
              <a:rPr lang="es-ES" dirty="0"/>
              <a:t>. </a:t>
            </a:r>
          </a:p>
          <a:p>
            <a:r>
              <a:rPr lang="es-ES" dirty="0"/>
              <a:t>RUP es un “</a:t>
            </a:r>
            <a:r>
              <a:rPr lang="es-ES" b="1" dirty="0"/>
              <a:t>modelo-producto” de </a:t>
            </a:r>
            <a:r>
              <a:rPr lang="es-ES" b="1" dirty="0" err="1" smtClean="0"/>
              <a:t>Rational</a:t>
            </a:r>
            <a:r>
              <a:rPr lang="es-ES" b="1" dirty="0" smtClean="0"/>
              <a:t> </a:t>
            </a:r>
            <a:r>
              <a:rPr lang="es-ES" b="1" dirty="0"/>
              <a:t>Software</a:t>
            </a:r>
            <a:r>
              <a:rPr lang="es-ES" dirty="0"/>
              <a:t>, integrado en su conjunto de herramientas de desarrollo, y distribuido por IBM. </a:t>
            </a:r>
          </a:p>
          <a:p>
            <a:r>
              <a:rPr lang="es-ES" dirty="0"/>
              <a:t>RUP integra un conjunto de </a:t>
            </a:r>
            <a:r>
              <a:rPr lang="es-ES" b="1" dirty="0"/>
              <a:t>“buenas prácticas”</a:t>
            </a:r>
            <a:r>
              <a:rPr lang="es-ES" dirty="0"/>
              <a:t> para el desarrollo de software en un marco de procesos válido para un rango amplio de tipos de proyectos y organizaciones. </a:t>
            </a:r>
          </a:p>
          <a:p>
            <a:r>
              <a:rPr lang="es-ES" dirty="0"/>
              <a:t>Las </a:t>
            </a:r>
            <a:r>
              <a:rPr lang="es-ES" b="1" dirty="0"/>
              <a:t>principales buenas prácticas cubiertas </a:t>
            </a:r>
            <a:r>
              <a:rPr lang="es-ES" dirty="0"/>
              <a:t>son: </a:t>
            </a:r>
          </a:p>
          <a:p>
            <a:pPr lvl="1"/>
            <a:r>
              <a:rPr lang="es-ES" dirty="0" smtClean="0"/>
              <a:t>Desarrollo </a:t>
            </a:r>
            <a:r>
              <a:rPr lang="es-ES" dirty="0"/>
              <a:t>iterativo. </a:t>
            </a:r>
          </a:p>
          <a:p>
            <a:pPr lvl="1"/>
            <a:r>
              <a:rPr lang="es-ES" dirty="0" smtClean="0"/>
              <a:t>Gestión </a:t>
            </a:r>
            <a:r>
              <a:rPr lang="es-ES" dirty="0"/>
              <a:t>de requisitos. </a:t>
            </a:r>
          </a:p>
          <a:p>
            <a:pPr lvl="1"/>
            <a:r>
              <a:rPr lang="es-ES" dirty="0" smtClean="0"/>
              <a:t>Uso </a:t>
            </a:r>
            <a:r>
              <a:rPr lang="es-ES" dirty="0"/>
              <a:t>de arquitecturas basadas en componentes. </a:t>
            </a:r>
          </a:p>
          <a:p>
            <a:pPr lvl="1"/>
            <a:r>
              <a:rPr lang="es-ES" dirty="0" smtClean="0"/>
              <a:t>Uso </a:t>
            </a:r>
            <a:r>
              <a:rPr lang="es-ES" dirty="0"/>
              <a:t>de técnicas de modelado visual. </a:t>
            </a:r>
          </a:p>
          <a:p>
            <a:pPr lvl="1"/>
            <a:r>
              <a:rPr lang="es-ES" dirty="0" smtClean="0"/>
              <a:t>Verificación </a:t>
            </a:r>
            <a:r>
              <a:rPr lang="es-ES" dirty="0"/>
              <a:t>continua de la calidad. </a:t>
            </a:r>
          </a:p>
          <a:p>
            <a:pPr lvl="1"/>
            <a:r>
              <a:rPr lang="es-ES" dirty="0" smtClean="0"/>
              <a:t>Gestión </a:t>
            </a:r>
            <a:r>
              <a:rPr lang="es-ES" dirty="0"/>
              <a:t>y control de cambios. </a:t>
            </a:r>
          </a:p>
          <a:p>
            <a:pPr lvl="1"/>
            <a:endParaRPr lang="es-E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3831729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6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RUP (Racional </a:t>
            </a:r>
            <a:r>
              <a:rPr lang="es-ES" b="1" dirty="0" err="1"/>
              <a:t>Unified</a:t>
            </a:r>
            <a:r>
              <a:rPr lang="es-ES" b="1" dirty="0"/>
              <a:t> </a:t>
            </a:r>
            <a:r>
              <a:rPr lang="es-ES" b="1" dirty="0" err="1"/>
              <a:t>Process</a:t>
            </a:r>
            <a:r>
              <a:rPr lang="es-ES" b="1" dirty="0"/>
              <a:t>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/>
              <a:t>En su visión estática, el modelo RUP está compuesto por: </a:t>
            </a:r>
          </a:p>
          <a:p>
            <a:r>
              <a:rPr lang="es-ES" b="1" dirty="0" smtClean="0"/>
              <a:t>Roles</a:t>
            </a:r>
            <a:r>
              <a:rPr lang="es-ES" dirty="0"/>
              <a:t>: analista de sistemas, diseñador, diseñador de pruebas, roles de gestión y roles de administración. </a:t>
            </a:r>
          </a:p>
          <a:p>
            <a:r>
              <a:rPr lang="es-ES" b="1" dirty="0" smtClean="0"/>
              <a:t>Actividades</a:t>
            </a:r>
            <a:r>
              <a:rPr lang="es-ES" b="1" dirty="0"/>
              <a:t>: </a:t>
            </a:r>
            <a:r>
              <a:rPr lang="es-ES" dirty="0"/>
              <a:t>RUP determina el trabajo de cada rol a través de actividades. Cada actividad del proyecto debe tener un propósito claro, y se asigna a un rol específico. Las actividades pueden tener duración de horas o de algunos días; y son elementos base de planificación y progreso. </a:t>
            </a:r>
          </a:p>
          <a:p>
            <a:r>
              <a:rPr lang="es-ES" b="1" dirty="0" smtClean="0"/>
              <a:t>Artefactos</a:t>
            </a:r>
            <a:r>
              <a:rPr lang="es-ES" b="1" dirty="0"/>
              <a:t>: </a:t>
            </a:r>
            <a:r>
              <a:rPr lang="es-ES" dirty="0"/>
              <a:t>Son los elementos de entrada y salida de las actividades. Son productos tangibles del proyecto. Las cosas que el proyecto produce o usa para componer el producto final (modelos, documentos, código, ejecutables…) </a:t>
            </a:r>
          </a:p>
          <a:p>
            <a:r>
              <a:rPr lang="es-ES" b="1" dirty="0"/>
              <a:t>Disciplinas:</a:t>
            </a:r>
            <a:r>
              <a:rPr lang="es-ES" dirty="0"/>
              <a:t> son “contenedores” empleados para organizar las actividades del proceso. RUP comprende 6 disciplinas técnicas y 3 de soporte. </a:t>
            </a:r>
          </a:p>
          <a:p>
            <a:pPr lvl="1"/>
            <a:r>
              <a:rPr lang="es-ES" b="1" dirty="0" smtClean="0"/>
              <a:t>Técnicas</a:t>
            </a:r>
            <a:r>
              <a:rPr lang="es-ES" b="1" dirty="0"/>
              <a:t>: </a:t>
            </a:r>
            <a:r>
              <a:rPr lang="es-ES" dirty="0"/>
              <a:t>modelado del negocio, requisitos, análisis y diseño, implementación, pruebas y desarrollo. </a:t>
            </a:r>
          </a:p>
          <a:p>
            <a:pPr lvl="1"/>
            <a:r>
              <a:rPr lang="es-ES" b="1" dirty="0" smtClean="0"/>
              <a:t>Soporte</a:t>
            </a:r>
            <a:r>
              <a:rPr lang="es-ES" b="1" dirty="0"/>
              <a:t>: </a:t>
            </a:r>
            <a:r>
              <a:rPr lang="es-ES" dirty="0"/>
              <a:t>gestión de proyecto, gestión de configuración y cambio, y entorno. </a:t>
            </a:r>
          </a:p>
          <a:p>
            <a:r>
              <a:rPr lang="es-ES" b="1" dirty="0" smtClean="0"/>
              <a:t>Flujos </a:t>
            </a:r>
            <a:r>
              <a:rPr lang="es-ES" b="1" dirty="0"/>
              <a:t>de trabajo: </a:t>
            </a:r>
            <a:r>
              <a:rPr lang="es-ES" dirty="0"/>
              <a:t>son el </a:t>
            </a:r>
            <a:r>
              <a:rPr lang="es-ES" dirty="0" smtClean="0"/>
              <a:t>“pegamento "de </a:t>
            </a:r>
            <a:r>
              <a:rPr lang="es-ES" dirty="0"/>
              <a:t>los roles, actividades, artefactos y disciplinas, y constituyen la secuencia de actividades que producen resultados visibles. </a:t>
            </a:r>
          </a:p>
          <a:p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3715147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4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La heterodoxia: métodos ágiles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A finales de los 90, reputados profesionales de renombre y autoridad foros técnicos, </a:t>
            </a:r>
            <a:r>
              <a:rPr lang="es-ES" b="1" dirty="0"/>
              <a:t>cuestionaron las metodologías </a:t>
            </a:r>
            <a:r>
              <a:rPr lang="es-ES" b="1" dirty="0" smtClean="0"/>
              <a:t>formales, estaban </a:t>
            </a:r>
            <a:r>
              <a:rPr lang="es-ES" b="1" dirty="0"/>
              <a:t>definiendo una ingeniería del software basada en procesos y gestión de proyectos predictiva</a:t>
            </a:r>
            <a:r>
              <a:rPr lang="es-ES" dirty="0"/>
              <a:t>. </a:t>
            </a:r>
          </a:p>
          <a:p>
            <a:r>
              <a:rPr lang="es-ES" dirty="0"/>
              <a:t>En </a:t>
            </a:r>
            <a:r>
              <a:rPr lang="es-ES" b="1" dirty="0"/>
              <a:t>marzo de 2001</a:t>
            </a:r>
            <a:r>
              <a:rPr lang="es-ES" dirty="0"/>
              <a:t>, </a:t>
            </a:r>
            <a:r>
              <a:rPr lang="es-ES" b="1" dirty="0"/>
              <a:t>17 críticos </a:t>
            </a:r>
            <a:r>
              <a:rPr lang="es-ES" dirty="0"/>
              <a:t>de estos modelos, convocados por </a:t>
            </a:r>
            <a:r>
              <a:rPr lang="es-ES" b="1" dirty="0"/>
              <a:t>Kent Beck</a:t>
            </a:r>
            <a:r>
              <a:rPr lang="es-ES" dirty="0"/>
              <a:t>, </a:t>
            </a:r>
            <a:r>
              <a:rPr lang="es-ES" dirty="0" smtClean="0"/>
              <a:t>se </a:t>
            </a:r>
            <a:r>
              <a:rPr lang="es-ES" dirty="0"/>
              <a:t>reunieron en Salt Lake City para discutir sobre los </a:t>
            </a:r>
            <a:r>
              <a:rPr lang="es-ES" b="1" dirty="0"/>
              <a:t>modelos de desarrollo de software</a:t>
            </a:r>
            <a:r>
              <a:rPr lang="es-ES" dirty="0"/>
              <a:t>. </a:t>
            </a:r>
          </a:p>
          <a:p>
            <a:r>
              <a:rPr lang="es-ES" dirty="0"/>
              <a:t>En la reunión se acuñó el término “</a:t>
            </a:r>
            <a:r>
              <a:rPr lang="es-ES" b="1" dirty="0"/>
              <a:t>Métodos Ágiles</a:t>
            </a:r>
            <a:r>
              <a:rPr lang="es-ES" dirty="0"/>
              <a:t>” para definir a aquellos que estaban surgiendo como alternativa a las metodologías </a:t>
            </a:r>
            <a:r>
              <a:rPr lang="es-ES" dirty="0" smtClean="0"/>
              <a:t>formales.</a:t>
            </a:r>
            <a:endParaRPr lang="es-E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08504"/>
            <a:ext cx="2286000" cy="221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RUP (</a:t>
            </a:r>
            <a:r>
              <a:rPr lang="es-ES" b="1" dirty="0" err="1" smtClean="0"/>
              <a:t>Rational</a:t>
            </a:r>
            <a:r>
              <a:rPr lang="es-ES" b="1" dirty="0" smtClean="0"/>
              <a:t> </a:t>
            </a:r>
            <a:r>
              <a:rPr lang="es-ES" b="1" dirty="0" err="1"/>
              <a:t>Unified</a:t>
            </a:r>
            <a:r>
              <a:rPr lang="es-ES" b="1" dirty="0"/>
              <a:t> </a:t>
            </a:r>
            <a:r>
              <a:rPr lang="es-ES" b="1" dirty="0" err="1"/>
              <a:t>Process</a:t>
            </a:r>
            <a:r>
              <a:rPr lang="es-ES" b="1" dirty="0"/>
              <a:t>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/>
              <a:t>En su visión dinámica, la visión de la estructura del ciclo de vida RUP se basa en un desarrollo iterativo, jalonado por hitos para revisar el avance y planear la continuidad o los posibles cambios de rumbo. </a:t>
            </a:r>
          </a:p>
          <a:p>
            <a:r>
              <a:rPr lang="es-ES" dirty="0"/>
              <a:t>Cuatro son las </a:t>
            </a:r>
            <a:r>
              <a:rPr lang="es-ES" b="1" dirty="0"/>
              <a:t>fases que dividen el ciclo de vida </a:t>
            </a:r>
            <a:r>
              <a:rPr lang="es-ES" dirty="0"/>
              <a:t>de un proyecto RUP: </a:t>
            </a:r>
          </a:p>
          <a:p>
            <a:pPr lvl="1"/>
            <a:r>
              <a:rPr lang="es-ES" b="1" dirty="0" smtClean="0"/>
              <a:t>Inicio</a:t>
            </a:r>
            <a:r>
              <a:rPr lang="es-ES" b="1" dirty="0"/>
              <a:t>. </a:t>
            </a:r>
            <a:r>
              <a:rPr lang="es-ES" dirty="0"/>
              <a:t>Es la fase de la idea, de la visión inicial de producto, su alcance. El esbozo de una arquitectura posible y las primeras estimaciones. Concluye con el “hito de objetivo. </a:t>
            </a:r>
          </a:p>
          <a:p>
            <a:pPr lvl="1"/>
            <a:r>
              <a:rPr lang="es-ES" b="1" dirty="0" smtClean="0"/>
              <a:t>Elaboración</a:t>
            </a:r>
            <a:r>
              <a:rPr lang="es-ES" b="1" dirty="0"/>
              <a:t>. </a:t>
            </a:r>
            <a:r>
              <a:rPr lang="es-ES" dirty="0"/>
              <a:t>Comprende la planificación de las actividades y del equipo necesario. La especificación de las necesidades y el diseño de la arquitectura. Termina con el “hito de arquitectura”. </a:t>
            </a:r>
          </a:p>
          <a:p>
            <a:pPr lvl="1"/>
            <a:r>
              <a:rPr lang="es-ES" b="1" dirty="0" smtClean="0"/>
              <a:t>Construcción</a:t>
            </a:r>
            <a:r>
              <a:rPr lang="es-ES" b="1" dirty="0"/>
              <a:t>. </a:t>
            </a:r>
            <a:r>
              <a:rPr lang="es-ES" dirty="0"/>
              <a:t>Desarrollo del producto hasta que se encuentra disponible para su entrega a los usuarios. Termina con el “hito del inicio de la capacidad operativa”. </a:t>
            </a:r>
          </a:p>
          <a:p>
            <a:pPr lvl="1"/>
            <a:r>
              <a:rPr lang="es-ES" b="1" dirty="0" smtClean="0"/>
              <a:t>Transición</a:t>
            </a:r>
            <a:r>
              <a:rPr lang="es-ES" b="1" dirty="0"/>
              <a:t>. </a:t>
            </a:r>
            <a:r>
              <a:rPr lang="es-ES" dirty="0"/>
              <a:t>Traspaso del producto a los usuarios. Incluye: manufactura, envío, formación, asistencia y el mantenimiento hasta lograr la satisfacción de los usuarios. Termina con el “hito de entrega del producto”.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44475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2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Gestión sistémica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modelo “bueno” no es </a:t>
            </a:r>
            <a:r>
              <a:rPr lang="es-ES" dirty="0" err="1"/>
              <a:t>Scrum</a:t>
            </a:r>
            <a:r>
              <a:rPr lang="es-ES" dirty="0"/>
              <a:t>, o CMMI o XP, sino el que mejor encaje en su sistema. </a:t>
            </a:r>
          </a:p>
          <a:p>
            <a:r>
              <a:rPr lang="es-ES" dirty="0"/>
              <a:t>Las técnicas empleadas, los modelos de calidad, la tecnología, la cultura de la empresa, la gestión de las personas… deben mantener coherencia, de forma que se potencien, y no se contrarresten. </a:t>
            </a:r>
          </a:p>
          <a:p>
            <a:r>
              <a:rPr lang="es-ES" dirty="0"/>
              <a:t>Un “know-how” adecuado, basado en el conocimiento tácito de las personas no funciona con equipos desmotivados. </a:t>
            </a:r>
          </a:p>
          <a:p>
            <a:r>
              <a:rPr lang="es-ES" dirty="0"/>
              <a:t>Un método ágil puede resultar idóneo para el tamaño de equipos y de empresa, pero si sus procesos no cubren las facetas contractuales de la adquisición, generará problemas en la validación del producto. </a:t>
            </a:r>
          </a:p>
        </p:txBody>
      </p:sp>
    </p:spTree>
    <p:extLst>
      <p:ext uri="{BB962C8B-B14F-4D97-AF65-F5344CB8AC3E}">
        <p14:creationId xmlns:p14="http://schemas.microsoft.com/office/powerpoint/2010/main" val="39935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La heterodoxia: </a:t>
            </a:r>
            <a:r>
              <a:rPr lang="es-ES" b="1" dirty="0" smtClean="0"/>
              <a:t>Manifiesto </a:t>
            </a:r>
            <a:r>
              <a:rPr lang="es-ES" b="1" dirty="0" err="1" smtClean="0"/>
              <a:t>Agil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smtClean="0"/>
              <a:t>“</a:t>
            </a:r>
            <a:r>
              <a:rPr lang="es-ES" b="1" dirty="0"/>
              <a:t>Manifiesto Ágil”, </a:t>
            </a:r>
            <a:r>
              <a:rPr lang="es-ES" b="1" dirty="0" smtClean="0"/>
              <a:t> Marzo 2001, </a:t>
            </a:r>
            <a:r>
              <a:rPr lang="es-ES" dirty="0" smtClean="0"/>
              <a:t>que </a:t>
            </a:r>
            <a:r>
              <a:rPr lang="es-ES" dirty="0"/>
              <a:t>compendia el espíritu en el que se basan estos métodos: </a:t>
            </a:r>
          </a:p>
          <a:p>
            <a:r>
              <a:rPr lang="es-ES" i="1" dirty="0"/>
              <a:t>Estamos poniendo al descubierto mejores métodos para desarrollar software, haciéndolo y ayudando a otros a que lo hagan. Con este trabajo hemos llegado a valorar: </a:t>
            </a:r>
            <a:endParaRPr lang="es-ES" dirty="0"/>
          </a:p>
          <a:p>
            <a:pPr lvl="1"/>
            <a:r>
              <a:rPr lang="es-ES" dirty="0" smtClean="0"/>
              <a:t> </a:t>
            </a:r>
            <a:r>
              <a:rPr lang="es-ES" b="1" i="1" dirty="0"/>
              <a:t>A los individuos y su interacción</a:t>
            </a:r>
            <a:r>
              <a:rPr lang="es-ES" i="1" dirty="0"/>
              <a:t> por encima de los procesos y las herramientas. </a:t>
            </a:r>
            <a:endParaRPr lang="es-ES" dirty="0"/>
          </a:p>
          <a:p>
            <a:pPr lvl="1"/>
            <a:r>
              <a:rPr lang="es-ES" b="1" i="1" dirty="0" smtClean="0"/>
              <a:t>El </a:t>
            </a:r>
            <a:r>
              <a:rPr lang="es-ES" b="1" i="1" dirty="0"/>
              <a:t>software que funciona</a:t>
            </a:r>
            <a:r>
              <a:rPr lang="es-ES" i="1" dirty="0"/>
              <a:t>, por encima de la documentación exhaustiva. </a:t>
            </a:r>
            <a:endParaRPr lang="es-ES" dirty="0"/>
          </a:p>
          <a:p>
            <a:pPr lvl="1"/>
            <a:r>
              <a:rPr lang="es-ES" b="1" i="1" dirty="0" smtClean="0"/>
              <a:t>La </a:t>
            </a:r>
            <a:r>
              <a:rPr lang="es-ES" b="1" i="1" dirty="0"/>
              <a:t>colaboración con el </a:t>
            </a:r>
            <a:r>
              <a:rPr lang="es-ES" b="1" i="1" dirty="0" smtClean="0"/>
              <a:t>cliente</a:t>
            </a:r>
            <a:r>
              <a:rPr lang="es-ES" i="1" dirty="0"/>
              <a:t>, por encima de la negociación contractual. </a:t>
            </a:r>
            <a:endParaRPr lang="es-ES" dirty="0"/>
          </a:p>
          <a:p>
            <a:pPr lvl="1"/>
            <a:r>
              <a:rPr lang="es-ES" b="1" i="1" dirty="0" smtClean="0"/>
              <a:t>La </a:t>
            </a:r>
            <a:r>
              <a:rPr lang="es-ES" b="1" i="1" dirty="0"/>
              <a:t>respuesta al cambio</a:t>
            </a:r>
            <a:r>
              <a:rPr lang="es-ES" i="1" dirty="0"/>
              <a:t>, por encima del seguimiento de un plan. </a:t>
            </a:r>
            <a:endParaRPr lang="es-ES" i="1" dirty="0" smtClean="0"/>
          </a:p>
          <a:p>
            <a:r>
              <a:rPr lang="es-ES" i="1" dirty="0"/>
              <a:t>Aunque hay valor en los elementos de la derecha, valoramos más los de la izquierda. </a:t>
            </a:r>
            <a:endParaRPr lang="es-ES" dirty="0"/>
          </a:p>
          <a:p>
            <a:pPr lvl="1"/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2856"/>
            <a:ext cx="44577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5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La heterodoxia: métodos ágiles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Los firmantes afirman que los puntos de su </a:t>
            </a:r>
            <a:r>
              <a:rPr lang="es-ES" b="1" dirty="0"/>
              <a:t>manifiesto </a:t>
            </a:r>
            <a:r>
              <a:rPr lang="es-ES" dirty="0"/>
              <a:t>se sustentan en </a:t>
            </a:r>
            <a:r>
              <a:rPr lang="es-ES" b="1" dirty="0"/>
              <a:t>12 principios: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Nuestra </a:t>
            </a:r>
            <a:r>
              <a:rPr lang="es-ES" dirty="0"/>
              <a:t>principal prioridad es satisfacer al cliente a través de la entrega temprana y continua de software de valor.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Son </a:t>
            </a:r>
            <a:r>
              <a:rPr lang="es-ES" dirty="0"/>
              <a:t>bienvenidos los requisitos cambiantes, incluso si llegan tarde al desarrollo. Los procesos ágiles se doblegan al cambio como ventaja competitiva para el cliente.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/>
              <a:t>Entregar con frecuencia software que funcione, en periodos de un par de semanas hasta un par de meses, con preferencia en los periodos breves.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Las </a:t>
            </a:r>
            <a:r>
              <a:rPr lang="es-ES" dirty="0"/>
              <a:t>personas del negocio y los desarrolladores deben trabajar juntos de forma cotidiana a través del proyecto.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Construcción </a:t>
            </a:r>
            <a:r>
              <a:rPr lang="es-ES" dirty="0"/>
              <a:t>de proyectos en torno a individuos motivados, dándoles la oportunidad y el respaldo que necesitan y procurándoles confianza para que realicen la tarea.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/>
              <a:t>La forma más eficiente y efectiva de comunicar información de ida y vuelta dentro de un equipo de desarrollo es mediante la conversación cara a cara.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El </a:t>
            </a:r>
            <a:r>
              <a:rPr lang="es-ES" dirty="0"/>
              <a:t>software que funciona es la principal medida del progreso.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Los </a:t>
            </a:r>
            <a:r>
              <a:rPr lang="es-ES" dirty="0"/>
              <a:t>procesos ágiles promueven el desarrollo sostenido. Los patrocinadores, desarrolladores y usuarios deben mantener un ritmo constante de forma indefinida.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/>
              <a:t>La atención continua a la excelencia técnica enaltece la agilidad.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/>
              <a:t>La simplicidad como arte de maximizar la cantidad de trabajo que se hace, es esencial.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/>
              <a:t>Las mejores arquitecturas, requisitos y diseños emergen de equipos que se auto-organizan.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/>
              <a:t>En intervalos regulares, el equipo reflexiona sobre la forma de ser más efectivo y ajusta su conducta en consecuencia.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0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La heterodoxia: métodos ágiles 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815"/>
            <a:ext cx="7560840" cy="521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DSDM (Dynamic Systems Development Method)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dirty="0" smtClean="0"/>
              <a:t>Surgió </a:t>
            </a:r>
            <a:r>
              <a:rPr lang="es-ES" dirty="0"/>
              <a:t>en 1994 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Jennifer </a:t>
            </a:r>
            <a:r>
              <a:rPr lang="es-ES" b="1" dirty="0" err="1"/>
              <a:t>Stapleton</a:t>
            </a:r>
            <a:r>
              <a:rPr lang="es-ES" dirty="0"/>
              <a:t>, la actual directora del DSDM </a:t>
            </a:r>
            <a:r>
              <a:rPr lang="es-ES" dirty="0" err="1"/>
              <a:t>Consortium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/>
          </a:p>
          <a:p>
            <a:r>
              <a:rPr lang="es-ES" b="1" dirty="0" smtClean="0"/>
              <a:t>La </a:t>
            </a:r>
            <a:r>
              <a:rPr lang="es-ES" dirty="0" smtClean="0"/>
              <a:t>implantación </a:t>
            </a:r>
            <a:r>
              <a:rPr lang="es-ES" dirty="0"/>
              <a:t>de un modelo DSDM </a:t>
            </a:r>
            <a:r>
              <a:rPr lang="es-ES" dirty="0" smtClean="0"/>
              <a:t> en </a:t>
            </a:r>
            <a:r>
              <a:rPr lang="es-ES" dirty="0"/>
              <a:t>una organización la lleva a alcanzar lo que CMM consideraría un </a:t>
            </a:r>
            <a:r>
              <a:rPr lang="es-ES" b="1" dirty="0"/>
              <a:t>nivel 2 de madurez</a:t>
            </a:r>
            <a:r>
              <a:rPr lang="es-ES" dirty="0"/>
              <a:t>. </a:t>
            </a:r>
          </a:p>
          <a:p>
            <a:r>
              <a:rPr lang="es-ES" dirty="0"/>
              <a:t>Sin embargo los aspectos que DSDM reprocha a CMM son: </a:t>
            </a:r>
          </a:p>
          <a:p>
            <a:pPr lvl="1"/>
            <a:r>
              <a:rPr lang="es-ES" dirty="0" smtClean="0"/>
              <a:t>Lo que </a:t>
            </a:r>
            <a:r>
              <a:rPr lang="es-ES" dirty="0"/>
              <a:t>funciona bien en unos entornos no tiene por qué servir para todos. </a:t>
            </a:r>
          </a:p>
          <a:p>
            <a:pPr lvl="1"/>
            <a:r>
              <a:rPr lang="es-ES" dirty="0" smtClean="0"/>
              <a:t>CMM </a:t>
            </a:r>
            <a:r>
              <a:rPr lang="es-ES" dirty="0"/>
              <a:t>no le da al diseño la importancia que debería tener. </a:t>
            </a:r>
          </a:p>
          <a:p>
            <a:pPr lvl="1"/>
            <a:r>
              <a:rPr lang="es-ES" dirty="0" smtClean="0"/>
              <a:t>CMM </a:t>
            </a:r>
            <a:r>
              <a:rPr lang="es-ES" dirty="0"/>
              <a:t>plantea un foco excesivo en los procesos, olvidando la importancia que en nuestra industria tiene el talento de las personas. 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tener procesos claramente definidos no es sinónimo de tener buenos procesos. </a:t>
            </a:r>
          </a:p>
          <a:p>
            <a:endParaRPr lang="es-ES" dirty="0"/>
          </a:p>
          <a:p>
            <a:r>
              <a:rPr lang="es-ES" dirty="0" smtClean="0"/>
              <a:t>DSDM </a:t>
            </a:r>
            <a:r>
              <a:rPr lang="es-ES" dirty="0"/>
              <a:t>considera imprescindible una implicación y </a:t>
            </a:r>
            <a:r>
              <a:rPr lang="es-ES" b="1" dirty="0"/>
              <a:t>una relación estrecha con el cliente durante el desarrollo, </a:t>
            </a:r>
            <a:r>
              <a:rPr lang="es-ES" dirty="0"/>
              <a:t>así como la necesidad de trabajar con </a:t>
            </a:r>
            <a:r>
              <a:rPr lang="es-ES" b="1" dirty="0"/>
              <a:t>métodos de desarrollo incremental y entregas evolutivas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DSDM cubre los aspectos de gestión de proyectos, desarrollo de los sistemas, soporte y mantenimiento y se autodefine como un </a:t>
            </a:r>
            <a:r>
              <a:rPr lang="es-ES" b="1" u="sng" dirty="0"/>
              <a:t>marco de trabajo para desarrollo rápido más que como un método específico para el desarrollo de sistemas.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988840"/>
            <a:ext cx="417646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Extreme </a:t>
            </a:r>
            <a:r>
              <a:rPr lang="es-ES" b="1" dirty="0" err="1"/>
              <a:t>Programming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Su </a:t>
            </a:r>
            <a:r>
              <a:rPr lang="es-ES" dirty="0"/>
              <a:t>creador</a:t>
            </a:r>
            <a:r>
              <a:rPr lang="es-ES" b="1" dirty="0"/>
              <a:t>, Kent Beck </a:t>
            </a:r>
            <a:r>
              <a:rPr lang="es-ES" dirty="0"/>
              <a:t>fue el alma mater del Manifiesto Ágil. </a:t>
            </a:r>
          </a:p>
          <a:p>
            <a:r>
              <a:rPr lang="es-ES" dirty="0"/>
              <a:t>Extreme </a:t>
            </a:r>
            <a:r>
              <a:rPr lang="es-ES" dirty="0" err="1"/>
              <a:t>Programming</a:t>
            </a:r>
            <a:r>
              <a:rPr lang="es-ES" dirty="0"/>
              <a:t> (XP</a:t>
            </a:r>
            <a:r>
              <a:rPr lang="es-ES" b="1" dirty="0"/>
              <a:t>) se </a:t>
            </a:r>
            <a:r>
              <a:rPr lang="es-ES" b="1" dirty="0" err="1" smtClean="0"/>
              <a:t>rigue</a:t>
            </a:r>
            <a:r>
              <a:rPr lang="es-ES" b="1" dirty="0" smtClean="0"/>
              <a:t> </a:t>
            </a:r>
            <a:r>
              <a:rPr lang="es-ES" b="1" dirty="0"/>
              <a:t>sobre la suposición de que es posible desarrollar software de gran calidad </a:t>
            </a:r>
            <a:r>
              <a:rPr lang="es-ES" dirty="0"/>
              <a:t>a pesar, o incluso como consecuencia del cambio continuo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Su </a:t>
            </a:r>
            <a:r>
              <a:rPr lang="es-ES" b="1" dirty="0"/>
              <a:t>principal asunción es que con un poco de planificación, un poco de codificación y unas pocas pruebas se puede decidir si se está siguiendo un camino acertado o equivocado,</a:t>
            </a:r>
            <a:r>
              <a:rPr lang="es-ES" dirty="0"/>
              <a:t> evitando así tener que echar marcha atrás demasiado tarde. </a:t>
            </a:r>
          </a:p>
          <a:p>
            <a:r>
              <a:rPr lang="es-ES" dirty="0"/>
              <a:t>Cuatro son los </a:t>
            </a:r>
            <a:r>
              <a:rPr lang="es-ES" dirty="0" smtClean="0"/>
              <a:t>VALORES </a:t>
            </a:r>
            <a:r>
              <a:rPr lang="es-ES" dirty="0"/>
              <a:t>que lo inspiran: </a:t>
            </a:r>
            <a:r>
              <a:rPr lang="es-ES" b="1" dirty="0"/>
              <a:t>simplicidad, </a:t>
            </a:r>
            <a:r>
              <a:rPr lang="es-ES" b="1" dirty="0" err="1"/>
              <a:t>feedback</a:t>
            </a:r>
            <a:r>
              <a:rPr lang="es-ES" b="1" dirty="0"/>
              <a:t>, coraje y comunicación.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20" y="1603363"/>
            <a:ext cx="3316700" cy="20670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79026"/>
            <a:ext cx="2438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4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SCRUM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Scrum</a:t>
            </a:r>
            <a:r>
              <a:rPr lang="es-ES" dirty="0"/>
              <a:t> es un modelo de desarrollo ágil caracterizado por: </a:t>
            </a:r>
          </a:p>
          <a:p>
            <a:pPr lvl="1"/>
            <a:r>
              <a:rPr lang="es-ES" dirty="0" smtClean="0"/>
              <a:t>Adoptar </a:t>
            </a:r>
            <a:r>
              <a:rPr lang="es-ES" dirty="0"/>
              <a:t>una estrategia de </a:t>
            </a:r>
            <a:r>
              <a:rPr lang="es-ES" b="1" dirty="0"/>
              <a:t>desarrollo incremental</a:t>
            </a:r>
            <a:r>
              <a:rPr lang="es-ES" dirty="0"/>
              <a:t>, en lugar de la planificación y ejecución completa del producto. </a:t>
            </a:r>
          </a:p>
          <a:p>
            <a:pPr lvl="1"/>
            <a:r>
              <a:rPr lang="es-ES" dirty="0" smtClean="0"/>
              <a:t>Basar </a:t>
            </a:r>
            <a:r>
              <a:rPr lang="es-ES" dirty="0"/>
              <a:t>la calidad del resultado más en el </a:t>
            </a:r>
            <a:r>
              <a:rPr lang="es-ES" b="1" dirty="0"/>
              <a:t>conocimiento tácito de las personas en equipos </a:t>
            </a:r>
            <a:r>
              <a:rPr lang="es-ES" b="1" dirty="0" err="1"/>
              <a:t>autoorganizados</a:t>
            </a:r>
            <a:r>
              <a:rPr lang="es-ES" b="1" dirty="0"/>
              <a:t>, que en la calidad de los procesos empleados</a:t>
            </a:r>
            <a:r>
              <a:rPr lang="es-ES" dirty="0"/>
              <a:t>. </a:t>
            </a:r>
          </a:p>
          <a:p>
            <a:pPr lvl="1"/>
            <a:r>
              <a:rPr lang="es-ES" dirty="0" smtClean="0"/>
              <a:t>Solapamiento </a:t>
            </a:r>
            <a:r>
              <a:rPr lang="es-ES" dirty="0"/>
              <a:t>de las diferentes fases del desarrollo, en lugar de realizar una tras otra en un ciclo secuencial o de cascada. </a:t>
            </a:r>
          </a:p>
          <a:p>
            <a:endParaRPr lang="es-E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73352"/>
            <a:ext cx="45720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7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SCRUM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Aunque esta forma de trabajo surgió en empresas de productos tecnológicos, </a:t>
            </a:r>
            <a:r>
              <a:rPr lang="es-ES" b="1" dirty="0"/>
              <a:t>es apropiada para proyectos con requisitos inestables y para los que requieren rapidez y flexibilidad,</a:t>
            </a:r>
            <a:r>
              <a:rPr lang="es-ES" dirty="0"/>
              <a:t> situaciones frecuentes en el desarrollo de determinados sistemas de software. 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66" y="1124744"/>
            <a:ext cx="411300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871</TotalTime>
  <Words>3058</Words>
  <Application>Microsoft Office PowerPoint</Application>
  <PresentationFormat>Presentación en pantalla (4:3)</PresentationFormat>
  <Paragraphs>170</Paragraphs>
  <Slides>21</Slides>
  <Notes>9</Notes>
  <HiddenSlides>1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Claridad</vt:lpstr>
      <vt:lpstr>Desarrollo de software en contextos industriales  Métodos Agiles</vt:lpstr>
      <vt:lpstr>La heterodoxia: métodos ágiles </vt:lpstr>
      <vt:lpstr>La heterodoxia: Manifiesto Agil</vt:lpstr>
      <vt:lpstr>La heterodoxia: métodos ágiles </vt:lpstr>
      <vt:lpstr>La heterodoxia: métodos ágiles </vt:lpstr>
      <vt:lpstr>DSDM (Dynamic Systems Development Method) </vt:lpstr>
      <vt:lpstr>Extreme Programming </vt:lpstr>
      <vt:lpstr>SCRUM </vt:lpstr>
      <vt:lpstr>SCRUM </vt:lpstr>
      <vt:lpstr>Familia de métodos Crystal </vt:lpstr>
      <vt:lpstr>ASD (Desarrollo de Sw adaptable) </vt:lpstr>
      <vt:lpstr>PP </vt:lpstr>
      <vt:lpstr>AM </vt:lpstr>
      <vt:lpstr>ISD </vt:lpstr>
      <vt:lpstr>FDD </vt:lpstr>
      <vt:lpstr>MSF (Microsoft Solutions Framework) </vt:lpstr>
      <vt:lpstr>MSF (Microsoft Solutions Framework) </vt:lpstr>
      <vt:lpstr>RUP (Racional Unified Process) </vt:lpstr>
      <vt:lpstr>RUP (Racional Unified Process) </vt:lpstr>
      <vt:lpstr>RUP (Rational Unified Process) </vt:lpstr>
      <vt:lpstr>Gestión sistémica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y Procesos en empresas de Software</dc:title>
  <dc:creator>User</dc:creator>
  <cp:lastModifiedBy>USRKP</cp:lastModifiedBy>
  <cp:revision>211</cp:revision>
  <dcterms:created xsi:type="dcterms:W3CDTF">2014-10-11T20:37:40Z</dcterms:created>
  <dcterms:modified xsi:type="dcterms:W3CDTF">2019-04-24T15:23:39Z</dcterms:modified>
</cp:coreProperties>
</file>