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60" r:id="rId2"/>
    <p:sldId id="261" r:id="rId3"/>
    <p:sldId id="267" r:id="rId4"/>
    <p:sldId id="263" r:id="rId5"/>
    <p:sldId id="265" r:id="rId6"/>
    <p:sldId id="264" r:id="rId7"/>
    <p:sldId id="266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7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33234-767A-4665-964C-D61191C406E8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C09B8-9149-4846-9BAB-F77F08FC55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782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Febrero del 2001. Participan 17 expertos de la industria del software, incluyendo algunos creadores e impulsores de metodologías de software.</a:t>
            </a:r>
          </a:p>
          <a:p>
            <a:r>
              <a:rPr lang="es-EC" dirty="0" smtClean="0"/>
              <a:t>Objetivo: Esbozar algunos valores y principios que deben permitir a los equipos desarrollar software rápidamente, y respondiendo a los cambios que puedan surgir a lo largo del proyecto.</a:t>
            </a:r>
          </a:p>
          <a:p>
            <a:r>
              <a:rPr lang="es-EC" dirty="0" smtClean="0"/>
              <a:t>Ofrecer una alternativa a los procesos de desarrollo de software tradicionales, caracterizados por ser rígidos y dirigidos por la documentación que se generan en cada una de las actividades desarrolladas.</a:t>
            </a:r>
          </a:p>
          <a:p>
            <a:r>
              <a:rPr lang="es-EC" dirty="0" smtClean="0"/>
              <a:t>Varias metodologías ágiles ya estaban siendo utilizadas pero faltaba mayor difusión y reconocimiento.</a:t>
            </a:r>
          </a:p>
          <a:p>
            <a:r>
              <a:rPr lang="es-EC" dirty="0" smtClean="0"/>
              <a:t>  </a:t>
            </a:r>
          </a:p>
          <a:p>
            <a:r>
              <a:rPr lang="es-EC" dirty="0" smtClean="0"/>
              <a:t>Nace el término «ágil» aplicado al desarrollo de software</a:t>
            </a:r>
          </a:p>
          <a:p>
            <a:r>
              <a:rPr lang="es-EC" dirty="0" smtClean="0"/>
              <a:t>Resultado: Un Manifiesto para el desarrollo Ágil de Software.</a:t>
            </a:r>
          </a:p>
          <a:p>
            <a:r>
              <a:rPr lang="es-EC" dirty="0" smtClean="0"/>
              <a:t>No es Anti- Metodología.</a:t>
            </a:r>
          </a:p>
          <a:p>
            <a:r>
              <a:rPr lang="es-EC" dirty="0" smtClean="0"/>
              <a:t>Aceptan el modelado. Pero no solo para presentar algunos diagramas en un </a:t>
            </a:r>
            <a:r>
              <a:rPr lang="es-EC" dirty="0" err="1" smtClean="0"/>
              <a:t>repositori.o</a:t>
            </a:r>
            <a:endParaRPr lang="es-EC" dirty="0" smtClean="0"/>
          </a:p>
          <a:p>
            <a:r>
              <a:rPr lang="es-EC" dirty="0" smtClean="0"/>
              <a:t>Aceptan la documentación. Pero no para perder resmas de papel en tomos nunca mantenidos y raramente utilizados.</a:t>
            </a:r>
          </a:p>
          <a:p>
            <a:r>
              <a:rPr lang="es-EC" dirty="0" smtClean="0"/>
              <a:t>Aceptan el plan. Pero aceptan los límites de la planificación en un entorno turbulento.</a:t>
            </a:r>
          </a:p>
          <a:p>
            <a:endParaRPr lang="es-EC" dirty="0" smtClean="0"/>
          </a:p>
          <a:p>
            <a:endParaRPr lang="es-EC" dirty="0" smtClean="0"/>
          </a:p>
          <a:p>
            <a:endParaRPr lang="es-EC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C09B8-9149-4846-9BAB-F77F08FC551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0093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b="1" dirty="0" smtClean="0"/>
              <a:t>Individuos e interacciones del equipo de desarrollo </a:t>
            </a:r>
            <a:r>
              <a:rPr lang="es-ES" dirty="0" smtClean="0"/>
              <a:t> sobre procesos y herramientas.</a:t>
            </a:r>
          </a:p>
          <a:p>
            <a:pPr lvl="1" algn="just"/>
            <a:r>
              <a:rPr lang="es-ES" dirty="0" smtClean="0"/>
              <a:t>Es importante construir un buen equipo antes que construir el entorno. Error es primero construir el entorno y luego esperar a que el equipo de adapte . Es mejor crear el equipo y que este configure su entorno  en base a sus necesidades.</a:t>
            </a:r>
          </a:p>
          <a:p>
            <a:pPr algn="just"/>
            <a:r>
              <a:rPr lang="es-ES" b="1" dirty="0" smtClean="0"/>
              <a:t>Desarrollar  software que funcione  </a:t>
            </a:r>
            <a:r>
              <a:rPr lang="es-ES" dirty="0" smtClean="0"/>
              <a:t> más que conseguir una buena documentación.</a:t>
            </a:r>
          </a:p>
          <a:p>
            <a:pPr lvl="1" algn="just"/>
            <a:r>
              <a:rPr lang="es-ES" dirty="0" smtClean="0"/>
              <a:t>No producir documentos a menos que sean necesarios de forma inmediata para tomar una decisión importante.</a:t>
            </a:r>
          </a:p>
          <a:p>
            <a:pPr lvl="1" algn="just"/>
            <a:r>
              <a:rPr lang="es-ES" dirty="0" smtClean="0"/>
              <a:t>Los documentos deben ser cortos y centrarse en lo fundamental.</a:t>
            </a:r>
          </a:p>
          <a:p>
            <a:pPr lvl="1" algn="just"/>
            <a:r>
              <a:rPr lang="es-ES" dirty="0" smtClean="0"/>
              <a:t>Si un nuevo miembro se integra al grupo se considera que lo que más le va a servir es: el propio código y la interacción con el equipo.</a:t>
            </a:r>
          </a:p>
          <a:p>
            <a:pPr algn="just"/>
            <a:r>
              <a:rPr lang="es-ES" b="1" dirty="0" smtClean="0"/>
              <a:t>Colaboración con el cliente </a:t>
            </a:r>
            <a:r>
              <a:rPr lang="es-ES" dirty="0" smtClean="0"/>
              <a:t>más que la negociación de un contrato.</a:t>
            </a:r>
          </a:p>
          <a:p>
            <a:pPr lvl="1" algn="just"/>
            <a:r>
              <a:rPr lang="es-ES" dirty="0" smtClean="0"/>
              <a:t>Muchos proyectos fracasan por intentar cumplir plazos y costes pre-establecidos.</a:t>
            </a:r>
          </a:p>
          <a:p>
            <a:pPr lvl="1" algn="just"/>
            <a:r>
              <a:rPr lang="es-ES" dirty="0" smtClean="0"/>
              <a:t>La interacción constante entre el equipo y el cliente será la que marque la marcha del proyecto.</a:t>
            </a:r>
          </a:p>
          <a:p>
            <a:pPr algn="just"/>
            <a:r>
              <a:rPr lang="es-ES" b="1" dirty="0" smtClean="0"/>
              <a:t>Respondiendo al cambio </a:t>
            </a:r>
            <a:r>
              <a:rPr lang="es-ES" dirty="0" smtClean="0"/>
              <a:t>más que seguir estrictamente un plan.</a:t>
            </a:r>
            <a:endParaRPr lang="es-ES" b="1" dirty="0" smtClean="0"/>
          </a:p>
          <a:p>
            <a:pPr lvl="1"/>
            <a:r>
              <a:rPr lang="es-ES" dirty="0" smtClean="0"/>
              <a:t>Habilidad de Responder a los cambios que puedan surgir a lo largo del proyecto (Requisitos, tecnología equipo).</a:t>
            </a:r>
          </a:p>
          <a:p>
            <a:pPr lvl="1"/>
            <a:r>
              <a:rPr lang="es-ES" dirty="0" smtClean="0"/>
              <a:t>La planificación no puede ser estricta, puesto que hay muchas variables en juego, debe ser flexible.</a:t>
            </a:r>
          </a:p>
          <a:p>
            <a:pPr lvl="1"/>
            <a:r>
              <a:rPr lang="es-ES" dirty="0" smtClean="0"/>
              <a:t>Una buena estrategia es hacer planificaciones detalladas para unas pocas semanas  y planificaciones mucho más abiertas  para unos pocos meses.</a:t>
            </a:r>
          </a:p>
          <a:p>
            <a:pPr lvl="1"/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C09B8-9149-4846-9BAB-F77F08FC551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530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5F7E-BDC2-4FDA-A75F-0FAE549D5360}" type="datetime1">
              <a:rPr lang="es-ES" smtClean="0"/>
              <a:t>10/11/2014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Maritzol Tenemaza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EB68-3A7C-40E1-9053-A1BCA8E6AE9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21FC-401A-427A-BF28-CD412501471B}" type="datetime1">
              <a:rPr lang="es-ES" smtClean="0"/>
              <a:t>10/11/2014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Maritzol Tenemaza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EB68-3A7C-40E1-9053-A1BCA8E6AE9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4928-5255-4989-90B8-0C8F27AB6B9F}" type="datetime1">
              <a:rPr lang="es-ES" smtClean="0"/>
              <a:t>10/11/2014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Maritzol Tenemaza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EB68-3A7C-40E1-9053-A1BCA8E6AE9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1388-2804-4FEB-BCFB-70F9AE1A935C}" type="datetime1">
              <a:rPr lang="es-ES" smtClean="0"/>
              <a:t>10/11/2014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Maritzol Tenemaza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EB68-3A7C-40E1-9053-A1BCA8E6AE9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8237-3EEB-4377-B557-9B5F78955ADD}" type="datetime1">
              <a:rPr lang="es-ES" smtClean="0"/>
              <a:t>10/11/2014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Maritzol Tenemaza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EB68-3A7C-40E1-9053-A1BCA8E6AE9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A90-C6BD-46EC-9FCA-018D80BB08B3}" type="datetime1">
              <a:rPr lang="es-ES" smtClean="0"/>
              <a:t>10/11/2014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Maritzol Tenemaza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EB68-3A7C-40E1-9053-A1BCA8E6AE9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9E0E-D775-4368-B4AD-AAD0B890E757}" type="datetime1">
              <a:rPr lang="es-ES" smtClean="0"/>
              <a:t>10/11/2014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Maritzol Tenemaza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EB68-3A7C-40E1-9053-A1BCA8E6AE9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F2E2-2353-4361-A137-81E81C488996}" type="datetime1">
              <a:rPr lang="es-ES" smtClean="0"/>
              <a:t>10/11/2014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Maritzol Tenemaza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EB68-3A7C-40E1-9053-A1BCA8E6AE9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FC0E-62D5-4D8D-B81D-1D23A9475AD0}" type="datetime1">
              <a:rPr lang="es-ES" smtClean="0"/>
              <a:t>10/11/2014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Maritzol Tenemaza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EB68-3A7C-40E1-9053-A1BCA8E6AE9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F90E-3645-48B5-85A0-EA46AC9CE854}" type="datetime1">
              <a:rPr lang="es-ES" smtClean="0"/>
              <a:t>10/11/2014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Maritzol Tenemaza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EB68-3A7C-40E1-9053-A1BCA8E6AE9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061D-C4E4-489C-A868-23A8CC642D6D}" type="datetime1">
              <a:rPr lang="es-ES" smtClean="0"/>
              <a:t>10/11/2014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Maritzol Tenemaza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EB68-3A7C-40E1-9053-A1BCA8E6AE9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A25FF-5DFA-40FC-B1F5-2A33C6632074}" type="datetime1">
              <a:rPr lang="es-ES" smtClean="0"/>
              <a:t>10/11/2014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Maritzol Tenemaza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2EB68-3A7C-40E1-9053-A1BCA8E6AE98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</a:t>
            </a:r>
            <a:r>
              <a:rPr lang="es-ES" smtClean="0"/>
              <a:t>Manifiesto </a:t>
            </a:r>
            <a:r>
              <a:rPr lang="es-ES" smtClean="0"/>
              <a:t>«Agil»</a:t>
            </a:r>
            <a:endParaRPr lang="es-E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Spanish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Maritzol Tenemaza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EB68-3A7C-40E1-9053-A1BCA8E6AE98}" type="slidenum">
              <a:rPr lang="es-ES" smtClean="0"/>
              <a:t>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Orígenes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ES" smtClean="0"/>
              <a:t>Febrero del 2001. </a:t>
            </a:r>
          </a:p>
          <a:p>
            <a:endParaRPr lang="es-ES" smtClean="0"/>
          </a:p>
          <a:p>
            <a:r>
              <a:rPr lang="es-ES" smtClean="0"/>
              <a:t>Participan 17 expertos de la industria del software, incluyendo algunos creadores e impulsores de metodologías de software.</a:t>
            </a:r>
          </a:p>
          <a:p>
            <a:endParaRPr lang="es-ES" smtClean="0"/>
          </a:p>
          <a:p>
            <a:r>
              <a:rPr lang="es-ES" smtClean="0"/>
              <a:t>Objetivo: Esbozar algunos valores y principios que deben permitir a los equipos desarrollar software rápidamente, y respondiendo a los cambios que puedan surgir a lo largo del proyecto.</a:t>
            </a:r>
          </a:p>
          <a:p>
            <a:endParaRPr lang="es-ES" smtClean="0"/>
          </a:p>
          <a:p>
            <a:r>
              <a:rPr lang="es-ES" smtClean="0"/>
              <a:t>Ofrecer una alternativa a los procesos de desarrollo de software tradicionales, caracterizados por ser rígidos y dirigidos por la documentación que se generan en cada una de las actividades desarrolladas.</a:t>
            </a:r>
          </a:p>
          <a:p>
            <a:endParaRPr lang="es-ES" smtClean="0"/>
          </a:p>
          <a:p>
            <a:r>
              <a:rPr lang="es-ES" smtClean="0"/>
              <a:t>Varias metodologías ágiles ya estaban siendo utilizadas pero faltaba mayor difusión y reconocimiento.</a:t>
            </a:r>
          </a:p>
          <a:p>
            <a:r>
              <a:rPr lang="es-ES" smtClean="0"/>
              <a:t>  </a:t>
            </a:r>
          </a:p>
          <a:p>
            <a:r>
              <a:rPr lang="es-ES" smtClean="0"/>
              <a:t>Nace el término «ágil» aplicado al desarrollo de software</a:t>
            </a:r>
          </a:p>
          <a:p>
            <a:r>
              <a:rPr lang="es-ES" smtClean="0"/>
              <a:t>Resultado: Un Manifiesto para el desarrollo Ágil de Software.</a:t>
            </a:r>
          </a:p>
          <a:p>
            <a:r>
              <a:rPr lang="es-ES" smtClean="0"/>
              <a:t>No es Anti- Metodología.</a:t>
            </a:r>
          </a:p>
          <a:p>
            <a:pPr lvl="1"/>
            <a:r>
              <a:rPr lang="es-ES" smtClean="0"/>
              <a:t>Aceptan el modelado. Pero no solo para presentar algunos diagramas en un repositorio</a:t>
            </a:r>
          </a:p>
          <a:p>
            <a:pPr lvl="1"/>
            <a:r>
              <a:rPr lang="es-ES" smtClean="0"/>
              <a:t>Aceptan la documentación. Pero no para perder resmas de papel en tomos nunca mantenidos y raramente utilizados.</a:t>
            </a:r>
          </a:p>
          <a:p>
            <a:pPr lvl="1"/>
            <a:r>
              <a:rPr lang="es-ES" smtClean="0"/>
              <a:t>Aceptan el plan. Pero aceptan los límites de la planificación en un entorno turbulento.</a:t>
            </a:r>
          </a:p>
          <a:p>
            <a:pPr lvl="1"/>
            <a:endParaRPr lang="es-ES" smtClean="0"/>
          </a:p>
          <a:p>
            <a:pPr lvl="1"/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34012" y="2939256"/>
            <a:ext cx="2466975" cy="1847850"/>
          </a:xfrm>
        </p:spPr>
      </p:pic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Maritzol Tenemaza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EB68-3A7C-40E1-9053-A1BCA8E6AE98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Valores del manifiesto ágil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Maritzol Tenemaza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EB68-3A7C-40E1-9053-A1BCA8E6AE98}" type="slidenum">
              <a:rPr lang="es-ES" smtClean="0"/>
              <a:t>3</a:t>
            </a:fld>
            <a:endParaRPr lang="es-ES"/>
          </a:p>
        </p:txBody>
      </p:sp>
      <p:pic>
        <p:nvPicPr>
          <p:cNvPr id="2052" name="Picture 4" descr="http://3.bp.blogspot.com/-uLO9NGZVcnI/TryF5TCI-AI/AAAAAAAAXzs/4wlKajRUDkQ/s640/agile-manifesto-pos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89127"/>
            <a:ext cx="588645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54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Principios de Ágil Manifiesto</a:t>
            </a:r>
            <a:br>
              <a:rPr lang="es-ES" dirty="0" smtClean="0"/>
            </a:br>
            <a:r>
              <a:rPr lang="es-ES" sz="1300" dirty="0" smtClean="0"/>
              <a:t>Los valores inspiran los 12 principios</a:t>
            </a:r>
            <a:br>
              <a:rPr lang="es-ES" sz="1300" dirty="0" smtClean="0"/>
            </a:br>
            <a:r>
              <a:rPr lang="es-ES" sz="1300" dirty="0" smtClean="0"/>
              <a:t>(</a:t>
            </a:r>
            <a:r>
              <a:rPr lang="es-ES" sz="1200" b="1" dirty="0" smtClean="0"/>
              <a:t>G</a:t>
            </a:r>
            <a:r>
              <a:rPr lang="es-ES" sz="1200" b="1" dirty="0"/>
              <a:t>: </a:t>
            </a:r>
            <a:r>
              <a:rPr lang="es-ES" sz="1200" b="1" dirty="0" smtClean="0"/>
              <a:t>General Resumen el espíritu Ágil)</a:t>
            </a:r>
            <a:r>
              <a:rPr lang="es-ES" sz="1200" b="1" dirty="0"/>
              <a:t/>
            </a:r>
            <a:br>
              <a:rPr lang="es-ES" sz="1200" b="1" dirty="0"/>
            </a:br>
            <a:endParaRPr lang="es-ES" sz="13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s-ES" b="1" dirty="0" smtClean="0"/>
              <a:t>(G)Nuestra </a:t>
            </a:r>
            <a:r>
              <a:rPr lang="es-ES" b="1" dirty="0"/>
              <a:t>mayor prioridad es satisfacer al cliente </a:t>
            </a:r>
            <a:r>
              <a:rPr lang="es-ES" b="1" dirty="0" smtClean="0"/>
              <a:t>mediante la entrega temprana y continua de software que le aporte un valor.  </a:t>
            </a:r>
          </a:p>
          <a:p>
            <a:pPr lvl="1" algn="just"/>
            <a:r>
              <a:rPr lang="es-ES" dirty="0" smtClean="0"/>
              <a:t>Un proceso es ágil si a las pocas semanas  ya entrega software que funcione aunque sea rudimentario.</a:t>
            </a:r>
          </a:p>
          <a:p>
            <a:pPr lvl="1" algn="just"/>
            <a:r>
              <a:rPr lang="es-ES" dirty="0" smtClean="0"/>
              <a:t>El cliente decide si lo pone en marcha o simplemente lo revisa e informa de posibles cambios a realizar.</a:t>
            </a:r>
            <a:endParaRPr lang="es-ES" dirty="0"/>
          </a:p>
          <a:p>
            <a:pPr algn="just"/>
            <a:r>
              <a:rPr lang="es-ES" b="1" dirty="0" smtClean="0"/>
              <a:t>(G)Bienvenidos </a:t>
            </a:r>
            <a:r>
              <a:rPr lang="es-ES" b="1" dirty="0"/>
              <a:t>requisitos cambiantes, incluso tarde en el desarrollo. Agile procesos cambia el arnés </a:t>
            </a:r>
            <a:r>
              <a:rPr lang="es-ES" b="1" dirty="0" smtClean="0"/>
              <a:t>como ventaja competitiva para el  </a:t>
            </a:r>
            <a:r>
              <a:rPr lang="es-ES" b="1" dirty="0"/>
              <a:t>cliente</a:t>
            </a:r>
            <a:r>
              <a:rPr lang="es-ES" b="1" dirty="0" smtClean="0"/>
              <a:t>.</a:t>
            </a:r>
          </a:p>
          <a:p>
            <a:pPr lvl="1" algn="just"/>
            <a:r>
              <a:rPr lang="es-ES" dirty="0" smtClean="0"/>
              <a:t>Se capturan los cambios para que el cliente tenga una ventaja competitiva.</a:t>
            </a:r>
          </a:p>
          <a:p>
            <a:pPr lvl="1" algn="just"/>
            <a:r>
              <a:rPr lang="es-ES" dirty="0" smtClean="0"/>
              <a:t>Este principio es una actitud que deben adoptar los miembros del equipo de desarrollo.</a:t>
            </a:r>
          </a:p>
          <a:p>
            <a:pPr lvl="1" algn="just"/>
            <a:r>
              <a:rPr lang="es-ES" dirty="0" smtClean="0"/>
              <a:t>Los cambios deben verse como algo positivo. Les va a permitir aprender más a la vez que logran mayor satisfacción del cliente.</a:t>
            </a:r>
          </a:p>
          <a:p>
            <a:pPr lvl="1" algn="just"/>
            <a:r>
              <a:rPr lang="es-ES" dirty="0" smtClean="0"/>
              <a:t>La estructura del software debe ser flexible, para poder incorporar los cambios sin demasiado coste añadido.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Maritzol Tenemaza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EB68-3A7C-40E1-9053-A1BCA8E6AE98}" type="slidenum">
              <a:rPr lang="es-ES" smtClean="0"/>
              <a:t>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Principios de Ágil Manifiesto</a:t>
            </a:r>
            <a:br>
              <a:rPr lang="es-ES" dirty="0"/>
            </a:br>
            <a:r>
              <a:rPr lang="es-ES" sz="1300" dirty="0"/>
              <a:t>Los valores inspiran los 12 </a:t>
            </a:r>
            <a:r>
              <a:rPr lang="es-ES" sz="1300" dirty="0" smtClean="0"/>
              <a:t>principios</a:t>
            </a:r>
            <a:br>
              <a:rPr lang="es-ES" sz="1300" dirty="0" smtClean="0"/>
            </a:br>
            <a:r>
              <a:rPr lang="es-ES" sz="1300" dirty="0" smtClean="0"/>
              <a:t>(</a:t>
            </a:r>
            <a:r>
              <a:rPr lang="es-ES" sz="1200" b="1" dirty="0" smtClean="0"/>
              <a:t>P</a:t>
            </a:r>
            <a:r>
              <a:rPr lang="es-ES" sz="1200" b="1" dirty="0"/>
              <a:t>: Proceso de desarrollo de </a:t>
            </a:r>
            <a:r>
              <a:rPr lang="es-ES" sz="1200" b="1" dirty="0" smtClean="0"/>
              <a:t>Software)</a:t>
            </a:r>
            <a:endParaRPr lang="es-ES" sz="13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just"/>
            <a:r>
              <a:rPr lang="es-ES" b="1" dirty="0" smtClean="0"/>
              <a:t>(</a:t>
            </a:r>
            <a:r>
              <a:rPr lang="es-ES" b="1" dirty="0"/>
              <a:t>P)Entregar software  con frecuencia, a partir de un par de semanas a un par de meses, Preferencia un menor intervalo de tiempo entre entregas</a:t>
            </a:r>
            <a:r>
              <a:rPr lang="es-ES" b="1" dirty="0" smtClean="0"/>
              <a:t>.</a:t>
            </a:r>
          </a:p>
          <a:p>
            <a:pPr lvl="1" algn="just"/>
            <a:r>
              <a:rPr lang="es-ES" dirty="0" smtClean="0"/>
              <a:t>Las entregas al cliente se insiste en que sea software, no planificaciones ni documentaciones de análisis ni diseño.</a:t>
            </a:r>
            <a:endParaRPr lang="en-US" dirty="0"/>
          </a:p>
          <a:p>
            <a:pPr algn="just"/>
            <a:r>
              <a:rPr lang="es-ES" b="1" dirty="0"/>
              <a:t>(P) La gente de negocios y desarrolladores trabajan juntos </a:t>
            </a:r>
            <a:r>
              <a:rPr lang="es-ES" b="1" dirty="0" smtClean="0"/>
              <a:t>a lo largo del proyecto</a:t>
            </a:r>
            <a:r>
              <a:rPr lang="es-ES" b="1" dirty="0"/>
              <a:t>. </a:t>
            </a:r>
            <a:endParaRPr lang="es-ES" b="1" dirty="0" smtClean="0"/>
          </a:p>
          <a:p>
            <a:pPr lvl="1" algn="just"/>
            <a:r>
              <a:rPr lang="es-ES" dirty="0" smtClean="0"/>
              <a:t>El proceso de desarrollo necesita ser guiado por el cliente.</a:t>
            </a:r>
          </a:p>
          <a:p>
            <a:pPr lvl="1" algn="just"/>
            <a:r>
              <a:rPr lang="es-ES" dirty="0" smtClean="0"/>
              <a:t>La interacción con el equipo debe ser frecuente.</a:t>
            </a:r>
          </a:p>
          <a:p>
            <a:pPr algn="just"/>
            <a:r>
              <a:rPr lang="es-ES" b="1" dirty="0" smtClean="0"/>
              <a:t>(P) Construir </a:t>
            </a:r>
            <a:r>
              <a:rPr lang="es-ES" b="1" dirty="0"/>
              <a:t>proyectos en torno a individuos motivados. Darles el medio ambiente y el apoyo que necesitan, y confiar en ellos para hacer el trabajo</a:t>
            </a:r>
            <a:r>
              <a:rPr lang="es-ES" b="1" dirty="0" smtClean="0"/>
              <a:t>.</a:t>
            </a:r>
          </a:p>
          <a:p>
            <a:pPr lvl="1" algn="just"/>
            <a:r>
              <a:rPr lang="es-ES" dirty="0" smtClean="0"/>
              <a:t>La gente es el principal factor de éxito. Todo lo demás (proceso, entorno, gestión) queda en segundo plano.</a:t>
            </a:r>
          </a:p>
          <a:p>
            <a:pPr lvl="1" algn="just"/>
            <a:r>
              <a:rPr lang="es-ES" dirty="0" smtClean="0"/>
              <a:t>Si cualquiera de ellos tiene un efecto negativo sobre los individuos debe ser cambiado.</a:t>
            </a:r>
            <a:endParaRPr lang="es-ES" dirty="0"/>
          </a:p>
          <a:p>
            <a:pPr algn="just"/>
            <a:r>
              <a:rPr lang="es-ES" b="1" dirty="0"/>
              <a:t>(P)El método más eficiente y eficaz de transmitir información hacia y dentro de un equipo de desarrollo. Es la conversación cara a cara</a:t>
            </a:r>
            <a:r>
              <a:rPr lang="es-ES" b="1" dirty="0" smtClean="0"/>
              <a:t>.</a:t>
            </a:r>
          </a:p>
          <a:p>
            <a:pPr lvl="1" algn="just"/>
            <a:r>
              <a:rPr lang="es-ES" dirty="0" smtClean="0"/>
              <a:t>Los miembros del equipo deben hablar entre ellos. Este es el principal modo de comunicación.</a:t>
            </a:r>
          </a:p>
          <a:p>
            <a:pPr lvl="1" algn="just"/>
            <a:r>
              <a:rPr lang="es-ES" dirty="0" smtClean="0"/>
              <a:t>Se puede crear documentos pero o todo estará en ellos. No es lo que el equipo espera.</a:t>
            </a:r>
            <a:endParaRPr lang="es-ES" dirty="0"/>
          </a:p>
          <a:p>
            <a:pPr algn="just"/>
            <a:r>
              <a:rPr lang="es-ES" b="1" dirty="0"/>
              <a:t>(P) Software trabajando es la principal medida de progreso</a:t>
            </a:r>
            <a:r>
              <a:rPr lang="es-ES" b="1" dirty="0" smtClean="0"/>
              <a:t>.</a:t>
            </a:r>
          </a:p>
          <a:p>
            <a:pPr lvl="1" algn="just"/>
            <a:r>
              <a:rPr lang="es-ES" dirty="0" smtClean="0"/>
              <a:t>El estado de un proyecto no viene dado por la documentación generado, o la fase en la que se encuentre.</a:t>
            </a:r>
          </a:p>
          <a:p>
            <a:pPr lvl="1" algn="just"/>
            <a:r>
              <a:rPr lang="es-ES" dirty="0" smtClean="0"/>
              <a:t>Si </a:t>
            </a:r>
            <a:r>
              <a:rPr lang="es-ES" dirty="0" err="1" smtClean="0"/>
              <a:t>nó</a:t>
            </a:r>
            <a:r>
              <a:rPr lang="es-ES" dirty="0" smtClean="0"/>
              <a:t> por el código generado y en funcionamiento.</a:t>
            </a:r>
          </a:p>
          <a:p>
            <a:pPr lvl="1" algn="just"/>
            <a:r>
              <a:rPr lang="es-ES" dirty="0" smtClean="0"/>
              <a:t>Por ejemplo un proyecto ya se encuentra en el 50% si el otro 50% ya está en funcionamiento.</a:t>
            </a:r>
            <a:endParaRPr lang="es-ES" dirty="0"/>
          </a:p>
          <a:p>
            <a:pPr algn="just"/>
            <a:r>
              <a:rPr lang="es-ES" b="1" dirty="0"/>
              <a:t>(P) Procesos ágiles promueven el desarrollo sostenible. Los patrocinadores, desarrolladores y usuarios. Debe ser capaz de mantener un ritmo constante de forma indefinida</a:t>
            </a:r>
            <a:r>
              <a:rPr lang="es-ES" b="1" dirty="0" smtClean="0"/>
              <a:t>.</a:t>
            </a:r>
          </a:p>
          <a:p>
            <a:pPr lvl="1" algn="just"/>
            <a:r>
              <a:rPr lang="es-ES" dirty="0" smtClean="0"/>
              <a:t>No se trata de desarrollar lo más rápido posible, sino de mantener el ritmo de desarrollo durante toda la duración del proyecto.</a:t>
            </a:r>
          </a:p>
          <a:p>
            <a:pPr lvl="1" algn="just"/>
            <a:r>
              <a:rPr lang="es-ES" dirty="0" smtClean="0"/>
              <a:t>Asegurando en todo momento que la calidad de lo producido es máxima.</a:t>
            </a:r>
            <a:endParaRPr lang="es-ES" dirty="0"/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Maritzol Tenemaza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EB68-3A7C-40E1-9053-A1BCA8E6AE98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39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Principios de Ágil Manifiesto</a:t>
            </a:r>
            <a:br>
              <a:rPr lang="es-ES" dirty="0"/>
            </a:br>
            <a:r>
              <a:rPr lang="es-ES" sz="1300" dirty="0"/>
              <a:t>Los valores inspiran los 12 </a:t>
            </a:r>
            <a:r>
              <a:rPr lang="es-ES" sz="1300" dirty="0" smtClean="0"/>
              <a:t>principios</a:t>
            </a:r>
            <a:br>
              <a:rPr lang="es-ES" sz="1300" dirty="0" smtClean="0"/>
            </a:br>
            <a:r>
              <a:rPr lang="es-ES" sz="1300" dirty="0" smtClean="0"/>
              <a:t>(</a:t>
            </a:r>
            <a:r>
              <a:rPr lang="es-ES" sz="1200" b="1" dirty="0" smtClean="0"/>
              <a:t>EQ </a:t>
            </a:r>
            <a:r>
              <a:rPr lang="es-ES" sz="1200" b="1" dirty="0"/>
              <a:t>: Equipo de desarrollo (metas a seguir y organización)</a:t>
            </a:r>
            <a:br>
              <a:rPr lang="es-ES" sz="1200" b="1" dirty="0"/>
            </a:br>
            <a:endParaRPr lang="es-ES" sz="13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s-ES" b="1" dirty="0"/>
              <a:t>(EQ) La atención continua a la excelencia técnica y el buen diseño mejora la agilidad</a:t>
            </a:r>
            <a:r>
              <a:rPr lang="es-ES" b="1" dirty="0" smtClean="0"/>
              <a:t>.</a:t>
            </a:r>
          </a:p>
          <a:p>
            <a:pPr lvl="1" algn="just"/>
            <a:r>
              <a:rPr lang="es-ES" dirty="0" smtClean="0"/>
              <a:t>Producir código claro y robusto es la clave para avanzar más rápidamente en el proyecto.</a:t>
            </a:r>
            <a:endParaRPr lang="es-ES" dirty="0"/>
          </a:p>
          <a:p>
            <a:pPr algn="just"/>
            <a:r>
              <a:rPr lang="es-ES" dirty="0"/>
              <a:t>(</a:t>
            </a:r>
            <a:r>
              <a:rPr lang="es-ES" b="1" dirty="0"/>
              <a:t>EQ) Simplicidad. El arte de maximizar la cantidad de trabajo no realizado es esencial</a:t>
            </a:r>
            <a:r>
              <a:rPr lang="es-ES" b="1" dirty="0" smtClean="0"/>
              <a:t>.</a:t>
            </a:r>
          </a:p>
          <a:p>
            <a:pPr lvl="1" algn="just"/>
            <a:r>
              <a:rPr lang="es-ES" dirty="0" smtClean="0"/>
              <a:t>Tomar los caminos más simples que sean consistentes con los objetivos perseguidos.</a:t>
            </a:r>
          </a:p>
          <a:p>
            <a:pPr lvl="1" algn="just"/>
            <a:r>
              <a:rPr lang="es-ES" dirty="0" smtClean="0"/>
              <a:t>Si el código producido es simple y de alta calidad  será más sencillo adaptarlo a cambios.</a:t>
            </a:r>
            <a:endParaRPr lang="es-ES" dirty="0"/>
          </a:p>
          <a:p>
            <a:pPr algn="just"/>
            <a:r>
              <a:rPr lang="es-ES" b="1" dirty="0"/>
              <a:t>(EQ) Las mejores arquitecturas, requisitos y diseños emergen de la auto-organización del equipo</a:t>
            </a:r>
            <a:r>
              <a:rPr lang="es-ES" b="1" dirty="0" smtClean="0"/>
              <a:t>.</a:t>
            </a:r>
          </a:p>
          <a:p>
            <a:pPr lvl="1" algn="just"/>
            <a:r>
              <a:rPr lang="es-ES" dirty="0" smtClean="0"/>
              <a:t>Todo el equipo es informado de las responsabilidades. Y estas recaen sobre todos sus miembros.</a:t>
            </a:r>
          </a:p>
          <a:p>
            <a:pPr lvl="1" algn="just"/>
            <a:r>
              <a:rPr lang="es-ES" dirty="0" smtClean="0"/>
              <a:t>Es el propio equipo el que decide la mejor forma de organizarse. De acuerdo a los objetivos que se persigan.</a:t>
            </a:r>
            <a:endParaRPr lang="es-ES" dirty="0"/>
          </a:p>
          <a:p>
            <a:pPr algn="just"/>
            <a:r>
              <a:rPr lang="es-ES" b="1" dirty="0"/>
              <a:t>(EQ)A intervalos regulares, el equipo reflexiona sobre cómo ser más efectivo, en consecuencia analizan ajustan su comportamiento</a:t>
            </a:r>
            <a:r>
              <a:rPr lang="es-ES" b="1" dirty="0" smtClean="0"/>
              <a:t>.</a:t>
            </a:r>
          </a:p>
          <a:p>
            <a:pPr lvl="1" algn="just"/>
            <a:r>
              <a:rPr lang="es-ES" dirty="0" smtClean="0"/>
              <a:t>El entorno está cambiando continuamente , el equipo también debe ajustarse al nuevo escenario de forma </a:t>
            </a:r>
            <a:r>
              <a:rPr lang="es-ES" dirty="0" smtClean="0"/>
              <a:t>continua.</a:t>
            </a:r>
            <a:endParaRPr lang="es-ES" dirty="0" smtClean="0"/>
          </a:p>
          <a:p>
            <a:pPr marL="457200" lvl="1" indent="0" algn="just">
              <a:buNone/>
            </a:pPr>
            <a:r>
              <a:rPr lang="es-ES" dirty="0" smtClean="0"/>
              <a:t>Puede cambiar su organización, sus reglas, sus convenciones, sus relaciones para que pueda seguir siendo </a:t>
            </a:r>
            <a:r>
              <a:rPr lang="es-ES" dirty="0" smtClean="0"/>
              <a:t>ágil</a:t>
            </a:r>
            <a:endParaRPr lang="es-ES" dirty="0"/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Maritzol Tenemaza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EB68-3A7C-40E1-9053-A1BCA8E6AE9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85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Firmantes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Kent Beck, Mike </a:t>
            </a:r>
            <a:r>
              <a:rPr lang="es-ES" dirty="0" err="1"/>
              <a:t>Beedle</a:t>
            </a:r>
            <a:r>
              <a:rPr lang="es-ES" dirty="0"/>
              <a:t>, </a:t>
            </a:r>
            <a:r>
              <a:rPr lang="es-ES" dirty="0" err="1"/>
              <a:t>Arie</a:t>
            </a:r>
            <a:r>
              <a:rPr lang="es-ES" dirty="0"/>
              <a:t> van </a:t>
            </a:r>
            <a:r>
              <a:rPr lang="es-ES" dirty="0" err="1"/>
              <a:t>Bennekum</a:t>
            </a:r>
            <a:r>
              <a:rPr lang="es-ES" dirty="0"/>
              <a:t>, </a:t>
            </a:r>
            <a:r>
              <a:rPr lang="es-ES" dirty="0" err="1"/>
              <a:t>Alistair</a:t>
            </a:r>
            <a:r>
              <a:rPr lang="es-ES" dirty="0"/>
              <a:t> </a:t>
            </a:r>
            <a:r>
              <a:rPr lang="es-ES" dirty="0" err="1"/>
              <a:t>Cockburn</a:t>
            </a:r>
            <a:r>
              <a:rPr lang="es-ES" dirty="0"/>
              <a:t>, Ward </a:t>
            </a:r>
            <a:r>
              <a:rPr lang="es-ES" dirty="0" err="1"/>
              <a:t>Cunningham</a:t>
            </a:r>
            <a:r>
              <a:rPr lang="es-ES" dirty="0"/>
              <a:t>, Martin </a:t>
            </a:r>
            <a:r>
              <a:rPr lang="es-ES" dirty="0" err="1"/>
              <a:t>Fowler</a:t>
            </a:r>
            <a:r>
              <a:rPr lang="es-ES" dirty="0"/>
              <a:t>, James </a:t>
            </a:r>
            <a:r>
              <a:rPr lang="es-ES" dirty="0" err="1"/>
              <a:t>Grenning</a:t>
            </a:r>
            <a:r>
              <a:rPr lang="es-ES" dirty="0"/>
              <a:t>, </a:t>
            </a:r>
            <a:r>
              <a:rPr lang="es-ES" dirty="0" err="1"/>
              <a:t>Jim</a:t>
            </a:r>
            <a:r>
              <a:rPr lang="es-ES" dirty="0"/>
              <a:t> </a:t>
            </a:r>
            <a:r>
              <a:rPr lang="es-ES" dirty="0" err="1"/>
              <a:t>Highsmith</a:t>
            </a:r>
            <a:r>
              <a:rPr lang="es-ES" dirty="0"/>
              <a:t>, Andrew </a:t>
            </a:r>
            <a:r>
              <a:rPr lang="es-ES" dirty="0" err="1"/>
              <a:t>Hunt</a:t>
            </a:r>
            <a:r>
              <a:rPr lang="es-ES" dirty="0"/>
              <a:t>, Ron </a:t>
            </a:r>
            <a:r>
              <a:rPr lang="es-ES" dirty="0" err="1"/>
              <a:t>Jeffries</a:t>
            </a:r>
            <a:r>
              <a:rPr lang="es-ES" dirty="0"/>
              <a:t>, Jon Kern, Brian </a:t>
            </a:r>
            <a:r>
              <a:rPr lang="es-ES" dirty="0" err="1"/>
              <a:t>Marick</a:t>
            </a:r>
            <a:r>
              <a:rPr lang="es-ES" dirty="0"/>
              <a:t>, Robert C. Martin, Steve </a:t>
            </a:r>
            <a:r>
              <a:rPr lang="es-ES" dirty="0" err="1"/>
              <a:t>Mellor</a:t>
            </a:r>
            <a:r>
              <a:rPr lang="es-ES" dirty="0"/>
              <a:t>, Ken </a:t>
            </a:r>
            <a:r>
              <a:rPr lang="es-ES" dirty="0" err="1"/>
              <a:t>Schwaber</a:t>
            </a:r>
            <a:r>
              <a:rPr lang="es-ES" dirty="0"/>
              <a:t>, Jeff Sutherland y </a:t>
            </a:r>
            <a:r>
              <a:rPr lang="es-ES" dirty="0" err="1"/>
              <a:t>Dave</a:t>
            </a:r>
            <a:r>
              <a:rPr lang="es-ES" dirty="0"/>
              <a:t> Thomas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Maritzol Tenemaza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EB68-3A7C-40E1-9053-A1BCA8E6AE98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08501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299</TotalTime>
  <Words>1387</Words>
  <Application>Microsoft Office PowerPoint</Application>
  <PresentationFormat>Presentación en pantalla (4:3)</PresentationFormat>
  <Paragraphs>107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de Office</vt:lpstr>
      <vt:lpstr>El Manifiesto «Agil»</vt:lpstr>
      <vt:lpstr>Orígenes</vt:lpstr>
      <vt:lpstr>Valores del manifiesto ágil</vt:lpstr>
      <vt:lpstr>Principios de Ágil Manifiesto Los valores inspiran los 12 principios (G: General Resumen el espíritu Ágil) </vt:lpstr>
      <vt:lpstr>Principios de Ágil Manifiesto Los valores inspiran los 12 principios (P: Proceso de desarrollo de Software)</vt:lpstr>
      <vt:lpstr>Principios de Ágil Manifiesto Los valores inspiran los 12 principios (EQ : Equipo de desarrollo (metas a seguir y organización) </vt:lpstr>
      <vt:lpstr>Firmantes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Manifesto</dc:title>
  <dc:creator>Windows7</dc:creator>
  <cp:lastModifiedBy>Toshiba-User</cp:lastModifiedBy>
  <cp:revision>31</cp:revision>
  <dcterms:created xsi:type="dcterms:W3CDTF">2013-08-05T15:25:30Z</dcterms:created>
  <dcterms:modified xsi:type="dcterms:W3CDTF">2014-11-10T20:14:02Z</dcterms:modified>
</cp:coreProperties>
</file>