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sldIdLst>
    <p:sldId id="256" r:id="rId2"/>
    <p:sldId id="259" r:id="rId3"/>
    <p:sldId id="260" r:id="rId4"/>
    <p:sldId id="274" r:id="rId5"/>
    <p:sldId id="275" r:id="rId6"/>
    <p:sldId id="276" r:id="rId7"/>
    <p:sldId id="277" r:id="rId8"/>
    <p:sldId id="269" r:id="rId9"/>
    <p:sldId id="270" r:id="rId10"/>
    <p:sldId id="272" r:id="rId11"/>
    <p:sldId id="262" r:id="rId12"/>
    <p:sldId id="284" r:id="rId13"/>
    <p:sldId id="285" r:id="rId14"/>
    <p:sldId id="286" r:id="rId15"/>
    <p:sldId id="287" r:id="rId16"/>
    <p:sldId id="278" r:id="rId17"/>
    <p:sldId id="279" r:id="rId18"/>
    <p:sldId id="280" r:id="rId19"/>
    <p:sldId id="288" r:id="rId20"/>
    <p:sldId id="263" r:id="rId21"/>
    <p:sldId id="281" r:id="rId22"/>
    <p:sldId id="282" r:id="rId23"/>
    <p:sldId id="264" r:id="rId24"/>
    <p:sldId id="265" r:id="rId25"/>
    <p:sldId id="267" r:id="rId26"/>
    <p:sldId id="257" r:id="rId27"/>
    <p:sldId id="261" r:id="rId28"/>
    <p:sldId id="283"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3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A130A-5C42-4225-AF38-60A926D3C349}" type="datetimeFigureOut">
              <a:rPr lang="es-ES" smtClean="0"/>
              <a:t>16/05/2016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6AB87C-554A-41AD-BCC2-B89D1A08B529}" type="slidenum">
              <a:rPr lang="es-ES" smtClean="0"/>
              <a:t>‹Nº›</a:t>
            </a:fld>
            <a:endParaRPr lang="es-ES"/>
          </a:p>
        </p:txBody>
      </p:sp>
    </p:spTree>
    <p:extLst>
      <p:ext uri="{BB962C8B-B14F-4D97-AF65-F5344CB8AC3E}">
        <p14:creationId xmlns:p14="http://schemas.microsoft.com/office/powerpoint/2010/main" val="52137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smtClean="0"/>
          </a:p>
          <a:p>
            <a:endParaRPr lang="es-ES" dirty="0" smtClean="0"/>
          </a:p>
          <a:p>
            <a:r>
              <a:rPr lang="es-ES" dirty="0" smtClean="0"/>
              <a:t>Imagínese que quiere usted comenzar la construcción de una vivienda y para ello solicita presupuesto a dos constructores.  El primero, un tanto charlatán, le dice que usa una nueva tecnología de construcción con la que puede hacerle su casa en dos meses, que puede comenzar mañana mismo y que sólo le costará 60.000€.  Este constructor dice tener personal de primera calidad, que ha usado está tecnología para hacer varias obras anteriormente.  El segundo constructor, más sosegado, le dice que lo primero que debe hacer es sentarse con usted para discutir que tipo de vivienda le gustaría construir y luego una vez que usted le haya transmitido sus requisitos y necesidades, elaborarán juntos un proyecto inicial de lo que pretende hacer para su revisión.  Una vez usted apruebe este estudio preliminar, elaborarán juntos el proyecto definitivo y planificarán los tiempos y costes del resto del trabajo a realizar.  Esta fase inicial tendrá un coste de 6.000€.</a:t>
            </a:r>
          </a:p>
          <a:p>
            <a:endParaRPr lang="es-ES" dirty="0" smtClean="0"/>
          </a:p>
          <a:p>
            <a:r>
              <a:rPr lang="es-ES" dirty="0" smtClean="0"/>
              <a:t>¿Con cuál de los constructores se sentiría usted mejor?  El primero de ellos quiere comenzar a construir su vivienda, no tiene demasiado interés en el como, ya lo irá viendo…  Ni en estimar el tiempo que le llevará…   No cuenta con ningún dato más que la inquietud transmitida por parte de su potencial cliente, pero sin embargo se atreve a proporcionarle un presupuesto.  El segundo quiere entender que pretende usted construir, para ello creará un modelo y posteriormente una vez que sabe lo que usted necesita, lo construirá utilizando la metodología adecuada para planificar costes y tiempos.</a:t>
            </a:r>
          </a:p>
          <a:p>
            <a:endParaRPr lang="es-ES" dirty="0" smtClean="0"/>
          </a:p>
          <a:p>
            <a:r>
              <a:rPr lang="es-ES" dirty="0" smtClean="0"/>
              <a:t>Obviamente, el segundo le ofrece una primera fase que es imprescindible para que el proyecto tenga éxito.  Lo primero es entender lo que usted necesita, antes de hacer algo que luego no cumpla sus expectativas.  Esto último es lo que pasa en la mayoría de los desarrollos de aplicaciones que resultan insatisfactorios después de haber empleado gran cantidad de tiempo y recursos.  </a:t>
            </a:r>
          </a:p>
          <a:p>
            <a:endParaRPr lang="es-ES" dirty="0" smtClean="0"/>
          </a:p>
          <a:p>
            <a:r>
              <a:rPr lang="es-ES" dirty="0" smtClean="0"/>
              <a:t>Es recomendable el uso de ingeniería para el desarrollo de software.  Han de planificarse cada una de las fases y etapas del desarrollo, como en cualquier otro proyecto.  Esto que parece tan lógico y tan trivial, es increíble como en la mayoría de las ocasiones no es tenido en cuenta.  Si usted quiere que su proyecto tenga éxito trabaje con aquellos que usan la metodología adecuada, y no con los que le ofrecen bajo coste sin ni siquiera plantear un análisis previo.   Añada la ingeniería de software al desarrollo de sus aplicaciones, lo agradecerá…</a:t>
            </a:r>
          </a:p>
          <a:p>
            <a:endParaRPr lang="es-ES" dirty="0" smtClean="0"/>
          </a:p>
          <a:p>
            <a:r>
              <a:rPr lang="es-ES" dirty="0" smtClean="0"/>
              <a:t> </a:t>
            </a:r>
          </a:p>
          <a:p>
            <a:endParaRPr lang="es-ES" dirty="0"/>
          </a:p>
        </p:txBody>
      </p:sp>
      <p:sp>
        <p:nvSpPr>
          <p:cNvPr id="4" name="3 Marcador de número de diapositiva"/>
          <p:cNvSpPr>
            <a:spLocks noGrp="1"/>
          </p:cNvSpPr>
          <p:nvPr>
            <p:ph type="sldNum" sz="quarter" idx="10"/>
          </p:nvPr>
        </p:nvSpPr>
        <p:spPr/>
        <p:txBody>
          <a:bodyPr/>
          <a:lstStyle/>
          <a:p>
            <a:fld id="{256AB87C-554A-41AD-BCC2-B89D1A08B529}" type="slidenum">
              <a:rPr lang="es-ES" smtClean="0"/>
              <a:t>2</a:t>
            </a:fld>
            <a:endParaRPr lang="es-ES" dirty="0"/>
          </a:p>
        </p:txBody>
      </p:sp>
    </p:spTree>
    <p:extLst>
      <p:ext uri="{BB962C8B-B14F-4D97-AF65-F5344CB8AC3E}">
        <p14:creationId xmlns:p14="http://schemas.microsoft.com/office/powerpoint/2010/main" val="37222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256AB87C-554A-41AD-BCC2-B89D1A08B529}" type="slidenum">
              <a:rPr lang="es-ES" smtClean="0"/>
              <a:t>5</a:t>
            </a:fld>
            <a:endParaRPr lang="es-ES"/>
          </a:p>
        </p:txBody>
      </p:sp>
    </p:spTree>
    <p:extLst>
      <p:ext uri="{BB962C8B-B14F-4D97-AF65-F5344CB8AC3E}">
        <p14:creationId xmlns:p14="http://schemas.microsoft.com/office/powerpoint/2010/main" val="224644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ocasiones es difícil diferenciar</a:t>
            </a:r>
            <a:r>
              <a:rPr lang="es-ES" baseline="0" dirty="0" smtClean="0"/>
              <a:t> entre reestructuración extensa o redesarrollo.</a:t>
            </a:r>
            <a:endParaRPr lang="es-ES" dirty="0"/>
          </a:p>
        </p:txBody>
      </p:sp>
      <p:sp>
        <p:nvSpPr>
          <p:cNvPr id="4" name="3 Marcador de número de diapositiva"/>
          <p:cNvSpPr>
            <a:spLocks noGrp="1"/>
          </p:cNvSpPr>
          <p:nvPr>
            <p:ph type="sldNum" sz="quarter" idx="10"/>
          </p:nvPr>
        </p:nvSpPr>
        <p:spPr/>
        <p:txBody>
          <a:bodyPr/>
          <a:lstStyle/>
          <a:p>
            <a:fld id="{256AB87C-554A-41AD-BCC2-B89D1A08B529}" type="slidenum">
              <a:rPr lang="es-ES" smtClean="0"/>
              <a:t>22</a:t>
            </a:fld>
            <a:endParaRPr lang="es-ES"/>
          </a:p>
        </p:txBody>
      </p:sp>
    </p:spTree>
    <p:extLst>
      <p:ext uri="{BB962C8B-B14F-4D97-AF65-F5344CB8AC3E}">
        <p14:creationId xmlns:p14="http://schemas.microsoft.com/office/powerpoint/2010/main" val="1240514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EB9810F7-4782-4E0F-A7CC-08C4E6A75463}" type="datetime1">
              <a:rPr lang="es-ES" smtClean="0"/>
              <a:t>16/05/2016</a:t>
            </a:fld>
            <a:endParaRPr lang="es-ES"/>
          </a:p>
        </p:txBody>
      </p:sp>
      <p:sp>
        <p:nvSpPr>
          <p:cNvPr id="5" name="Footer Placeholder 4"/>
          <p:cNvSpPr>
            <a:spLocks noGrp="1"/>
          </p:cNvSpPr>
          <p:nvPr>
            <p:ph type="ftr" sz="quarter" idx="11"/>
          </p:nvPr>
        </p:nvSpPr>
        <p:spPr>
          <a:xfrm>
            <a:off x="1174044" y="5357592"/>
            <a:ext cx="5034845" cy="365125"/>
          </a:xfrm>
        </p:spPr>
        <p:txBody>
          <a:bodyPr/>
          <a:lstStyle/>
          <a:p>
            <a:r>
              <a:rPr lang="es-ES" smtClean="0"/>
              <a:t>Maritzol tenemaza</a:t>
            </a:r>
            <a:endParaRPr lang="es-E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F63378A-2E52-4FA1-8D92-2996B30DCB76}"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ADBBE4E-F585-41F4-B8FE-8336B585AEB7}" type="datetime1">
              <a:rPr lang="es-ES" smtClean="0"/>
              <a:t>16/05/2016</a:t>
            </a:fld>
            <a:endParaRPr lang="es-ES"/>
          </a:p>
        </p:txBody>
      </p:sp>
      <p:sp>
        <p:nvSpPr>
          <p:cNvPr id="5" name="Footer Placeholder 4"/>
          <p:cNvSpPr>
            <a:spLocks noGrp="1"/>
          </p:cNvSpPr>
          <p:nvPr>
            <p:ph type="ftr" sz="quarter" idx="11"/>
          </p:nvPr>
        </p:nvSpPr>
        <p:spPr/>
        <p:txBody>
          <a:bodyPr/>
          <a:lstStyle/>
          <a:p>
            <a:r>
              <a:rPr lang="es-ES" smtClean="0"/>
              <a:t>Maritzol tenemaza</a:t>
            </a:r>
            <a:endParaRPr lang="es-ES"/>
          </a:p>
        </p:txBody>
      </p:sp>
      <p:sp>
        <p:nvSpPr>
          <p:cNvPr id="6" name="Slide Number Placeholder 5"/>
          <p:cNvSpPr>
            <a:spLocks noGrp="1"/>
          </p:cNvSpPr>
          <p:nvPr>
            <p:ph type="sldNum" sz="quarter" idx="12"/>
          </p:nvPr>
        </p:nvSpPr>
        <p:spPr/>
        <p:txBody>
          <a:bodyPr/>
          <a:lstStyle/>
          <a:p>
            <a:fld id="{7F63378A-2E52-4FA1-8D92-2996B30DCB76}"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4433B03-00FF-4212-89C7-66C07111F5EC}" type="datetime1">
              <a:rPr lang="es-ES" smtClean="0"/>
              <a:t>16/05/2016</a:t>
            </a:fld>
            <a:endParaRPr lang="es-ES"/>
          </a:p>
        </p:txBody>
      </p:sp>
      <p:sp>
        <p:nvSpPr>
          <p:cNvPr id="5" name="Footer Placeholder 4"/>
          <p:cNvSpPr>
            <a:spLocks noGrp="1"/>
          </p:cNvSpPr>
          <p:nvPr>
            <p:ph type="ftr" sz="quarter" idx="11"/>
          </p:nvPr>
        </p:nvSpPr>
        <p:spPr/>
        <p:txBody>
          <a:bodyPr/>
          <a:lstStyle/>
          <a:p>
            <a:r>
              <a:rPr lang="es-ES" smtClean="0"/>
              <a:t>Maritzol tenemaza</a:t>
            </a:r>
            <a:endParaRPr lang="es-ES"/>
          </a:p>
        </p:txBody>
      </p:sp>
      <p:sp>
        <p:nvSpPr>
          <p:cNvPr id="6" name="Slide Number Placeholder 5"/>
          <p:cNvSpPr>
            <a:spLocks noGrp="1"/>
          </p:cNvSpPr>
          <p:nvPr>
            <p:ph type="sldNum" sz="quarter" idx="12"/>
          </p:nvPr>
        </p:nvSpPr>
        <p:spPr/>
        <p:txBody>
          <a:bodyPr/>
          <a:lstStyle/>
          <a:p>
            <a:fld id="{7F63378A-2E52-4FA1-8D92-2996B30DCB76}"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4360FE3-C266-4BCF-BEE4-C6487898B490}" type="datetime1">
              <a:rPr lang="es-ES" smtClean="0"/>
              <a:t>16/05/2016</a:t>
            </a:fld>
            <a:endParaRPr lang="es-ES"/>
          </a:p>
        </p:txBody>
      </p:sp>
      <p:sp>
        <p:nvSpPr>
          <p:cNvPr id="5" name="Footer Placeholder 4"/>
          <p:cNvSpPr>
            <a:spLocks noGrp="1"/>
          </p:cNvSpPr>
          <p:nvPr>
            <p:ph type="ftr" sz="quarter" idx="11"/>
          </p:nvPr>
        </p:nvSpPr>
        <p:spPr/>
        <p:txBody>
          <a:bodyPr/>
          <a:lstStyle/>
          <a:p>
            <a:r>
              <a:rPr lang="es-ES" smtClean="0"/>
              <a:t>Maritzol tenemaza</a:t>
            </a:r>
            <a:endParaRPr lang="es-ES"/>
          </a:p>
        </p:txBody>
      </p:sp>
      <p:sp>
        <p:nvSpPr>
          <p:cNvPr id="6" name="Slide Number Placeholder 5"/>
          <p:cNvSpPr>
            <a:spLocks noGrp="1"/>
          </p:cNvSpPr>
          <p:nvPr>
            <p:ph type="sldNum" sz="quarter" idx="12"/>
          </p:nvPr>
        </p:nvSpPr>
        <p:spPr/>
        <p:txBody>
          <a:bodyPr/>
          <a:lstStyle/>
          <a:p>
            <a:fld id="{7F63378A-2E52-4FA1-8D92-2996B30DCB76}"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A004351-47D6-4698-A6EE-2242E92671AE}" type="datetime1">
              <a:rPr lang="es-ES" smtClean="0"/>
              <a:t>16/05/2016</a:t>
            </a:fld>
            <a:endParaRPr lang="es-ES"/>
          </a:p>
        </p:txBody>
      </p:sp>
      <p:sp>
        <p:nvSpPr>
          <p:cNvPr id="5" name="Footer Placeholder 4"/>
          <p:cNvSpPr>
            <a:spLocks noGrp="1"/>
          </p:cNvSpPr>
          <p:nvPr>
            <p:ph type="ftr" sz="quarter" idx="11"/>
          </p:nvPr>
        </p:nvSpPr>
        <p:spPr/>
        <p:txBody>
          <a:bodyPr/>
          <a:lstStyle/>
          <a:p>
            <a:r>
              <a:rPr lang="es-ES" smtClean="0"/>
              <a:t>Maritzol tenemaza</a:t>
            </a:r>
            <a:endParaRPr lang="es-ES"/>
          </a:p>
        </p:txBody>
      </p:sp>
      <p:sp>
        <p:nvSpPr>
          <p:cNvPr id="6" name="Slide Number Placeholder 5"/>
          <p:cNvSpPr>
            <a:spLocks noGrp="1"/>
          </p:cNvSpPr>
          <p:nvPr>
            <p:ph type="sldNum" sz="quarter" idx="12"/>
          </p:nvPr>
        </p:nvSpPr>
        <p:spPr/>
        <p:txBody>
          <a:bodyPr/>
          <a:lstStyle/>
          <a:p>
            <a:fld id="{7F63378A-2E52-4FA1-8D92-2996B30DCB76}"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54AD67C8-BEBB-4810-B448-FF8E3A8F40DE}" type="datetime1">
              <a:rPr lang="es-ES" smtClean="0"/>
              <a:t>16/05/2016</a:t>
            </a:fld>
            <a:endParaRPr lang="es-ES"/>
          </a:p>
        </p:txBody>
      </p:sp>
      <p:sp>
        <p:nvSpPr>
          <p:cNvPr id="6" name="Footer Placeholder 5"/>
          <p:cNvSpPr>
            <a:spLocks noGrp="1"/>
          </p:cNvSpPr>
          <p:nvPr>
            <p:ph type="ftr" sz="quarter" idx="11"/>
          </p:nvPr>
        </p:nvSpPr>
        <p:spPr/>
        <p:txBody>
          <a:bodyPr/>
          <a:lstStyle/>
          <a:p>
            <a:r>
              <a:rPr lang="es-ES" smtClean="0"/>
              <a:t>Maritzol tenemaza</a:t>
            </a:r>
            <a:endParaRPr lang="es-ES"/>
          </a:p>
        </p:txBody>
      </p:sp>
      <p:sp>
        <p:nvSpPr>
          <p:cNvPr id="7" name="Slide Number Placeholder 6"/>
          <p:cNvSpPr>
            <a:spLocks noGrp="1"/>
          </p:cNvSpPr>
          <p:nvPr>
            <p:ph type="sldNum" sz="quarter" idx="12"/>
          </p:nvPr>
        </p:nvSpPr>
        <p:spPr/>
        <p:txBody>
          <a:bodyPr/>
          <a:lstStyle/>
          <a:p>
            <a:fld id="{7F63378A-2E52-4FA1-8D92-2996B30DCB76}" type="slidenum">
              <a:rPr lang="es-ES" smtClean="0"/>
              <a:t>‹Nº›</a:t>
            </a:fld>
            <a:endParaRPr lang="es-ES"/>
          </a:p>
        </p:txBody>
      </p:sp>
      <p:sp>
        <p:nvSpPr>
          <p:cNvPr id="9" name="Content Placeholder 8"/>
          <p:cNvSpPr>
            <a:spLocks noGrp="1"/>
          </p:cNvSpPr>
          <p:nvPr>
            <p:ph sz="quarter" idx="13"/>
          </p:nvPr>
        </p:nvSpPr>
        <p:spPr>
          <a:xfrm>
            <a:off x="1298448" y="2121407"/>
            <a:ext cx="32004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B12C9F73-13E2-42A9-AACB-059328819813}" type="datetime1">
              <a:rPr lang="es-ES" smtClean="0"/>
              <a:t>16/05/2016</a:t>
            </a:fld>
            <a:endParaRPr lang="es-ES"/>
          </a:p>
        </p:txBody>
      </p:sp>
      <p:sp>
        <p:nvSpPr>
          <p:cNvPr id="8" name="Footer Placeholder 7"/>
          <p:cNvSpPr>
            <a:spLocks noGrp="1"/>
          </p:cNvSpPr>
          <p:nvPr>
            <p:ph type="ftr" sz="quarter" idx="11"/>
          </p:nvPr>
        </p:nvSpPr>
        <p:spPr/>
        <p:txBody>
          <a:bodyPr/>
          <a:lstStyle/>
          <a:p>
            <a:r>
              <a:rPr lang="es-ES" smtClean="0"/>
              <a:t>Maritzol tenemaza</a:t>
            </a:r>
            <a:endParaRPr lang="es-ES"/>
          </a:p>
        </p:txBody>
      </p:sp>
      <p:sp>
        <p:nvSpPr>
          <p:cNvPr id="9" name="Slide Number Placeholder 8"/>
          <p:cNvSpPr>
            <a:spLocks noGrp="1"/>
          </p:cNvSpPr>
          <p:nvPr>
            <p:ph type="sldNum" sz="quarter" idx="12"/>
          </p:nvPr>
        </p:nvSpPr>
        <p:spPr/>
        <p:txBody>
          <a:bodyPr/>
          <a:lstStyle/>
          <a:p>
            <a:fld id="{7F63378A-2E52-4FA1-8D92-2996B30DCB76}" type="slidenum">
              <a:rPr lang="es-ES" smtClean="0"/>
              <a:t>‹Nº›</a:t>
            </a:fld>
            <a:endParaRPr lang="es-ES"/>
          </a:p>
        </p:txBody>
      </p:sp>
      <p:sp>
        <p:nvSpPr>
          <p:cNvPr id="11" name="Content Placeholder 10"/>
          <p:cNvSpPr>
            <a:spLocks noGrp="1"/>
          </p:cNvSpPr>
          <p:nvPr>
            <p:ph sz="quarter" idx="13"/>
          </p:nvPr>
        </p:nvSpPr>
        <p:spPr>
          <a:xfrm>
            <a:off x="1298448" y="2944368"/>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3F7624D-304D-4CCD-B5EA-F215FCCB8415}" type="datetime1">
              <a:rPr lang="es-ES" smtClean="0"/>
              <a:t>16/05/2016</a:t>
            </a:fld>
            <a:endParaRPr lang="es-ES"/>
          </a:p>
        </p:txBody>
      </p:sp>
      <p:sp>
        <p:nvSpPr>
          <p:cNvPr id="4" name="Footer Placeholder 3"/>
          <p:cNvSpPr>
            <a:spLocks noGrp="1"/>
          </p:cNvSpPr>
          <p:nvPr>
            <p:ph type="ftr" sz="quarter" idx="11"/>
          </p:nvPr>
        </p:nvSpPr>
        <p:spPr/>
        <p:txBody>
          <a:bodyPr/>
          <a:lstStyle/>
          <a:p>
            <a:r>
              <a:rPr lang="es-ES" smtClean="0"/>
              <a:t>Maritzol tenemaza</a:t>
            </a:r>
            <a:endParaRPr lang="es-ES"/>
          </a:p>
        </p:txBody>
      </p:sp>
      <p:sp>
        <p:nvSpPr>
          <p:cNvPr id="5" name="Slide Number Placeholder 4"/>
          <p:cNvSpPr>
            <a:spLocks noGrp="1"/>
          </p:cNvSpPr>
          <p:nvPr>
            <p:ph type="sldNum" sz="quarter" idx="12"/>
          </p:nvPr>
        </p:nvSpPr>
        <p:spPr/>
        <p:txBody>
          <a:bodyPr/>
          <a:lstStyle/>
          <a:p>
            <a:fld id="{7F63378A-2E52-4FA1-8D92-2996B30DCB76}"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97969-5FA9-419F-A691-D33F91B9A051}" type="datetime1">
              <a:rPr lang="es-ES" smtClean="0"/>
              <a:t>16/05/2016</a:t>
            </a:fld>
            <a:endParaRPr lang="es-ES"/>
          </a:p>
        </p:txBody>
      </p:sp>
      <p:sp>
        <p:nvSpPr>
          <p:cNvPr id="3" name="Footer Placeholder 2"/>
          <p:cNvSpPr>
            <a:spLocks noGrp="1"/>
          </p:cNvSpPr>
          <p:nvPr>
            <p:ph type="ftr" sz="quarter" idx="11"/>
          </p:nvPr>
        </p:nvSpPr>
        <p:spPr/>
        <p:txBody>
          <a:bodyPr/>
          <a:lstStyle/>
          <a:p>
            <a:r>
              <a:rPr lang="es-ES" smtClean="0"/>
              <a:t>Maritzol tenemaza</a:t>
            </a:r>
            <a:endParaRPr lang="es-ES"/>
          </a:p>
        </p:txBody>
      </p:sp>
      <p:sp>
        <p:nvSpPr>
          <p:cNvPr id="4" name="Slide Number Placeholder 3"/>
          <p:cNvSpPr>
            <a:spLocks noGrp="1"/>
          </p:cNvSpPr>
          <p:nvPr>
            <p:ph type="sldNum" sz="quarter" idx="12"/>
          </p:nvPr>
        </p:nvSpPr>
        <p:spPr/>
        <p:txBody>
          <a:bodyPr/>
          <a:lstStyle/>
          <a:p>
            <a:fld id="{7F63378A-2E52-4FA1-8D92-2996B30DCB76}"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2A8CF744-ADF5-4A3A-A71E-85AD1E2EE750}" type="datetime1">
              <a:rPr lang="es-ES" smtClean="0"/>
              <a:t>16/05/2016</a:t>
            </a:fld>
            <a:endParaRPr lang="es-ES"/>
          </a:p>
        </p:txBody>
      </p:sp>
      <p:sp>
        <p:nvSpPr>
          <p:cNvPr id="6" name="Footer Placeholder 5"/>
          <p:cNvSpPr>
            <a:spLocks noGrp="1"/>
          </p:cNvSpPr>
          <p:nvPr>
            <p:ph type="ftr" sz="quarter" idx="11"/>
          </p:nvPr>
        </p:nvSpPr>
        <p:spPr>
          <a:xfrm rot="-60000">
            <a:off x="914554" y="5829261"/>
            <a:ext cx="3522607" cy="365125"/>
          </a:xfrm>
        </p:spPr>
        <p:txBody>
          <a:bodyPr/>
          <a:lstStyle/>
          <a:p>
            <a:r>
              <a:rPr lang="es-ES" smtClean="0"/>
              <a:t>Maritzol tenemaza</a:t>
            </a:r>
            <a:endParaRPr lang="es-ES"/>
          </a:p>
        </p:txBody>
      </p:sp>
      <p:sp>
        <p:nvSpPr>
          <p:cNvPr id="7" name="Slide Number Placeholder 6"/>
          <p:cNvSpPr>
            <a:spLocks noGrp="1"/>
          </p:cNvSpPr>
          <p:nvPr>
            <p:ph type="sldNum" sz="quarter" idx="12"/>
          </p:nvPr>
        </p:nvSpPr>
        <p:spPr>
          <a:xfrm rot="60000">
            <a:off x="7557313" y="5896961"/>
            <a:ext cx="554023" cy="365125"/>
          </a:xfrm>
        </p:spPr>
        <p:txBody>
          <a:bodyPr/>
          <a:lstStyle/>
          <a:p>
            <a:fld id="{7F63378A-2E52-4FA1-8D92-2996B30DCB76}"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121640B2-C2C4-4199-B0C6-68E8BD484A12}" type="datetime1">
              <a:rPr lang="es-ES" smtClean="0"/>
              <a:t>16/05/2016</a:t>
            </a:fld>
            <a:endParaRPr lang="es-ES"/>
          </a:p>
        </p:txBody>
      </p:sp>
      <p:sp>
        <p:nvSpPr>
          <p:cNvPr id="6" name="Footer Placeholder 5"/>
          <p:cNvSpPr>
            <a:spLocks noGrp="1"/>
          </p:cNvSpPr>
          <p:nvPr>
            <p:ph type="ftr" sz="quarter" idx="11"/>
          </p:nvPr>
        </p:nvSpPr>
        <p:spPr>
          <a:xfrm rot="-60000">
            <a:off x="914569" y="5831037"/>
            <a:ext cx="3319043" cy="365125"/>
          </a:xfrm>
        </p:spPr>
        <p:txBody>
          <a:bodyPr/>
          <a:lstStyle/>
          <a:p>
            <a:r>
              <a:rPr lang="es-ES" smtClean="0"/>
              <a:t>Maritzol tenemaza</a:t>
            </a:r>
            <a:endParaRPr lang="es-ES"/>
          </a:p>
        </p:txBody>
      </p:sp>
      <p:sp>
        <p:nvSpPr>
          <p:cNvPr id="7" name="Slide Number Placeholder 6"/>
          <p:cNvSpPr>
            <a:spLocks noGrp="1"/>
          </p:cNvSpPr>
          <p:nvPr>
            <p:ph type="sldNum" sz="quarter" idx="12"/>
          </p:nvPr>
        </p:nvSpPr>
        <p:spPr>
          <a:xfrm rot="60000">
            <a:off x="7562089" y="5900026"/>
            <a:ext cx="554023" cy="365125"/>
          </a:xfrm>
        </p:spPr>
        <p:txBody>
          <a:bodyPr/>
          <a:lstStyle/>
          <a:p>
            <a:fld id="{7F63378A-2E52-4FA1-8D92-2996B30DCB76}"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63804E66-9EEF-4186-A6F0-5F91C37DD299}" type="datetime1">
              <a:rPr lang="es-ES" smtClean="0"/>
              <a:t>16/05/2016</a:t>
            </a:fld>
            <a:endParaRPr lang="es-E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r>
              <a:rPr lang="es-ES" smtClean="0"/>
              <a:t>Maritzol tenemaza</a:t>
            </a:r>
            <a:endParaRPr lang="es-E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F63378A-2E52-4FA1-8D92-2996B30DCB76}"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www.lsi.us.es/docencia/get.php?id=246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polyhedron.com/" TargetMode="External"/><Relationship Id="rId2" Type="http://schemas.openxmlformats.org/officeDocument/2006/relationships/hyperlink" Target="http://www.semdesigns.com/"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Desarrollo de software en contextos industriales</a:t>
            </a:r>
            <a:endParaRPr lang="es-ES" dirty="0"/>
          </a:p>
        </p:txBody>
      </p:sp>
      <p:sp>
        <p:nvSpPr>
          <p:cNvPr id="3" name="2 Subtítulo"/>
          <p:cNvSpPr>
            <a:spLocks noGrp="1"/>
          </p:cNvSpPr>
          <p:nvPr>
            <p:ph type="subTitle" idx="1"/>
          </p:nvPr>
        </p:nvSpPr>
        <p:spPr/>
        <p:txBody>
          <a:bodyPr/>
          <a:lstStyle/>
          <a:p>
            <a:r>
              <a:rPr lang="es-ES" dirty="0" smtClean="0"/>
              <a:t>Tercera clase</a:t>
            </a:r>
            <a:endParaRPr lang="es-ES" dirty="0"/>
          </a:p>
        </p:txBody>
      </p:sp>
    </p:spTree>
    <p:extLst>
      <p:ext uri="{BB962C8B-B14F-4D97-AF65-F5344CB8AC3E}">
        <p14:creationId xmlns:p14="http://schemas.microsoft.com/office/powerpoint/2010/main" val="412315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Cambios en el software</a:t>
            </a:r>
            <a:endParaRPr lang="es-ES" dirty="0"/>
          </a:p>
        </p:txBody>
      </p:sp>
      <p:sp>
        <p:nvSpPr>
          <p:cNvPr id="3" name="2 Marcador de contenido"/>
          <p:cNvSpPr>
            <a:spLocks noGrp="1"/>
          </p:cNvSpPr>
          <p:nvPr>
            <p:ph idx="1"/>
          </p:nvPr>
        </p:nvSpPr>
        <p:spPr/>
        <p:txBody>
          <a:bodyPr>
            <a:normAutofit fontScale="62500" lnSpcReduction="20000"/>
          </a:bodyPr>
          <a:lstStyle/>
          <a:p>
            <a:r>
              <a:rPr lang="es-ES" dirty="0" smtClean="0"/>
              <a:t>Leyes derivadas del análisis de cambios en el </a:t>
            </a:r>
            <a:r>
              <a:rPr lang="es-ES" b="1" dirty="0" smtClean="0"/>
              <a:t>software de grado industrial</a:t>
            </a:r>
            <a:r>
              <a:rPr lang="es-ES" dirty="0" smtClean="0"/>
              <a:t>:</a:t>
            </a:r>
          </a:p>
          <a:p>
            <a:pPr lvl="1"/>
            <a:r>
              <a:rPr lang="es-ES" b="1" dirty="0" smtClean="0"/>
              <a:t>Ley de conservación de estabilidad organizativa</a:t>
            </a:r>
            <a:r>
              <a:rPr lang="es-ES" dirty="0" smtClean="0"/>
              <a:t>. Para el sistema en evolución, la tasa de actividad global efectiva promedio no varía durante el tiempo de vida del producto. </a:t>
            </a:r>
          </a:p>
          <a:p>
            <a:pPr lvl="1"/>
            <a:r>
              <a:rPr lang="es-ES" b="1" dirty="0" smtClean="0"/>
              <a:t>Ley de conservación de familiaridad. </a:t>
            </a:r>
            <a:r>
              <a:rPr lang="es-ES" dirty="0" smtClean="0"/>
              <a:t>Mientras el sistema evoluciona  todo lo asociado con él debe mantener el dominio de contenido y comportamiento ( desarrolladores y usuarios)</a:t>
            </a:r>
          </a:p>
          <a:p>
            <a:pPr lvl="1"/>
            <a:r>
              <a:rPr lang="es-ES" b="1" dirty="0" smtClean="0"/>
              <a:t>Ley de crecimiento continuo. </a:t>
            </a:r>
            <a:r>
              <a:rPr lang="es-ES" dirty="0" smtClean="0"/>
              <a:t>El contenido funcional de os sistemas debe aumentar continuamente para mantener la satisfacción del usuario durante su tiempo de vida. (Windows7)</a:t>
            </a:r>
          </a:p>
          <a:p>
            <a:pPr lvl="1"/>
            <a:r>
              <a:rPr lang="es-ES" b="1" dirty="0" smtClean="0"/>
              <a:t>Ley de declive de la calidad. </a:t>
            </a:r>
            <a:r>
              <a:rPr lang="es-ES" dirty="0" smtClean="0"/>
              <a:t>La calidad de los sistemas declinará a menos que se mantenga y adapten rigurosamente a los cambios del entorno operativo.</a:t>
            </a:r>
          </a:p>
          <a:p>
            <a:pPr lvl="1"/>
            <a:r>
              <a:rPr lang="es-ES" b="1" dirty="0" smtClean="0"/>
              <a:t>Ley de realimentación del sistema. </a:t>
            </a:r>
            <a:r>
              <a:rPr lang="es-ES" dirty="0" smtClean="0"/>
              <a:t>Los procesos evolutivos constituyen sistemas de realimentación </a:t>
            </a:r>
            <a:r>
              <a:rPr lang="es-ES" dirty="0" err="1" smtClean="0"/>
              <a:t>mutinivel</a:t>
            </a:r>
            <a:r>
              <a:rPr lang="es-ES" dirty="0" smtClean="0"/>
              <a:t>, </a:t>
            </a:r>
            <a:r>
              <a:rPr lang="es-ES" dirty="0" err="1" smtClean="0"/>
              <a:t>multibucle</a:t>
            </a:r>
            <a:r>
              <a:rPr lang="es-ES" dirty="0" smtClean="0"/>
              <a:t> y </a:t>
            </a:r>
            <a:r>
              <a:rPr lang="es-ES" dirty="0" err="1" smtClean="0"/>
              <a:t>multiagente</a:t>
            </a:r>
            <a:r>
              <a:rPr lang="es-ES" dirty="0" smtClean="0"/>
              <a:t>, y deben tratarse como tales para lograr mejoras significativas.</a:t>
            </a:r>
          </a:p>
        </p:txBody>
      </p:sp>
      <p:sp>
        <p:nvSpPr>
          <p:cNvPr id="4" name="3 Marcador de fecha"/>
          <p:cNvSpPr>
            <a:spLocks noGrp="1"/>
          </p:cNvSpPr>
          <p:nvPr>
            <p:ph type="dt" sz="half" idx="10"/>
          </p:nvPr>
        </p:nvSpPr>
        <p:spPr/>
        <p:txBody>
          <a:bodyPr/>
          <a:lstStyle/>
          <a:p>
            <a:fld id="{3F8647E5-E10B-42A9-A676-E74014CDEC30}"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10</a:t>
            </a:fld>
            <a:endParaRPr lang="es-ES"/>
          </a:p>
        </p:txBody>
      </p:sp>
    </p:spTree>
    <p:extLst>
      <p:ext uri="{BB962C8B-B14F-4D97-AF65-F5344CB8AC3E}">
        <p14:creationId xmlns:p14="http://schemas.microsoft.com/office/powerpoint/2010/main" val="197434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Preocupaciones existentes</a:t>
            </a:r>
            <a:endParaRPr lang="es-ES" dirty="0"/>
          </a:p>
        </p:txBody>
      </p:sp>
      <p:sp>
        <p:nvSpPr>
          <p:cNvPr id="11" name="10 Marcador de contenido"/>
          <p:cNvSpPr>
            <a:spLocks noGrp="1"/>
          </p:cNvSpPr>
          <p:nvPr>
            <p:ph idx="1"/>
          </p:nvPr>
        </p:nvSpPr>
        <p:spPr/>
        <p:txBody>
          <a:bodyPr/>
          <a:lstStyle/>
          <a:p>
            <a:r>
              <a:rPr lang="es-ES" dirty="0" smtClean="0"/>
              <a:t>Existen 7 riesgos en proyectos de software:</a:t>
            </a:r>
          </a:p>
          <a:p>
            <a:pPr lvl="1"/>
            <a:r>
              <a:rPr lang="es-ES" dirty="0" smtClean="0"/>
              <a:t>Gestión</a:t>
            </a:r>
          </a:p>
          <a:p>
            <a:pPr lvl="1"/>
            <a:r>
              <a:rPr lang="es-ES" dirty="0" smtClean="0"/>
              <a:t>Clientes y usuarios</a:t>
            </a:r>
          </a:p>
          <a:p>
            <a:pPr lvl="1"/>
            <a:r>
              <a:rPr lang="es-ES" dirty="0" smtClean="0"/>
              <a:t>Requerimientos</a:t>
            </a:r>
          </a:p>
          <a:p>
            <a:pPr lvl="1"/>
            <a:r>
              <a:rPr lang="es-ES" dirty="0" smtClean="0"/>
              <a:t>Estimación y programación de actividades</a:t>
            </a:r>
          </a:p>
          <a:p>
            <a:pPr lvl="1"/>
            <a:r>
              <a:rPr lang="es-ES" dirty="0" smtClean="0"/>
              <a:t>Jefe del proyecto</a:t>
            </a:r>
          </a:p>
          <a:p>
            <a:pPr lvl="1"/>
            <a:r>
              <a:rPr lang="es-ES" dirty="0" smtClean="0"/>
              <a:t>Proceso de desarrollo de software</a:t>
            </a:r>
          </a:p>
          <a:p>
            <a:pPr lvl="1"/>
            <a:r>
              <a:rPr lang="es-ES" dirty="0" smtClean="0"/>
              <a:t>Personal de desarrollo.</a:t>
            </a:r>
          </a:p>
          <a:p>
            <a:pPr lvl="1"/>
            <a:endParaRPr lang="es-ES" dirty="0"/>
          </a:p>
        </p:txBody>
      </p:sp>
      <p:sp>
        <p:nvSpPr>
          <p:cNvPr id="4" name="3 Marcador de fecha"/>
          <p:cNvSpPr>
            <a:spLocks noGrp="1"/>
          </p:cNvSpPr>
          <p:nvPr>
            <p:ph type="dt" sz="half" idx="10"/>
          </p:nvPr>
        </p:nvSpPr>
        <p:spPr/>
        <p:txBody>
          <a:bodyPr/>
          <a:lstStyle/>
          <a:p>
            <a:fld id="{6F208ED6-EB54-4A4A-AA2E-DCD0F84451DB}" type="datetime1">
              <a:rPr lang="es-ES" smtClean="0"/>
              <a:pPr/>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pPr/>
              <a:t>11</a:t>
            </a:fld>
            <a:endParaRPr lang="es-ES"/>
          </a:p>
        </p:txBody>
      </p:sp>
    </p:spTree>
    <p:extLst>
      <p:ext uri="{BB962C8B-B14F-4D97-AF65-F5344CB8AC3E}">
        <p14:creationId xmlns:p14="http://schemas.microsoft.com/office/powerpoint/2010/main" val="4433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Preocupaciones existentes</a:t>
            </a:r>
            <a:endParaRPr lang="es-ES" dirty="0"/>
          </a:p>
        </p:txBody>
      </p:sp>
      <p:sp>
        <p:nvSpPr>
          <p:cNvPr id="11" name="10 Marcador de contenido"/>
          <p:cNvSpPr>
            <a:spLocks noGrp="1"/>
          </p:cNvSpPr>
          <p:nvPr>
            <p:ph idx="1"/>
          </p:nvPr>
        </p:nvSpPr>
        <p:spPr/>
        <p:txBody>
          <a:bodyPr/>
          <a:lstStyle/>
          <a:p>
            <a:r>
              <a:rPr lang="es-ES" dirty="0" smtClean="0"/>
              <a:t>Gestión</a:t>
            </a:r>
          </a:p>
          <a:p>
            <a:pPr lvl="1"/>
            <a:r>
              <a:rPr lang="es-ES" dirty="0" smtClean="0"/>
              <a:t>Falta de compromiso y/o disponibilidad  del cliente usuario, puede dejar al jefe sin autoridad.</a:t>
            </a:r>
          </a:p>
          <a:p>
            <a:r>
              <a:rPr lang="es-ES" dirty="0" smtClean="0"/>
              <a:t>Clientes/Usuarios</a:t>
            </a:r>
          </a:p>
          <a:p>
            <a:pPr lvl="1"/>
            <a:r>
              <a:rPr lang="es-ES" dirty="0" smtClean="0"/>
              <a:t>Falta de involucramiento del usuario en cualquier etapa de desarrollo también tendrá un impacto negativo.</a:t>
            </a:r>
          </a:p>
          <a:p>
            <a:endParaRPr lang="es-ES" dirty="0" smtClean="0"/>
          </a:p>
          <a:p>
            <a:pPr lvl="1"/>
            <a:endParaRPr lang="es-ES" dirty="0"/>
          </a:p>
        </p:txBody>
      </p:sp>
      <p:sp>
        <p:nvSpPr>
          <p:cNvPr id="4" name="3 Marcador de fecha"/>
          <p:cNvSpPr>
            <a:spLocks noGrp="1"/>
          </p:cNvSpPr>
          <p:nvPr>
            <p:ph type="dt" sz="half" idx="10"/>
          </p:nvPr>
        </p:nvSpPr>
        <p:spPr/>
        <p:txBody>
          <a:bodyPr/>
          <a:lstStyle/>
          <a:p>
            <a:fld id="{6F208ED6-EB54-4A4A-AA2E-DCD0F84451DB}" type="datetime1">
              <a:rPr lang="es-ES" smtClean="0"/>
              <a:pPr/>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pPr/>
              <a:t>12</a:t>
            </a:fld>
            <a:endParaRPr lang="es-ES"/>
          </a:p>
        </p:txBody>
      </p:sp>
    </p:spTree>
    <p:extLst>
      <p:ext uri="{BB962C8B-B14F-4D97-AF65-F5344CB8AC3E}">
        <p14:creationId xmlns:p14="http://schemas.microsoft.com/office/powerpoint/2010/main" val="349743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Preocupaciones existentes</a:t>
            </a:r>
            <a:endParaRPr lang="es-ES" dirty="0"/>
          </a:p>
        </p:txBody>
      </p:sp>
      <p:sp>
        <p:nvSpPr>
          <p:cNvPr id="11" name="10 Marcador de contenido"/>
          <p:cNvSpPr>
            <a:spLocks noGrp="1"/>
          </p:cNvSpPr>
          <p:nvPr>
            <p:ph idx="1"/>
          </p:nvPr>
        </p:nvSpPr>
        <p:spPr/>
        <p:txBody>
          <a:bodyPr>
            <a:normAutofit fontScale="92500" lnSpcReduction="10000"/>
          </a:bodyPr>
          <a:lstStyle/>
          <a:p>
            <a:r>
              <a:rPr lang="es-ES" dirty="0" smtClean="0"/>
              <a:t>Requerimientos</a:t>
            </a:r>
          </a:p>
          <a:p>
            <a:pPr lvl="1"/>
            <a:r>
              <a:rPr lang="es-ES" dirty="0" smtClean="0"/>
              <a:t>La falta total o parcial de comprensión del problema y su entorno conduce a requerimientos incompletos y por tanto serios riesgos al proyecto.</a:t>
            </a:r>
          </a:p>
          <a:p>
            <a:r>
              <a:rPr lang="es-ES" dirty="0" smtClean="0"/>
              <a:t>Estimación de esfuerzo y programación de actividades</a:t>
            </a:r>
          </a:p>
          <a:p>
            <a:pPr lvl="1"/>
            <a:r>
              <a:rPr lang="es-ES" dirty="0" smtClean="0"/>
              <a:t>La obtención de requerimientos de incompletos o de mala calidad puede provocar una estimación de esfuerzo inapropiada y pobre estimación de recursos.</a:t>
            </a:r>
          </a:p>
          <a:p>
            <a:pPr lvl="1"/>
            <a:r>
              <a:rPr lang="es-ES" dirty="0" smtClean="0"/>
              <a:t>La experiencia es vital en la estimación.</a:t>
            </a:r>
          </a:p>
          <a:p>
            <a:pPr lvl="1"/>
            <a:endParaRPr lang="es-ES" dirty="0"/>
          </a:p>
        </p:txBody>
      </p:sp>
      <p:sp>
        <p:nvSpPr>
          <p:cNvPr id="4" name="3 Marcador de fecha"/>
          <p:cNvSpPr>
            <a:spLocks noGrp="1"/>
          </p:cNvSpPr>
          <p:nvPr>
            <p:ph type="dt" sz="half" idx="10"/>
          </p:nvPr>
        </p:nvSpPr>
        <p:spPr/>
        <p:txBody>
          <a:bodyPr/>
          <a:lstStyle/>
          <a:p>
            <a:fld id="{6F208ED6-EB54-4A4A-AA2E-DCD0F84451DB}" type="datetime1">
              <a:rPr lang="es-ES" smtClean="0"/>
              <a:pPr/>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pPr/>
              <a:t>13</a:t>
            </a:fld>
            <a:endParaRPr lang="es-ES"/>
          </a:p>
        </p:txBody>
      </p:sp>
    </p:spTree>
    <p:extLst>
      <p:ext uri="{BB962C8B-B14F-4D97-AF65-F5344CB8AC3E}">
        <p14:creationId xmlns:p14="http://schemas.microsoft.com/office/powerpoint/2010/main" val="12993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Preocupaciones existentes</a:t>
            </a:r>
            <a:endParaRPr lang="es-ES" dirty="0"/>
          </a:p>
        </p:txBody>
      </p:sp>
      <p:sp>
        <p:nvSpPr>
          <p:cNvPr id="11" name="10 Marcador de contenido"/>
          <p:cNvSpPr>
            <a:spLocks noGrp="1"/>
          </p:cNvSpPr>
          <p:nvPr>
            <p:ph idx="1"/>
          </p:nvPr>
        </p:nvSpPr>
        <p:spPr/>
        <p:txBody>
          <a:bodyPr>
            <a:normAutofit/>
          </a:bodyPr>
          <a:lstStyle/>
          <a:p>
            <a:pPr lvl="1"/>
            <a:r>
              <a:rPr lang="es-ES" dirty="0" smtClean="0"/>
              <a:t>Gestión del proyecto</a:t>
            </a:r>
          </a:p>
          <a:p>
            <a:pPr lvl="2"/>
            <a:r>
              <a:rPr lang="es-ES" dirty="0" smtClean="0"/>
              <a:t>Las buenas prácticas de gestión están relacionadas con gestión del riesgo.</a:t>
            </a:r>
          </a:p>
          <a:p>
            <a:pPr lvl="2"/>
            <a:r>
              <a:rPr lang="es-ES" dirty="0" smtClean="0"/>
              <a:t>La efectiva gestión está asociada a personas, problemas y procesos.</a:t>
            </a:r>
          </a:p>
          <a:p>
            <a:pPr lvl="1"/>
            <a:r>
              <a:rPr lang="es-ES" dirty="0" smtClean="0"/>
              <a:t>Desarrolladores</a:t>
            </a:r>
          </a:p>
          <a:p>
            <a:pPr lvl="2"/>
            <a:r>
              <a:rPr lang="es-ES" dirty="0" smtClean="0"/>
              <a:t>Control sobre el proyecto para evitar que los desarrolladores trabajen horas extras.</a:t>
            </a:r>
          </a:p>
          <a:p>
            <a:pPr lvl="2"/>
            <a:r>
              <a:rPr lang="es-ES" dirty="0" smtClean="0"/>
              <a:t>Crecimiento personal.</a:t>
            </a:r>
          </a:p>
          <a:p>
            <a:pPr lvl="1"/>
            <a:endParaRPr lang="es-ES" dirty="0"/>
          </a:p>
        </p:txBody>
      </p:sp>
      <p:sp>
        <p:nvSpPr>
          <p:cNvPr id="4" name="3 Marcador de fecha"/>
          <p:cNvSpPr>
            <a:spLocks noGrp="1"/>
          </p:cNvSpPr>
          <p:nvPr>
            <p:ph type="dt" sz="half" idx="10"/>
          </p:nvPr>
        </p:nvSpPr>
        <p:spPr/>
        <p:txBody>
          <a:bodyPr/>
          <a:lstStyle/>
          <a:p>
            <a:fld id="{6F208ED6-EB54-4A4A-AA2E-DCD0F84451DB}" type="datetime1">
              <a:rPr lang="es-ES" smtClean="0"/>
              <a:pPr/>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pPr/>
              <a:t>14</a:t>
            </a:fld>
            <a:endParaRPr lang="es-ES"/>
          </a:p>
        </p:txBody>
      </p:sp>
    </p:spTree>
    <p:extLst>
      <p:ext uri="{BB962C8B-B14F-4D97-AF65-F5344CB8AC3E}">
        <p14:creationId xmlns:p14="http://schemas.microsoft.com/office/powerpoint/2010/main" val="378198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Preocupaciones existentes</a:t>
            </a:r>
            <a:endParaRPr lang="es-ES" dirty="0"/>
          </a:p>
        </p:txBody>
      </p:sp>
      <p:sp>
        <p:nvSpPr>
          <p:cNvPr id="11" name="10 Marcador de contenido"/>
          <p:cNvSpPr>
            <a:spLocks noGrp="1"/>
          </p:cNvSpPr>
          <p:nvPr>
            <p:ph idx="1"/>
          </p:nvPr>
        </p:nvSpPr>
        <p:spPr/>
        <p:txBody>
          <a:bodyPr>
            <a:normAutofit/>
          </a:bodyPr>
          <a:lstStyle/>
          <a:p>
            <a:pPr lvl="1"/>
            <a:r>
              <a:rPr lang="es-ES" dirty="0" smtClean="0"/>
              <a:t>Proceso de desarrollo de software.</a:t>
            </a:r>
          </a:p>
          <a:p>
            <a:pPr lvl="2"/>
            <a:r>
              <a:rPr lang="es-ES" dirty="0" smtClean="0"/>
              <a:t>Implica planificación, ejecución y control del proyecto.</a:t>
            </a:r>
          </a:p>
          <a:p>
            <a:pPr lvl="2"/>
            <a:r>
              <a:rPr lang="es-ES" dirty="0" smtClean="0"/>
              <a:t>Una de las áreas más débiles  es el análisis , seguimiento y control </a:t>
            </a:r>
            <a:r>
              <a:rPr lang="es-ES" smtClean="0"/>
              <a:t>de riesgos.</a:t>
            </a:r>
            <a:endParaRPr lang="es-ES" dirty="0" smtClean="0"/>
          </a:p>
          <a:p>
            <a:pPr lvl="1"/>
            <a:endParaRPr lang="es-ES" dirty="0"/>
          </a:p>
        </p:txBody>
      </p:sp>
      <p:sp>
        <p:nvSpPr>
          <p:cNvPr id="4" name="3 Marcador de fecha"/>
          <p:cNvSpPr>
            <a:spLocks noGrp="1"/>
          </p:cNvSpPr>
          <p:nvPr>
            <p:ph type="dt" sz="half" idx="10"/>
          </p:nvPr>
        </p:nvSpPr>
        <p:spPr/>
        <p:txBody>
          <a:bodyPr/>
          <a:lstStyle/>
          <a:p>
            <a:fld id="{6F208ED6-EB54-4A4A-AA2E-DCD0F84451DB}" type="datetime1">
              <a:rPr lang="es-ES" smtClean="0"/>
              <a:pPr/>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pPr/>
              <a:t>15</a:t>
            </a:fld>
            <a:endParaRPr lang="es-ES"/>
          </a:p>
        </p:txBody>
      </p:sp>
    </p:spTree>
    <p:extLst>
      <p:ext uri="{BB962C8B-B14F-4D97-AF65-F5344CB8AC3E}">
        <p14:creationId xmlns:p14="http://schemas.microsoft.com/office/powerpoint/2010/main" val="2548609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Soportabilidad</a:t>
            </a:r>
            <a:r>
              <a:rPr lang="es-ES" dirty="0" smtClean="0"/>
              <a:t> del software</a:t>
            </a:r>
            <a:endParaRPr lang="es-ES" dirty="0"/>
          </a:p>
        </p:txBody>
      </p:sp>
      <p:sp>
        <p:nvSpPr>
          <p:cNvPr id="3" name="2 Marcador de contenido"/>
          <p:cNvSpPr>
            <a:spLocks noGrp="1"/>
          </p:cNvSpPr>
          <p:nvPr>
            <p:ph idx="1"/>
          </p:nvPr>
        </p:nvSpPr>
        <p:spPr/>
        <p:txBody>
          <a:bodyPr>
            <a:normAutofit lnSpcReduction="10000"/>
          </a:bodyPr>
          <a:lstStyle/>
          <a:p>
            <a:r>
              <a:rPr lang="es-ES" dirty="0" smtClean="0"/>
              <a:t>Para dar soporte efectivo al software de grado industrial, su organización deben poder realizar correcciones, adaptaciones y mejoras que son parte del mantenimiento.</a:t>
            </a:r>
          </a:p>
          <a:p>
            <a:r>
              <a:rPr lang="es-ES" dirty="0" smtClean="0"/>
              <a:t>La organización debe proporcionar actividades de soporte que incluyen:</a:t>
            </a:r>
          </a:p>
          <a:p>
            <a:pPr lvl="1"/>
            <a:r>
              <a:rPr lang="es-ES" dirty="0" smtClean="0"/>
              <a:t>Soporte operativo en marcha.</a:t>
            </a:r>
          </a:p>
          <a:p>
            <a:pPr lvl="1"/>
            <a:r>
              <a:rPr lang="es-ES" dirty="0" smtClean="0"/>
              <a:t>Soporte al usuario final.</a:t>
            </a:r>
          </a:p>
          <a:p>
            <a:pPr lvl="1"/>
            <a:r>
              <a:rPr lang="es-ES" dirty="0" smtClean="0"/>
              <a:t>Actividades de Reingeniería durante el ciclo de vida completo del software.</a:t>
            </a:r>
            <a:endParaRPr lang="es-ES" dirty="0"/>
          </a:p>
        </p:txBody>
      </p:sp>
      <p:sp>
        <p:nvSpPr>
          <p:cNvPr id="4" name="3 Marcador de fecha"/>
          <p:cNvSpPr>
            <a:spLocks noGrp="1"/>
          </p:cNvSpPr>
          <p:nvPr>
            <p:ph type="dt" sz="half" idx="10"/>
          </p:nvPr>
        </p:nvSpPr>
        <p:spPr/>
        <p:txBody>
          <a:bodyPr/>
          <a:lstStyle/>
          <a:p>
            <a:fld id="{5ACE6E2A-3AD6-490E-9A68-508430D1A0A2}"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16</a:t>
            </a:fld>
            <a:endParaRPr lang="es-ES"/>
          </a:p>
        </p:txBody>
      </p:sp>
    </p:spTree>
    <p:extLst>
      <p:ext uri="{BB962C8B-B14F-4D97-AF65-F5344CB8AC3E}">
        <p14:creationId xmlns:p14="http://schemas.microsoft.com/office/powerpoint/2010/main" val="306832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Soportabilidad</a:t>
            </a:r>
            <a:r>
              <a:rPr lang="es-ES" dirty="0" smtClean="0"/>
              <a:t> del software</a:t>
            </a:r>
            <a:endParaRPr lang="es-ES" dirty="0"/>
          </a:p>
        </p:txBody>
      </p:sp>
      <p:sp>
        <p:nvSpPr>
          <p:cNvPr id="3" name="2 Marcador de contenido"/>
          <p:cNvSpPr>
            <a:spLocks noGrp="1"/>
          </p:cNvSpPr>
          <p:nvPr>
            <p:ph idx="1"/>
          </p:nvPr>
        </p:nvSpPr>
        <p:spPr/>
        <p:txBody>
          <a:bodyPr>
            <a:normAutofit lnSpcReduction="10000"/>
          </a:bodyPr>
          <a:lstStyle/>
          <a:p>
            <a:r>
              <a:rPr lang="es-ES" dirty="0" smtClean="0"/>
              <a:t>«</a:t>
            </a:r>
            <a:r>
              <a:rPr lang="es-ES" dirty="0" err="1" smtClean="0"/>
              <a:t>Soportabilidad</a:t>
            </a:r>
            <a:r>
              <a:rPr lang="es-ES" dirty="0" smtClean="0"/>
              <a:t> del software es la capacidad de dar soporte de un sistema de software durante toda la vida del producto. Esto implica satisfacer cualquier necesidad o requisito, pero también cualquier equipo, infraestructura de soporte, software adicional, instalaciones, mano de obra o cualquier otro recurso para mantener el software operativo y capaz de satisfacer su función» </a:t>
            </a:r>
            <a:r>
              <a:rPr lang="es-ES" dirty="0" err="1" smtClean="0"/>
              <a:t>Pressman</a:t>
            </a:r>
            <a:endParaRPr lang="es-ES" dirty="0"/>
          </a:p>
        </p:txBody>
      </p:sp>
      <p:sp>
        <p:nvSpPr>
          <p:cNvPr id="4" name="3 Marcador de fecha"/>
          <p:cNvSpPr>
            <a:spLocks noGrp="1"/>
          </p:cNvSpPr>
          <p:nvPr>
            <p:ph type="dt" sz="half" idx="10"/>
          </p:nvPr>
        </p:nvSpPr>
        <p:spPr/>
        <p:txBody>
          <a:bodyPr/>
          <a:lstStyle/>
          <a:p>
            <a:fld id="{AC99597B-F02D-490E-93B7-F7EFFFCF6ED9}"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17</a:t>
            </a:fld>
            <a:endParaRPr lang="es-ES"/>
          </a:p>
        </p:txBody>
      </p:sp>
    </p:spTree>
    <p:extLst>
      <p:ext uri="{BB962C8B-B14F-4D97-AF65-F5344CB8AC3E}">
        <p14:creationId xmlns:p14="http://schemas.microsoft.com/office/powerpoint/2010/main" val="45743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Soportabilidad</a:t>
            </a:r>
            <a:r>
              <a:rPr lang="es-ES" dirty="0" smtClean="0"/>
              <a:t> del software</a:t>
            </a:r>
            <a:endParaRPr lang="es-ES" dirty="0"/>
          </a:p>
        </p:txBody>
      </p:sp>
      <p:sp>
        <p:nvSpPr>
          <p:cNvPr id="3" name="2 Marcador de contenido"/>
          <p:cNvSpPr>
            <a:spLocks noGrp="1"/>
          </p:cNvSpPr>
          <p:nvPr>
            <p:ph idx="1"/>
          </p:nvPr>
        </p:nvSpPr>
        <p:spPr/>
        <p:txBody>
          <a:bodyPr>
            <a:normAutofit fontScale="70000" lnSpcReduction="20000"/>
          </a:bodyPr>
          <a:lstStyle/>
          <a:p>
            <a:r>
              <a:rPr lang="es-ES" dirty="0" err="1" smtClean="0"/>
              <a:t>Soportabilidad</a:t>
            </a:r>
            <a:r>
              <a:rPr lang="es-ES" dirty="0" smtClean="0"/>
              <a:t> es uno de los factores de calidad, que debe considerarse durante las etapas de análisis y diseño.</a:t>
            </a:r>
          </a:p>
          <a:p>
            <a:r>
              <a:rPr lang="es-ES" dirty="0" smtClean="0"/>
              <a:t>Debe considerarse como parte del modelo o especificación de requisitos.</a:t>
            </a:r>
          </a:p>
          <a:p>
            <a:r>
              <a:rPr lang="es-ES" dirty="0" smtClean="0"/>
              <a:t>Y considerarse mientras el diseño evoluciona y comienza la construcción.</a:t>
            </a:r>
          </a:p>
          <a:p>
            <a:r>
              <a:rPr lang="es-ES" dirty="0" smtClean="0"/>
              <a:t>Por ejemplo: necesidad de software anti errores (nivel de componente y código).</a:t>
            </a:r>
          </a:p>
          <a:p>
            <a:r>
              <a:rPr lang="es-ES" dirty="0" smtClean="0"/>
              <a:t>El personal debe tener acceso a una base de datos que contenga todos los defectos ya encontrados. Esto permitirá examinar defectos similares y brindar un medio para un diagnóstico más rápido.</a:t>
            </a:r>
          </a:p>
          <a:p>
            <a:r>
              <a:rPr lang="es-ES" dirty="0" smtClean="0"/>
              <a:t>La </a:t>
            </a:r>
            <a:r>
              <a:rPr lang="es-ES" dirty="0" err="1" smtClean="0"/>
              <a:t>soportabilidad</a:t>
            </a:r>
            <a:r>
              <a:rPr lang="es-ES" dirty="0" smtClean="0"/>
              <a:t> también demanda dar soporte diario a los conflictos del usuario final  (instalación operación y uso de la aplicación)</a:t>
            </a:r>
            <a:endParaRPr lang="es-ES" dirty="0"/>
          </a:p>
        </p:txBody>
      </p:sp>
      <p:sp>
        <p:nvSpPr>
          <p:cNvPr id="4" name="3 Marcador de fecha"/>
          <p:cNvSpPr>
            <a:spLocks noGrp="1"/>
          </p:cNvSpPr>
          <p:nvPr>
            <p:ph type="dt" sz="half" idx="10"/>
          </p:nvPr>
        </p:nvSpPr>
        <p:spPr/>
        <p:txBody>
          <a:bodyPr/>
          <a:lstStyle/>
          <a:p>
            <a:fld id="{7FB12822-B474-4DA3-998A-5896408B682B}"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18</a:t>
            </a:fld>
            <a:endParaRPr lang="es-ES"/>
          </a:p>
        </p:txBody>
      </p:sp>
    </p:spTree>
    <p:extLst>
      <p:ext uri="{BB962C8B-B14F-4D97-AF65-F5344CB8AC3E}">
        <p14:creationId xmlns:p14="http://schemas.microsoft.com/office/powerpoint/2010/main" val="419904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n-US" dirty="0" smtClean="0"/>
              <a:t>Refactoring</a:t>
            </a:r>
            <a:endParaRPr lang="en-US" dirty="0"/>
          </a:p>
        </p:txBody>
      </p:sp>
      <p:sp>
        <p:nvSpPr>
          <p:cNvPr id="8" name="7 Marcador de texto"/>
          <p:cNvSpPr>
            <a:spLocks noGrp="1"/>
          </p:cNvSpPr>
          <p:nvPr>
            <p:ph type="body" idx="1"/>
          </p:nvPr>
        </p:nvSpPr>
        <p:spPr/>
        <p:txBody>
          <a:bodyPr/>
          <a:lstStyle/>
          <a:p>
            <a:endParaRPr lang="en-US"/>
          </a:p>
        </p:txBody>
      </p:sp>
      <p:sp>
        <p:nvSpPr>
          <p:cNvPr id="4" name="3 Marcador de fecha"/>
          <p:cNvSpPr>
            <a:spLocks noGrp="1"/>
          </p:cNvSpPr>
          <p:nvPr>
            <p:ph type="dt" sz="half" idx="10"/>
          </p:nvPr>
        </p:nvSpPr>
        <p:spPr/>
        <p:txBody>
          <a:bodyPr/>
          <a:lstStyle/>
          <a:p>
            <a:fld id="{94360FE3-C266-4BCF-BEE4-C6487898B490}"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19</a:t>
            </a:fld>
            <a:endParaRPr lang="es-ES"/>
          </a:p>
        </p:txBody>
      </p:sp>
    </p:spTree>
    <p:extLst>
      <p:ext uri="{BB962C8B-B14F-4D97-AF65-F5344CB8AC3E}">
        <p14:creationId xmlns:p14="http://schemas.microsoft.com/office/powerpoint/2010/main" val="146400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 de software</a:t>
            </a:r>
            <a:endParaRPr lang="es-E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035" y="1784249"/>
            <a:ext cx="6604333" cy="409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5262436" y="6543753"/>
            <a:ext cx="3747436" cy="369332"/>
          </a:xfrm>
          <a:prstGeom prst="rect">
            <a:avLst/>
          </a:prstGeom>
        </p:spPr>
        <p:txBody>
          <a:bodyPr wrap="none">
            <a:spAutoFit/>
          </a:bodyPr>
          <a:lstStyle/>
          <a:p>
            <a:r>
              <a:rPr lang="es-ES" dirty="0" smtClean="0"/>
              <a:t>http://www.desarrollo-software.com/</a:t>
            </a:r>
            <a:endParaRPr lang="es-ES" dirty="0"/>
          </a:p>
        </p:txBody>
      </p:sp>
      <p:sp>
        <p:nvSpPr>
          <p:cNvPr id="3" name="2 Marcador de fecha"/>
          <p:cNvSpPr>
            <a:spLocks noGrp="1"/>
          </p:cNvSpPr>
          <p:nvPr>
            <p:ph type="dt" sz="half" idx="10"/>
          </p:nvPr>
        </p:nvSpPr>
        <p:spPr/>
        <p:txBody>
          <a:bodyPr/>
          <a:lstStyle/>
          <a:p>
            <a:fld id="{11346B85-144A-4512-B179-5731CB8918D2}"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a:t>
            </a:fld>
            <a:endParaRPr lang="es-ES"/>
          </a:p>
        </p:txBody>
      </p:sp>
    </p:spTree>
    <p:extLst>
      <p:ext uri="{BB962C8B-B14F-4D97-AF65-F5344CB8AC3E}">
        <p14:creationId xmlns:p14="http://schemas.microsoft.com/office/powerpoint/2010/main" val="4244852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Refactoring</a:t>
            </a:r>
            <a:endParaRPr lang="es-ES" dirty="0"/>
          </a:p>
        </p:txBody>
      </p:sp>
      <p:sp>
        <p:nvSpPr>
          <p:cNvPr id="3" name="2 Marcador de contenido"/>
          <p:cNvSpPr>
            <a:spLocks noGrp="1"/>
          </p:cNvSpPr>
          <p:nvPr>
            <p:ph idx="1"/>
          </p:nvPr>
        </p:nvSpPr>
        <p:spPr/>
        <p:txBody>
          <a:bodyPr>
            <a:normAutofit fontScale="55000" lnSpcReduction="20000"/>
          </a:bodyPr>
          <a:lstStyle/>
          <a:p>
            <a:r>
              <a:rPr lang="es-ES" dirty="0" smtClean="0"/>
              <a:t>Es una </a:t>
            </a:r>
            <a:r>
              <a:rPr lang="es-ES" b="1" dirty="0" smtClean="0"/>
              <a:t>técnica disciplinada para reestructurar el cuerpo del código </a:t>
            </a:r>
            <a:r>
              <a:rPr lang="es-ES" dirty="0" smtClean="0"/>
              <a:t>alterando su estructura interna sin cambiar su comportamiento externo.</a:t>
            </a:r>
          </a:p>
          <a:p>
            <a:r>
              <a:rPr lang="es-ES" dirty="0" smtClean="0"/>
              <a:t>Cada </a:t>
            </a:r>
            <a:r>
              <a:rPr lang="es-ES" b="1" dirty="0" smtClean="0"/>
              <a:t>refactorización debe ser pequeña</a:t>
            </a:r>
            <a:r>
              <a:rPr lang="es-ES" dirty="0" smtClean="0"/>
              <a:t>, para evitar, el sistema debe trabajar correctamente luego de cada refactorización.</a:t>
            </a:r>
          </a:p>
          <a:p>
            <a:r>
              <a:rPr lang="es-ES" b="1" dirty="0" smtClean="0"/>
              <a:t>La restructuración del código modifica el código fuente y/o los datos con la intención de hacerlos sensibles a cambios futuros</a:t>
            </a:r>
            <a:r>
              <a:rPr lang="es-ES" dirty="0" smtClean="0"/>
              <a:t>.</a:t>
            </a:r>
          </a:p>
          <a:p>
            <a:r>
              <a:rPr lang="es-ES" dirty="0" smtClean="0"/>
              <a:t>La reestructuración </a:t>
            </a:r>
            <a:r>
              <a:rPr lang="es-ES" b="1" dirty="0" smtClean="0"/>
              <a:t>no modifica la estructura del programa</a:t>
            </a:r>
          </a:p>
          <a:p>
            <a:r>
              <a:rPr lang="es-ES" dirty="0" smtClean="0"/>
              <a:t>Se </a:t>
            </a:r>
            <a:r>
              <a:rPr lang="es-ES" b="1" dirty="0" smtClean="0"/>
              <a:t>enfoca en detalles </a:t>
            </a:r>
            <a:r>
              <a:rPr lang="es-ES" b="1" dirty="0" smtClean="0"/>
              <a:t>pequeños </a:t>
            </a:r>
            <a:r>
              <a:rPr lang="es-ES" b="1" dirty="0" smtClean="0"/>
              <a:t>de módulos individuales </a:t>
            </a:r>
            <a:r>
              <a:rPr lang="es-ES" dirty="0" smtClean="0"/>
              <a:t>o sobre estructuras de datos locales definidas en los módulos.</a:t>
            </a:r>
          </a:p>
          <a:p>
            <a:r>
              <a:rPr lang="es-ES" dirty="0" smtClean="0"/>
              <a:t>Si </a:t>
            </a:r>
            <a:r>
              <a:rPr lang="es-ES" b="1" dirty="0" smtClean="0"/>
              <a:t>el  esfuerzo de reestructuración se extiende más allá de las fronteras del módulo</a:t>
            </a:r>
            <a:r>
              <a:rPr lang="es-ES" dirty="0" smtClean="0"/>
              <a:t> y abarca la arquitectura del software  </a:t>
            </a:r>
            <a:r>
              <a:rPr lang="es-ES" b="1" dirty="0" smtClean="0"/>
              <a:t>la reestructuración se convierte en Ingenierías hacia adelante.</a:t>
            </a:r>
          </a:p>
          <a:p>
            <a:r>
              <a:rPr lang="es-ES" dirty="0" smtClean="0"/>
              <a:t>La reestructuración ocurre cuando la arquitectura básica de una aplicación es sólida, aún cuando el interior técnico necesite trabajarse.</a:t>
            </a:r>
          </a:p>
          <a:p>
            <a:r>
              <a:rPr lang="es-ES" dirty="0" smtClean="0"/>
              <a:t>Se inicia cuando grandes partes del software son aprovechables y solo un subconjunto de datos y módulos necesitan modificación.</a:t>
            </a:r>
            <a:endParaRPr lang="es-ES" sz="1900" dirty="0" smtClean="0"/>
          </a:p>
          <a:p>
            <a:r>
              <a:rPr lang="es-ES" sz="1900" dirty="0" err="1" smtClean="0"/>
              <a:t>Pressman</a:t>
            </a:r>
            <a:r>
              <a:rPr lang="es-ES" sz="1900" dirty="0" smtClean="0"/>
              <a:t>, (</a:t>
            </a:r>
            <a:r>
              <a:rPr lang="es-ES" sz="1900" dirty="0" err="1" smtClean="0"/>
              <a:t>septima</a:t>
            </a:r>
            <a:r>
              <a:rPr lang="es-ES" sz="1900" dirty="0" smtClean="0"/>
              <a:t> edición)</a:t>
            </a:r>
          </a:p>
          <a:p>
            <a:endParaRPr lang="es-ES" dirty="0"/>
          </a:p>
        </p:txBody>
      </p:sp>
      <p:sp>
        <p:nvSpPr>
          <p:cNvPr id="4" name="3 Marcador de fecha"/>
          <p:cNvSpPr>
            <a:spLocks noGrp="1"/>
          </p:cNvSpPr>
          <p:nvPr>
            <p:ph type="dt" sz="half" idx="10"/>
          </p:nvPr>
        </p:nvSpPr>
        <p:spPr/>
        <p:txBody>
          <a:bodyPr/>
          <a:lstStyle/>
          <a:p>
            <a:fld id="{E6ADD0AD-7099-4EAF-8D59-1CD581CE751A}"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20</a:t>
            </a:fld>
            <a:endParaRPr lang="es-ES"/>
          </a:p>
        </p:txBody>
      </p:sp>
    </p:spTree>
    <p:extLst>
      <p:ext uri="{BB962C8B-B14F-4D97-AF65-F5344CB8AC3E}">
        <p14:creationId xmlns:p14="http://schemas.microsoft.com/office/powerpoint/2010/main" val="3521372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Reestructuración de código</a:t>
            </a:r>
            <a:endParaRPr lang="es-ES" dirty="0"/>
          </a:p>
        </p:txBody>
      </p:sp>
      <p:sp>
        <p:nvSpPr>
          <p:cNvPr id="3" name="2 Marcador de contenido"/>
          <p:cNvSpPr>
            <a:spLocks noGrp="1"/>
          </p:cNvSpPr>
          <p:nvPr>
            <p:ph idx="1"/>
          </p:nvPr>
        </p:nvSpPr>
        <p:spPr/>
        <p:txBody>
          <a:bodyPr/>
          <a:lstStyle/>
          <a:p>
            <a:r>
              <a:rPr lang="es-ES" dirty="0" smtClean="0"/>
              <a:t>Se realiza para producir un diseño que produzca la misma función pero con mayor calidad que el programa original.</a:t>
            </a:r>
          </a:p>
          <a:p>
            <a:r>
              <a:rPr lang="es-ES" dirty="0" smtClean="0"/>
              <a:t>Se usan técnicas </a:t>
            </a:r>
          </a:p>
          <a:p>
            <a:pPr lvl="1"/>
            <a:r>
              <a:rPr lang="es-ES" b="1" dirty="0" smtClean="0"/>
              <a:t>Técnicas de simplificación de lógica</a:t>
            </a:r>
            <a:r>
              <a:rPr lang="es-ES" dirty="0" smtClean="0"/>
              <a:t>. Modelar la lógica del programa.</a:t>
            </a:r>
          </a:p>
          <a:p>
            <a:pPr lvl="1"/>
            <a:r>
              <a:rPr lang="es-ES" b="1" dirty="0" smtClean="0"/>
              <a:t>Uso de Herramientas de reingeniería</a:t>
            </a:r>
            <a:r>
              <a:rPr lang="es-ES" dirty="0" smtClean="0"/>
              <a:t>.</a:t>
            </a:r>
          </a:p>
          <a:p>
            <a:pPr lvl="1"/>
            <a:endParaRPr lang="es-ES" dirty="0"/>
          </a:p>
        </p:txBody>
      </p:sp>
      <p:sp>
        <p:nvSpPr>
          <p:cNvPr id="4" name="3 Marcador de fecha"/>
          <p:cNvSpPr>
            <a:spLocks noGrp="1"/>
          </p:cNvSpPr>
          <p:nvPr>
            <p:ph type="dt" sz="half" idx="10"/>
          </p:nvPr>
        </p:nvSpPr>
        <p:spPr/>
        <p:txBody>
          <a:bodyPr/>
          <a:lstStyle/>
          <a:p>
            <a:fld id="{2A9C7723-5C7B-4194-B497-0400A6D937D7}"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21</a:t>
            </a:fld>
            <a:endParaRPr lang="es-ES"/>
          </a:p>
        </p:txBody>
      </p:sp>
    </p:spTree>
    <p:extLst>
      <p:ext uri="{BB962C8B-B14F-4D97-AF65-F5344CB8AC3E}">
        <p14:creationId xmlns:p14="http://schemas.microsoft.com/office/powerpoint/2010/main" val="222230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Reestructuración de datos</a:t>
            </a:r>
            <a:endParaRPr lang="es-ES" dirty="0"/>
          </a:p>
        </p:txBody>
      </p:sp>
      <p:sp>
        <p:nvSpPr>
          <p:cNvPr id="3" name="2 Marcador de contenido"/>
          <p:cNvSpPr>
            <a:spLocks noGrp="1"/>
          </p:cNvSpPr>
          <p:nvPr>
            <p:ph idx="1"/>
          </p:nvPr>
        </p:nvSpPr>
        <p:spPr/>
        <p:txBody>
          <a:bodyPr>
            <a:normAutofit fontScale="77500" lnSpcReduction="20000"/>
          </a:bodyPr>
          <a:lstStyle/>
          <a:p>
            <a:r>
              <a:rPr lang="es-ES" b="1" dirty="0" smtClean="0"/>
              <a:t>Primero debe realizarse una actividad de ingeniería inversa </a:t>
            </a:r>
            <a:r>
              <a:rPr lang="es-ES" dirty="0" smtClean="0"/>
              <a:t>llamada «análisis del código fuente» </a:t>
            </a:r>
            <a:r>
              <a:rPr lang="es-ES" b="1" dirty="0" smtClean="0"/>
              <a:t>Evaluar las definiciones de datos y objetos</a:t>
            </a:r>
            <a:r>
              <a:rPr lang="es-ES" dirty="0" smtClean="0"/>
              <a:t>, </a:t>
            </a:r>
            <a:r>
              <a:rPr lang="es-ES" b="1" dirty="0" smtClean="0"/>
              <a:t>obtener información sobre el flujo de datos, entender las estructuras de datos</a:t>
            </a:r>
            <a:r>
              <a:rPr lang="es-ES" dirty="0" smtClean="0"/>
              <a:t>, esta actividad  se llama </a:t>
            </a:r>
            <a:r>
              <a:rPr lang="es-ES" i="1" dirty="0" smtClean="0"/>
              <a:t>análisis de datos</a:t>
            </a:r>
            <a:endParaRPr lang="es-ES" dirty="0" smtClean="0"/>
          </a:p>
          <a:p>
            <a:r>
              <a:rPr lang="es-ES" dirty="0" smtClean="0"/>
              <a:t>Luego se </a:t>
            </a:r>
            <a:r>
              <a:rPr lang="es-ES" b="1" dirty="0" smtClean="0"/>
              <a:t>rediseña  los datos</a:t>
            </a:r>
            <a:r>
              <a:rPr lang="es-ES" dirty="0" smtClean="0"/>
              <a:t>. Primero se estandariza el registro de datos, así se logra consistencia entre los </a:t>
            </a:r>
            <a:r>
              <a:rPr lang="es-ES" dirty="0" err="1" smtClean="0"/>
              <a:t>items</a:t>
            </a:r>
            <a:r>
              <a:rPr lang="es-ES" dirty="0" smtClean="0"/>
              <a:t> de datos o formatos. </a:t>
            </a:r>
            <a:r>
              <a:rPr lang="es-ES" b="1" dirty="0" smtClean="0"/>
              <a:t>Otro rediseño se llama racionalización de los nombre de datos</a:t>
            </a:r>
            <a:r>
              <a:rPr lang="es-ES" dirty="0" smtClean="0"/>
              <a:t>, garantiza que la nomenclatura usada siga estándares.</a:t>
            </a:r>
          </a:p>
          <a:p>
            <a:r>
              <a:rPr lang="es-ES" dirty="0" smtClean="0"/>
              <a:t>Cuando la reestructuración va más allá de la reestructuración o racionalización podría significar traducir una base de datos a otra.</a:t>
            </a:r>
            <a:endParaRPr lang="es-ES" dirty="0"/>
          </a:p>
        </p:txBody>
      </p:sp>
      <p:sp>
        <p:nvSpPr>
          <p:cNvPr id="4" name="3 Marcador de fecha"/>
          <p:cNvSpPr>
            <a:spLocks noGrp="1"/>
          </p:cNvSpPr>
          <p:nvPr>
            <p:ph type="dt" sz="half" idx="10"/>
          </p:nvPr>
        </p:nvSpPr>
        <p:spPr/>
        <p:txBody>
          <a:bodyPr/>
          <a:lstStyle/>
          <a:p>
            <a:fld id="{FA68A757-48B7-4AD8-95DA-0C2AB467B5AB}"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22</a:t>
            </a:fld>
            <a:endParaRPr lang="es-ES"/>
          </a:p>
        </p:txBody>
      </p:sp>
    </p:spTree>
    <p:extLst>
      <p:ext uri="{BB962C8B-B14F-4D97-AF65-F5344CB8AC3E}">
        <p14:creationId xmlns:p14="http://schemas.microsoft.com/office/powerpoint/2010/main" val="350884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Evolución del software</a:t>
            </a:r>
            <a:endParaRPr lang="es-ES" dirty="0"/>
          </a:p>
        </p:txBody>
      </p:sp>
      <p:sp>
        <p:nvSpPr>
          <p:cNvPr id="3" name="2 Marcador de contenido"/>
          <p:cNvSpPr>
            <a:spLocks noGrp="1"/>
          </p:cNvSpPr>
          <p:nvPr>
            <p:ph idx="1"/>
          </p:nvPr>
        </p:nvSpPr>
        <p:spPr/>
        <p:txBody>
          <a:bodyPr>
            <a:normAutofit/>
          </a:bodyPr>
          <a:lstStyle/>
          <a:p>
            <a:r>
              <a:rPr lang="es-ES" dirty="0" smtClean="0"/>
              <a:t>Evolución de software se considera a la generación de una nueva versión a partir de una versión anterior operativa. </a:t>
            </a:r>
          </a:p>
          <a:p>
            <a:r>
              <a:rPr lang="es-ES" dirty="0" smtClean="0"/>
              <a:t>Con el mantenimiento el software evoluciona.</a:t>
            </a:r>
          </a:p>
          <a:p>
            <a:r>
              <a:rPr lang="es-ES" b="1" dirty="0" smtClean="0"/>
              <a:t>Gran parte de lo que se trata la ingeniería de software es acerca de la construcción de sistemas que muestren alta </a:t>
            </a:r>
            <a:r>
              <a:rPr lang="es-ES" b="1" dirty="0" err="1" smtClean="0"/>
              <a:t>mantenibilidad</a:t>
            </a:r>
            <a:r>
              <a:rPr lang="es-ES" dirty="0" smtClean="0"/>
              <a:t>.</a:t>
            </a:r>
            <a:endParaRPr lang="es-ES" dirty="0"/>
          </a:p>
        </p:txBody>
      </p:sp>
      <p:sp>
        <p:nvSpPr>
          <p:cNvPr id="4" name="3 Marcador de fecha"/>
          <p:cNvSpPr>
            <a:spLocks noGrp="1"/>
          </p:cNvSpPr>
          <p:nvPr>
            <p:ph type="dt" sz="half" idx="10"/>
          </p:nvPr>
        </p:nvSpPr>
        <p:spPr/>
        <p:txBody>
          <a:bodyPr/>
          <a:lstStyle/>
          <a:p>
            <a:fld id="{9B23CF55-92AD-4A2A-8BCF-F2F656864110}"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23</a:t>
            </a:fld>
            <a:endParaRPr lang="es-ES"/>
          </a:p>
        </p:txBody>
      </p:sp>
    </p:spTree>
    <p:extLst>
      <p:ext uri="{BB962C8B-B14F-4D97-AF65-F5344CB8AC3E}">
        <p14:creationId xmlns:p14="http://schemas.microsoft.com/office/powerpoint/2010/main" val="1191927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Características de software </a:t>
            </a:r>
            <a:r>
              <a:rPr lang="es-ES" dirty="0" err="1" smtClean="0"/>
              <a:t>mantenible</a:t>
            </a:r>
            <a:endParaRPr lang="es-ES" dirty="0"/>
          </a:p>
        </p:txBody>
      </p:sp>
      <p:sp>
        <p:nvSpPr>
          <p:cNvPr id="3" name="2 Marcador de contenido"/>
          <p:cNvSpPr>
            <a:spLocks noGrp="1"/>
          </p:cNvSpPr>
          <p:nvPr>
            <p:ph idx="1"/>
          </p:nvPr>
        </p:nvSpPr>
        <p:spPr/>
        <p:txBody>
          <a:bodyPr>
            <a:normAutofit fontScale="77500" lnSpcReduction="20000"/>
          </a:bodyPr>
          <a:lstStyle/>
          <a:p>
            <a:r>
              <a:rPr lang="es-ES" dirty="0" smtClean="0"/>
              <a:t>Qué es </a:t>
            </a:r>
            <a:r>
              <a:rPr lang="es-ES" dirty="0" err="1" smtClean="0"/>
              <a:t>mantenibilidad</a:t>
            </a:r>
            <a:r>
              <a:rPr lang="es-ES" dirty="0" smtClean="0"/>
              <a:t>:</a:t>
            </a:r>
          </a:p>
          <a:p>
            <a:pPr lvl="1"/>
            <a:r>
              <a:rPr lang="es-ES" dirty="0" smtClean="0"/>
              <a:t>El software </a:t>
            </a:r>
            <a:r>
              <a:rPr lang="es-ES" dirty="0" err="1" smtClean="0"/>
              <a:t>mantenible</a:t>
            </a:r>
            <a:r>
              <a:rPr lang="es-ES" dirty="0" smtClean="0"/>
              <a:t> muestra </a:t>
            </a:r>
            <a:r>
              <a:rPr lang="es-ES" b="1" dirty="0" smtClean="0"/>
              <a:t>modularidad efectiva</a:t>
            </a:r>
            <a:r>
              <a:rPr lang="es-ES" dirty="0" smtClean="0"/>
              <a:t>.</a:t>
            </a:r>
          </a:p>
          <a:p>
            <a:pPr lvl="1"/>
            <a:r>
              <a:rPr lang="es-ES" dirty="0" smtClean="0"/>
              <a:t>Usa </a:t>
            </a:r>
            <a:r>
              <a:rPr lang="es-ES" b="1" dirty="0" smtClean="0"/>
              <a:t>patrones de diseño </a:t>
            </a:r>
            <a:r>
              <a:rPr lang="es-ES" dirty="0" smtClean="0"/>
              <a:t>que permiten facilidad de comprensión.</a:t>
            </a:r>
          </a:p>
          <a:p>
            <a:pPr lvl="1"/>
            <a:r>
              <a:rPr lang="es-ES" dirty="0" smtClean="0"/>
              <a:t>Se </a:t>
            </a:r>
            <a:r>
              <a:rPr lang="es-ES" b="1" dirty="0" smtClean="0"/>
              <a:t>construyó con estándares y convenciones  </a:t>
            </a:r>
            <a:r>
              <a:rPr lang="es-ES" dirty="0" smtClean="0"/>
              <a:t>de codificación bien definidos que conducen a código fuente auto documentable y comprensible.</a:t>
            </a:r>
          </a:p>
          <a:p>
            <a:pPr lvl="1"/>
            <a:r>
              <a:rPr lang="es-ES" b="1" dirty="0" smtClean="0"/>
              <a:t>Experimentó técnicas de aseguramiento de calidad</a:t>
            </a:r>
            <a:r>
              <a:rPr lang="es-ES" dirty="0" smtClean="0"/>
              <a:t>, que descubrieron potenciales problemas de mantenimiento antes que el software se liberara.</a:t>
            </a:r>
          </a:p>
          <a:p>
            <a:pPr lvl="1"/>
            <a:r>
              <a:rPr lang="es-ES" dirty="0" smtClean="0"/>
              <a:t>Creados por Ingenieros de software que descubrieron que aunque no estén presentes deberán realizarse cambios.</a:t>
            </a:r>
          </a:p>
          <a:p>
            <a:pPr lvl="1"/>
            <a:r>
              <a:rPr lang="es-ES" dirty="0" smtClean="0"/>
              <a:t>Tanto el diseño como la implementación debe auxiliar a la persona que realice el cambio.</a:t>
            </a:r>
          </a:p>
          <a:p>
            <a:pPr lvl="1"/>
            <a:endParaRPr lang="es-ES" dirty="0"/>
          </a:p>
        </p:txBody>
      </p:sp>
      <p:sp>
        <p:nvSpPr>
          <p:cNvPr id="4" name="3 Marcador de fecha"/>
          <p:cNvSpPr>
            <a:spLocks noGrp="1"/>
          </p:cNvSpPr>
          <p:nvPr>
            <p:ph type="dt" sz="half" idx="10"/>
          </p:nvPr>
        </p:nvSpPr>
        <p:spPr/>
        <p:txBody>
          <a:bodyPr/>
          <a:lstStyle/>
          <a:p>
            <a:fld id="{935C75C6-3256-452C-B0DF-EA5FAAB6D630}"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24</a:t>
            </a:fld>
            <a:endParaRPr lang="es-ES"/>
          </a:p>
        </p:txBody>
      </p:sp>
    </p:spTree>
    <p:extLst>
      <p:ext uri="{BB962C8B-B14F-4D97-AF65-F5344CB8AC3E}">
        <p14:creationId xmlns:p14="http://schemas.microsoft.com/office/powerpoint/2010/main" val="232573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Reuso</a:t>
            </a:r>
            <a:r>
              <a:rPr lang="es-ES" dirty="0" smtClean="0"/>
              <a:t> de software </a:t>
            </a:r>
            <a:endParaRPr lang="es-ES" dirty="0"/>
          </a:p>
        </p:txBody>
      </p:sp>
      <p:sp>
        <p:nvSpPr>
          <p:cNvPr id="3" name="2 Marcador de contenido"/>
          <p:cNvSpPr>
            <a:spLocks noGrp="1"/>
          </p:cNvSpPr>
          <p:nvPr>
            <p:ph idx="1"/>
          </p:nvPr>
        </p:nvSpPr>
        <p:spPr/>
        <p:txBody>
          <a:bodyPr/>
          <a:lstStyle/>
          <a:p>
            <a:r>
              <a:rPr lang="es-ES" dirty="0" smtClean="0"/>
              <a:t>Segmentos de código</a:t>
            </a:r>
          </a:p>
          <a:p>
            <a:r>
              <a:rPr lang="es-ES" dirty="0" err="1" smtClean="0"/>
              <a:t>Librerias</a:t>
            </a:r>
            <a:r>
              <a:rPr lang="es-ES" dirty="0" smtClean="0"/>
              <a:t> y </a:t>
            </a:r>
            <a:r>
              <a:rPr lang="es-ES" dirty="0" err="1" smtClean="0"/>
              <a:t>frameworks</a:t>
            </a:r>
            <a:endParaRPr lang="es-ES" dirty="0" smtClean="0"/>
          </a:p>
          <a:p>
            <a:r>
              <a:rPr lang="es-ES" dirty="0" smtClean="0"/>
              <a:t>Compontes</a:t>
            </a:r>
          </a:p>
          <a:p>
            <a:r>
              <a:rPr lang="es-ES" dirty="0" smtClean="0"/>
              <a:t>Líneas de Productos</a:t>
            </a:r>
            <a:endParaRPr lang="es-ES" dirty="0"/>
          </a:p>
        </p:txBody>
      </p:sp>
      <p:sp>
        <p:nvSpPr>
          <p:cNvPr id="4" name="3 Marcador de fecha"/>
          <p:cNvSpPr>
            <a:spLocks noGrp="1"/>
          </p:cNvSpPr>
          <p:nvPr>
            <p:ph type="dt" sz="half" idx="10"/>
          </p:nvPr>
        </p:nvSpPr>
        <p:spPr/>
        <p:txBody>
          <a:bodyPr/>
          <a:lstStyle/>
          <a:p>
            <a:fld id="{E75AD529-E5F9-4697-A1B1-3D6AED63B538}"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25</a:t>
            </a:fld>
            <a:endParaRPr lang="es-ES"/>
          </a:p>
        </p:txBody>
      </p:sp>
    </p:spTree>
    <p:extLst>
      <p:ext uri="{BB962C8B-B14F-4D97-AF65-F5344CB8AC3E}">
        <p14:creationId xmlns:p14="http://schemas.microsoft.com/office/powerpoint/2010/main" val="213532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Gestión de Proyectos</a:t>
            </a:r>
            <a:endParaRPr lang="es-ES" dirty="0"/>
          </a:p>
        </p:txBody>
      </p:sp>
      <p:sp>
        <p:nvSpPr>
          <p:cNvPr id="3" name="2 Marcador de contenido"/>
          <p:cNvSpPr>
            <a:spLocks noGrp="1"/>
          </p:cNvSpPr>
          <p:nvPr>
            <p:ph sz="quarter" idx="13"/>
          </p:nvPr>
        </p:nvSpPr>
        <p:spPr/>
        <p:txBody>
          <a:bodyPr>
            <a:normAutofit/>
          </a:bodyPr>
          <a:lstStyle/>
          <a:p>
            <a:r>
              <a:rPr lang="es-ES" dirty="0" smtClean="0"/>
              <a:t>Gestión del proyecto</a:t>
            </a:r>
          </a:p>
          <a:p>
            <a:r>
              <a:rPr lang="es-ES" dirty="0" smtClean="0"/>
              <a:t>Gestión de recursos</a:t>
            </a:r>
          </a:p>
          <a:p>
            <a:r>
              <a:rPr lang="es-ES" dirty="0" smtClean="0"/>
              <a:t>Gestión de riesgo</a:t>
            </a:r>
          </a:p>
          <a:p>
            <a:r>
              <a:rPr lang="es-ES" dirty="0" smtClean="0"/>
              <a:t>Gestión de tareas</a:t>
            </a:r>
          </a:p>
          <a:p>
            <a:r>
              <a:rPr lang="es-ES" dirty="0" smtClean="0"/>
              <a:t>Gestión de portafolio</a:t>
            </a:r>
          </a:p>
          <a:p>
            <a:r>
              <a:rPr lang="es-ES" dirty="0" smtClean="0"/>
              <a:t>Gestión de documentación</a:t>
            </a:r>
            <a:endParaRPr lang="es-ES" dirty="0"/>
          </a:p>
        </p:txBody>
      </p:sp>
      <p:sp>
        <p:nvSpPr>
          <p:cNvPr id="4" name="3 Marcador de contenido"/>
          <p:cNvSpPr>
            <a:spLocks noGrp="1"/>
          </p:cNvSpPr>
          <p:nvPr>
            <p:ph sz="quarter" idx="14"/>
          </p:nvPr>
        </p:nvSpPr>
        <p:spPr/>
        <p:txBody>
          <a:bodyPr/>
          <a:lstStyle/>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693" y="2132856"/>
            <a:ext cx="3216852"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A99FC887-D6D5-4BE6-9A47-24BD94AFAF20}" type="datetime1">
              <a:rPr lang="es-ES" smtClean="0"/>
              <a:t>16/05/2016</a:t>
            </a:fld>
            <a:endParaRPr lang="es-ES"/>
          </a:p>
        </p:txBody>
      </p:sp>
      <p:sp>
        <p:nvSpPr>
          <p:cNvPr id="6" name="5 Marcador de pie de página"/>
          <p:cNvSpPr>
            <a:spLocks noGrp="1"/>
          </p:cNvSpPr>
          <p:nvPr>
            <p:ph type="ftr" sz="quarter" idx="11"/>
          </p:nvPr>
        </p:nvSpPr>
        <p:spPr/>
        <p:txBody>
          <a:bodyPr/>
          <a:lstStyle/>
          <a:p>
            <a:r>
              <a:rPr lang="es-ES" smtClean="0"/>
              <a:t>Maritzol tenemaza</a:t>
            </a:r>
            <a:endParaRPr lang="es-ES"/>
          </a:p>
        </p:txBody>
      </p:sp>
      <p:sp>
        <p:nvSpPr>
          <p:cNvPr id="7" name="6 Marcador de número de diapositiva"/>
          <p:cNvSpPr>
            <a:spLocks noGrp="1"/>
          </p:cNvSpPr>
          <p:nvPr>
            <p:ph type="sldNum" sz="quarter" idx="12"/>
          </p:nvPr>
        </p:nvSpPr>
        <p:spPr/>
        <p:txBody>
          <a:bodyPr/>
          <a:lstStyle/>
          <a:p>
            <a:fld id="{7F63378A-2E52-4FA1-8D92-2996B30DCB76}" type="slidenum">
              <a:rPr lang="es-ES" smtClean="0"/>
              <a:t>26</a:t>
            </a:fld>
            <a:endParaRPr lang="es-ES"/>
          </a:p>
        </p:txBody>
      </p:sp>
    </p:spTree>
    <p:extLst>
      <p:ext uri="{BB962C8B-B14F-4D97-AF65-F5344CB8AC3E}">
        <p14:creationId xmlns:p14="http://schemas.microsoft.com/office/powerpoint/2010/main" val="2907959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a:t>
            </a:r>
            <a:endParaRPr lang="es-ES" dirty="0"/>
          </a:p>
        </p:txBody>
      </p:sp>
      <p:sp>
        <p:nvSpPr>
          <p:cNvPr id="3" name="2 Marcador de contenido"/>
          <p:cNvSpPr>
            <a:spLocks noGrp="1"/>
          </p:cNvSpPr>
          <p:nvPr>
            <p:ph idx="1"/>
          </p:nvPr>
        </p:nvSpPr>
        <p:spPr/>
        <p:txBody>
          <a:bodyPr/>
          <a:lstStyle/>
          <a:p>
            <a:r>
              <a:rPr lang="es-ES" dirty="0" smtClean="0">
                <a:hlinkClick r:id="rId2"/>
              </a:rPr>
              <a:t>http://www.lsi.us.es/docencia/get.php?id=2468</a:t>
            </a:r>
            <a:endParaRPr lang="es-ES" dirty="0" smtClean="0"/>
          </a:p>
          <a:p>
            <a:r>
              <a:rPr lang="es-ES" dirty="0" err="1" smtClean="0"/>
              <a:t>Pressman</a:t>
            </a:r>
            <a:r>
              <a:rPr lang="es-ES" dirty="0" smtClean="0"/>
              <a:t> R (2010), Ingeniería de software (</a:t>
            </a:r>
            <a:r>
              <a:rPr lang="es-ES" dirty="0" err="1" smtClean="0"/>
              <a:t>septima</a:t>
            </a:r>
            <a:r>
              <a:rPr lang="es-ES" dirty="0" smtClean="0"/>
              <a:t> edición)</a:t>
            </a:r>
            <a:endParaRPr lang="es-ES" dirty="0"/>
          </a:p>
        </p:txBody>
      </p:sp>
      <p:sp>
        <p:nvSpPr>
          <p:cNvPr id="4" name="3 Marcador de fecha"/>
          <p:cNvSpPr>
            <a:spLocks noGrp="1"/>
          </p:cNvSpPr>
          <p:nvPr>
            <p:ph type="dt" sz="half" idx="10"/>
          </p:nvPr>
        </p:nvSpPr>
        <p:spPr/>
        <p:txBody>
          <a:bodyPr/>
          <a:lstStyle/>
          <a:p>
            <a:fld id="{74448A8F-15B2-4C0B-AE82-5568ECA18503}"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27</a:t>
            </a:fld>
            <a:endParaRPr lang="es-ES"/>
          </a:p>
        </p:txBody>
      </p:sp>
    </p:spTree>
    <p:extLst>
      <p:ext uri="{BB962C8B-B14F-4D97-AF65-F5344CB8AC3E}">
        <p14:creationId xmlns:p14="http://schemas.microsoft.com/office/powerpoint/2010/main" val="1388739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Tarea </a:t>
            </a:r>
            <a:endParaRPr lang="es-ES" dirty="0"/>
          </a:p>
        </p:txBody>
      </p:sp>
      <p:sp>
        <p:nvSpPr>
          <p:cNvPr id="3" name="2 Marcador de contenido"/>
          <p:cNvSpPr>
            <a:spLocks noGrp="1"/>
          </p:cNvSpPr>
          <p:nvPr>
            <p:ph sz="quarter" idx="13"/>
          </p:nvPr>
        </p:nvSpPr>
        <p:spPr/>
        <p:txBody>
          <a:bodyPr>
            <a:normAutofit fontScale="70000" lnSpcReduction="20000"/>
          </a:bodyPr>
          <a:lstStyle/>
          <a:p>
            <a:r>
              <a:rPr lang="es-ES" dirty="0" smtClean="0"/>
              <a:t>Identificar una herramientas para </a:t>
            </a:r>
            <a:r>
              <a:rPr lang="es-ES" dirty="0" err="1" smtClean="0"/>
              <a:t>refactoring</a:t>
            </a:r>
            <a:r>
              <a:rPr lang="es-ES" dirty="0" smtClean="0"/>
              <a:t>. Investigarla y exponerla.</a:t>
            </a:r>
          </a:p>
          <a:p>
            <a:r>
              <a:rPr lang="es-ES" dirty="0" smtClean="0"/>
              <a:t>Trabajo para grupos de 2 personas. </a:t>
            </a:r>
          </a:p>
          <a:p>
            <a:r>
              <a:rPr lang="es-ES" dirty="0" smtClean="0"/>
              <a:t>No deben exponer la misma herramienta. (coordinar entre grupos)</a:t>
            </a:r>
          </a:p>
          <a:p>
            <a:pPr lvl="1"/>
            <a:r>
              <a:rPr lang="es-ES" dirty="0" smtClean="0"/>
              <a:t>DMS Software </a:t>
            </a:r>
            <a:r>
              <a:rPr lang="es-ES" dirty="0" err="1" smtClean="0"/>
              <a:t>Rengineering</a:t>
            </a:r>
            <a:r>
              <a:rPr lang="es-ES" dirty="0" smtClean="0"/>
              <a:t> </a:t>
            </a:r>
            <a:r>
              <a:rPr lang="es-ES" dirty="0" err="1" smtClean="0"/>
              <a:t>Toolkit</a:t>
            </a:r>
            <a:r>
              <a:rPr lang="es-ES" dirty="0" smtClean="0"/>
              <a:t> </a:t>
            </a:r>
            <a:r>
              <a:rPr lang="es-ES" dirty="0" smtClean="0">
                <a:hlinkClick r:id="rId2"/>
              </a:rPr>
              <a:t>www.semdesigns.com</a:t>
            </a:r>
            <a:endParaRPr lang="es-ES" dirty="0" smtClean="0"/>
          </a:p>
          <a:p>
            <a:pPr lvl="1"/>
            <a:r>
              <a:rPr lang="es-ES" dirty="0" smtClean="0"/>
              <a:t>Clone Doctor </a:t>
            </a:r>
            <a:r>
              <a:rPr lang="es-ES" dirty="0" smtClean="0">
                <a:hlinkClick r:id="rId2"/>
              </a:rPr>
              <a:t>www.semdesigns.com</a:t>
            </a:r>
            <a:endParaRPr lang="es-ES" dirty="0" smtClean="0"/>
          </a:p>
          <a:p>
            <a:pPr lvl="1"/>
            <a:r>
              <a:rPr lang="es-ES" dirty="0" err="1" smtClean="0"/>
              <a:t>PlusFort</a:t>
            </a:r>
            <a:r>
              <a:rPr lang="es-ES" dirty="0" smtClean="0"/>
              <a:t> </a:t>
            </a:r>
            <a:r>
              <a:rPr lang="es-ES" dirty="0" smtClean="0">
                <a:hlinkClick r:id="rId3"/>
              </a:rPr>
              <a:t>www.polyhedron.com</a:t>
            </a:r>
            <a:endParaRPr lang="es-ES" dirty="0" smtClean="0"/>
          </a:p>
          <a:p>
            <a:pPr lvl="1"/>
            <a:r>
              <a:rPr lang="es-ES" dirty="0" smtClean="0"/>
              <a:t>Cualquier otra herramienta, consultar.</a:t>
            </a:r>
          </a:p>
          <a:p>
            <a:pPr lvl="1"/>
            <a:endParaRPr lang="es-ES" dirty="0"/>
          </a:p>
        </p:txBody>
      </p:sp>
      <p:sp>
        <p:nvSpPr>
          <p:cNvPr id="4" name="3 Marcador de contenido"/>
          <p:cNvSpPr>
            <a:spLocks noGrp="1"/>
          </p:cNvSpPr>
          <p:nvPr>
            <p:ph sz="quarter" idx="14"/>
          </p:nvPr>
        </p:nvSpPr>
        <p:spPr/>
        <p:txBody>
          <a:bodyPr>
            <a:normAutofit/>
          </a:bodyPr>
          <a:lstStyle/>
          <a:p>
            <a:endParaRPr lang="es-E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132856"/>
            <a:ext cx="3301096"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165B96E7-8EE9-4FAF-8725-223CF86422D5}" type="datetime1">
              <a:rPr lang="es-ES" smtClean="0"/>
              <a:t>16/05/2016</a:t>
            </a:fld>
            <a:endParaRPr lang="es-ES"/>
          </a:p>
        </p:txBody>
      </p:sp>
      <p:sp>
        <p:nvSpPr>
          <p:cNvPr id="6" name="5 Marcador de pie de página"/>
          <p:cNvSpPr>
            <a:spLocks noGrp="1"/>
          </p:cNvSpPr>
          <p:nvPr>
            <p:ph type="ftr" sz="quarter" idx="11"/>
          </p:nvPr>
        </p:nvSpPr>
        <p:spPr/>
        <p:txBody>
          <a:bodyPr/>
          <a:lstStyle/>
          <a:p>
            <a:r>
              <a:rPr lang="es-ES" smtClean="0"/>
              <a:t>Maritzol tenemaza</a:t>
            </a:r>
            <a:endParaRPr lang="es-ES"/>
          </a:p>
        </p:txBody>
      </p:sp>
      <p:sp>
        <p:nvSpPr>
          <p:cNvPr id="7" name="6 Marcador de número de diapositiva"/>
          <p:cNvSpPr>
            <a:spLocks noGrp="1"/>
          </p:cNvSpPr>
          <p:nvPr>
            <p:ph type="sldNum" sz="quarter" idx="12"/>
          </p:nvPr>
        </p:nvSpPr>
        <p:spPr/>
        <p:txBody>
          <a:bodyPr/>
          <a:lstStyle/>
          <a:p>
            <a:fld id="{7F63378A-2E52-4FA1-8D92-2996B30DCB76}" type="slidenum">
              <a:rPr lang="es-ES" smtClean="0"/>
              <a:t>28</a:t>
            </a:fld>
            <a:endParaRPr lang="es-ES"/>
          </a:p>
        </p:txBody>
      </p:sp>
    </p:spTree>
    <p:extLst>
      <p:ext uri="{BB962C8B-B14F-4D97-AF65-F5344CB8AC3E}">
        <p14:creationId xmlns:p14="http://schemas.microsoft.com/office/powerpoint/2010/main" val="201446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Cambios en el software</a:t>
            </a:r>
            <a:endParaRPr lang="es-ES" dirty="0"/>
          </a:p>
        </p:txBody>
      </p:sp>
      <p:sp>
        <p:nvSpPr>
          <p:cNvPr id="3" name="2 Marcador de contenido"/>
          <p:cNvSpPr>
            <a:spLocks noGrp="1"/>
          </p:cNvSpPr>
          <p:nvPr>
            <p:ph idx="1"/>
          </p:nvPr>
        </p:nvSpPr>
        <p:spPr/>
        <p:txBody>
          <a:bodyPr/>
          <a:lstStyle/>
          <a:p>
            <a:r>
              <a:rPr lang="es-ES" dirty="0" smtClean="0"/>
              <a:t>«No hay nada permanente, excepto el cambio» Heráclito 500 años AC.</a:t>
            </a:r>
          </a:p>
          <a:p>
            <a:r>
              <a:rPr lang="es-ES" dirty="0" smtClean="0"/>
              <a:t>«Sin importar en qué momento del ciclo de vida, el sistema cambiará y el deseo de cambiarlo persistirá a lo largo de todo el ciclo de vida»  </a:t>
            </a:r>
            <a:r>
              <a:rPr lang="es-ES" dirty="0" err="1" smtClean="0"/>
              <a:t>Bersoff</a:t>
            </a:r>
            <a:r>
              <a:rPr lang="es-ES" dirty="0" smtClean="0"/>
              <a:t> et al 1980</a:t>
            </a:r>
            <a:endParaRPr lang="es-ES" dirty="0"/>
          </a:p>
        </p:txBody>
      </p:sp>
      <p:sp>
        <p:nvSpPr>
          <p:cNvPr id="4" name="3 Marcador de fecha"/>
          <p:cNvSpPr>
            <a:spLocks noGrp="1"/>
          </p:cNvSpPr>
          <p:nvPr>
            <p:ph type="dt" sz="half" idx="10"/>
          </p:nvPr>
        </p:nvSpPr>
        <p:spPr/>
        <p:txBody>
          <a:bodyPr/>
          <a:lstStyle/>
          <a:p>
            <a:fld id="{61595C04-6EAE-42B9-80EA-341D1AC6BD08}"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3</a:t>
            </a:fld>
            <a:endParaRPr lang="es-ES"/>
          </a:p>
        </p:txBody>
      </p:sp>
    </p:spTree>
    <p:extLst>
      <p:ext uri="{BB962C8B-B14F-4D97-AF65-F5344CB8AC3E}">
        <p14:creationId xmlns:p14="http://schemas.microsoft.com/office/powerpoint/2010/main" val="34771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Control de cambio</a:t>
            </a:r>
            <a:endParaRPr lang="es-ES" dirty="0"/>
          </a:p>
        </p:txBody>
      </p:sp>
      <p:sp>
        <p:nvSpPr>
          <p:cNvPr id="3" name="2 Marcador de contenido"/>
          <p:cNvSpPr>
            <a:spLocks noGrp="1"/>
          </p:cNvSpPr>
          <p:nvPr>
            <p:ph idx="1"/>
          </p:nvPr>
        </p:nvSpPr>
        <p:spPr/>
        <p:txBody>
          <a:bodyPr>
            <a:normAutofit/>
          </a:bodyPr>
          <a:lstStyle/>
          <a:p>
            <a:r>
              <a:rPr lang="es-ES" dirty="0" smtClean="0"/>
              <a:t>«El control de cambio es vital. Pero las fuerzas que lo hacen necesario también lo hacen desconcertante»</a:t>
            </a:r>
          </a:p>
          <a:p>
            <a:r>
              <a:rPr lang="es-ES" dirty="0" smtClean="0"/>
              <a:t>«Una </a:t>
            </a:r>
            <a:r>
              <a:rPr lang="es-ES" b="1" dirty="0" smtClean="0"/>
              <a:t>pequeña perturbación de código </a:t>
            </a:r>
            <a:r>
              <a:rPr lang="es-ES" dirty="0" smtClean="0"/>
              <a:t>puede </a:t>
            </a:r>
            <a:r>
              <a:rPr lang="es-ES" b="1" dirty="0" smtClean="0"/>
              <a:t>crear una gran falla del producto</a:t>
            </a:r>
            <a:r>
              <a:rPr lang="es-ES" dirty="0" smtClean="0"/>
              <a:t>. Pero también </a:t>
            </a:r>
            <a:r>
              <a:rPr lang="es-ES" b="1" dirty="0" smtClean="0"/>
              <a:t>puede corregir un gran fallo</a:t>
            </a:r>
            <a:r>
              <a:rPr lang="es-ES" dirty="0" smtClean="0"/>
              <a:t>»</a:t>
            </a:r>
          </a:p>
          <a:p>
            <a:r>
              <a:rPr lang="es-ES" dirty="0" smtClean="0"/>
              <a:t>«Mucho control al cambio creará problemas y muy poco control creará otros problemas»</a:t>
            </a:r>
          </a:p>
          <a:p>
            <a:r>
              <a:rPr lang="es-ES" b="1" dirty="0"/>
              <a:t>James Back.</a:t>
            </a:r>
          </a:p>
        </p:txBody>
      </p:sp>
      <p:sp>
        <p:nvSpPr>
          <p:cNvPr id="4" name="3 Marcador de fecha"/>
          <p:cNvSpPr>
            <a:spLocks noGrp="1"/>
          </p:cNvSpPr>
          <p:nvPr>
            <p:ph type="dt" sz="half" idx="10"/>
          </p:nvPr>
        </p:nvSpPr>
        <p:spPr/>
        <p:txBody>
          <a:bodyPr/>
          <a:lstStyle/>
          <a:p>
            <a:fld id="{877EBB38-4B56-4CC0-A8A1-FB45CF211C17}"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4</a:t>
            </a:fld>
            <a:endParaRPr lang="es-ES"/>
          </a:p>
        </p:txBody>
      </p:sp>
    </p:spTree>
    <p:extLst>
      <p:ext uri="{BB962C8B-B14F-4D97-AF65-F5344CB8AC3E}">
        <p14:creationId xmlns:p14="http://schemas.microsoft.com/office/powerpoint/2010/main" val="142063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Proceso de control de cambio</a:t>
            </a:r>
            <a:endParaRPr lang="es-ES" dirty="0"/>
          </a:p>
        </p:txBody>
      </p:sp>
      <p:pic>
        <p:nvPicPr>
          <p:cNvPr id="1028" name="Picture 4" descr="http://html.rincondelvago.com/00029846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060849"/>
            <a:ext cx="5328592"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5947DE32-BCAB-403B-AC97-5AB185F8C27A}"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5</a:t>
            </a:fld>
            <a:endParaRPr lang="es-ES"/>
          </a:p>
        </p:txBody>
      </p:sp>
    </p:spTree>
    <p:extLst>
      <p:ext uri="{BB962C8B-B14F-4D97-AF65-F5344CB8AC3E}">
        <p14:creationId xmlns:p14="http://schemas.microsoft.com/office/powerpoint/2010/main" val="105353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Control de cambios</a:t>
            </a:r>
            <a:endParaRPr lang="es-ES" dirty="0"/>
          </a:p>
        </p:txBody>
      </p:sp>
      <p:sp>
        <p:nvSpPr>
          <p:cNvPr id="3" name="2 Marcador de contenido"/>
          <p:cNvSpPr>
            <a:spLocks noGrp="1"/>
          </p:cNvSpPr>
          <p:nvPr>
            <p:ph idx="1"/>
          </p:nvPr>
        </p:nvSpPr>
        <p:spPr/>
        <p:txBody>
          <a:bodyPr>
            <a:normAutofit fontScale="92500" lnSpcReduction="20000"/>
          </a:bodyPr>
          <a:lstStyle/>
          <a:p>
            <a:r>
              <a:rPr lang="es-ES" dirty="0" smtClean="0"/>
              <a:t>Una petición de cambio se evalúa para :</a:t>
            </a:r>
          </a:p>
          <a:p>
            <a:pPr lvl="1"/>
            <a:r>
              <a:rPr lang="es-ES" dirty="0" smtClean="0"/>
              <a:t>Valorar el mérito técnico.</a:t>
            </a:r>
          </a:p>
          <a:p>
            <a:pPr lvl="1"/>
            <a:r>
              <a:rPr lang="es-ES" dirty="0" smtClean="0"/>
              <a:t>Potenciales efectos colaterales.</a:t>
            </a:r>
          </a:p>
          <a:p>
            <a:pPr lvl="1"/>
            <a:r>
              <a:rPr lang="es-ES" dirty="0" smtClean="0"/>
              <a:t>Impacto global sobre otros efectos de configuración y funciones del sistema.</a:t>
            </a:r>
          </a:p>
          <a:p>
            <a:pPr lvl="1"/>
            <a:r>
              <a:rPr lang="es-ES" dirty="0" smtClean="0"/>
              <a:t>Costo proyectado de cambio.</a:t>
            </a:r>
          </a:p>
          <a:p>
            <a:r>
              <a:rPr lang="es-ES" dirty="0" smtClean="0"/>
              <a:t>Resultado de evaluación es un reporte para la ACC (Autoridad de control de cambios).</a:t>
            </a:r>
          </a:p>
          <a:p>
            <a:r>
              <a:rPr lang="es-ES" dirty="0" smtClean="0"/>
              <a:t>Por cada cambio aprobado se genera una orden de cambio de ingeniería (OCI) debe describir el cambio, restricciones y criterios para revisar y auditar.</a:t>
            </a:r>
          </a:p>
          <a:p>
            <a:pPr lvl="1"/>
            <a:endParaRPr lang="es-ES" dirty="0"/>
          </a:p>
        </p:txBody>
      </p:sp>
      <p:sp>
        <p:nvSpPr>
          <p:cNvPr id="4" name="3 Marcador de fecha"/>
          <p:cNvSpPr>
            <a:spLocks noGrp="1"/>
          </p:cNvSpPr>
          <p:nvPr>
            <p:ph type="dt" sz="half" idx="10"/>
          </p:nvPr>
        </p:nvSpPr>
        <p:spPr/>
        <p:txBody>
          <a:bodyPr/>
          <a:lstStyle/>
          <a:p>
            <a:fld id="{97BFE06E-9DBD-4337-9E54-AD9879F782E7}"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6</a:t>
            </a:fld>
            <a:endParaRPr lang="es-ES"/>
          </a:p>
        </p:txBody>
      </p:sp>
    </p:spTree>
    <p:extLst>
      <p:ext uri="{BB962C8B-B14F-4D97-AF65-F5344CB8AC3E}">
        <p14:creationId xmlns:p14="http://schemas.microsoft.com/office/powerpoint/2010/main" val="21250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Proceso de control de cambios</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El objeto que se va a cambiar se coloca en un directorio controlado por los Ingenieros de software (exclusivamente)</a:t>
            </a:r>
          </a:p>
          <a:p>
            <a:r>
              <a:rPr lang="es-ES" dirty="0" smtClean="0"/>
              <a:t>El sistema de control de versión, actualiza la versión original una vez que realiza el cambio, puede bajarse un respaldo del anterior y aplicar actividades SQA.</a:t>
            </a:r>
          </a:p>
          <a:p>
            <a:r>
              <a:rPr lang="es-ES" dirty="0" smtClean="0"/>
              <a:t>El </a:t>
            </a:r>
            <a:r>
              <a:rPr lang="es-ES" b="1" dirty="0" smtClean="0"/>
              <a:t>control de versión debe realizar</a:t>
            </a:r>
            <a:r>
              <a:rPr lang="es-ES" dirty="0" smtClean="0"/>
              <a:t>:</a:t>
            </a:r>
          </a:p>
          <a:p>
            <a:pPr lvl="1"/>
            <a:r>
              <a:rPr lang="es-ES" b="1" dirty="0" smtClean="0"/>
              <a:t>Control de acceso: </a:t>
            </a:r>
            <a:r>
              <a:rPr lang="es-ES" dirty="0" smtClean="0"/>
              <a:t>determina qué ingenieros tienen permisos para modificar un objeto en particular.</a:t>
            </a:r>
          </a:p>
          <a:p>
            <a:pPr lvl="1"/>
            <a:r>
              <a:rPr lang="es-ES" b="1" dirty="0" smtClean="0"/>
              <a:t>Control de sincronización: </a:t>
            </a:r>
            <a:r>
              <a:rPr lang="es-ES" dirty="0" smtClean="0"/>
              <a:t>garantiza que cambios paralelos realizados por dos personas diferentes no se </a:t>
            </a:r>
            <a:r>
              <a:rPr lang="es-ES" dirty="0" err="1" smtClean="0"/>
              <a:t>sobreescriban</a:t>
            </a:r>
            <a:r>
              <a:rPr lang="es-ES" dirty="0" smtClean="0"/>
              <a:t> mutuamente.</a:t>
            </a:r>
            <a:endParaRPr lang="es-ES" b="1" dirty="0"/>
          </a:p>
        </p:txBody>
      </p:sp>
      <p:sp>
        <p:nvSpPr>
          <p:cNvPr id="4" name="3 Marcador de fecha"/>
          <p:cNvSpPr>
            <a:spLocks noGrp="1"/>
          </p:cNvSpPr>
          <p:nvPr>
            <p:ph type="dt" sz="half" idx="10"/>
          </p:nvPr>
        </p:nvSpPr>
        <p:spPr/>
        <p:txBody>
          <a:bodyPr/>
          <a:lstStyle/>
          <a:p>
            <a:fld id="{C323A6BB-F0F4-45A7-9784-EFE95D20B127}"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7</a:t>
            </a:fld>
            <a:endParaRPr lang="es-ES"/>
          </a:p>
        </p:txBody>
      </p:sp>
    </p:spTree>
    <p:extLst>
      <p:ext uri="{BB962C8B-B14F-4D97-AF65-F5344CB8AC3E}">
        <p14:creationId xmlns:p14="http://schemas.microsoft.com/office/powerpoint/2010/main" val="85891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Cambios en el software</a:t>
            </a:r>
            <a:endParaRPr lang="es-ES" dirty="0"/>
          </a:p>
        </p:txBody>
      </p:sp>
      <p:sp>
        <p:nvSpPr>
          <p:cNvPr id="3" name="2 Marcador de contenido"/>
          <p:cNvSpPr>
            <a:spLocks noGrp="1"/>
          </p:cNvSpPr>
          <p:nvPr>
            <p:ph idx="1"/>
          </p:nvPr>
        </p:nvSpPr>
        <p:spPr/>
        <p:txBody>
          <a:bodyPr>
            <a:normAutofit fontScale="92500"/>
          </a:bodyPr>
          <a:lstStyle/>
          <a:p>
            <a:r>
              <a:rPr lang="es-ES" dirty="0" smtClean="0"/>
              <a:t>Sin importar el dominio de la aplicación su tamaño y su complejidad el software de computación </a:t>
            </a:r>
            <a:r>
              <a:rPr lang="es-ES" b="1" dirty="0" smtClean="0"/>
              <a:t>evolucionará con el tiempo</a:t>
            </a:r>
            <a:r>
              <a:rPr lang="es-ES" dirty="0" smtClean="0"/>
              <a:t>.</a:t>
            </a:r>
          </a:p>
          <a:p>
            <a:r>
              <a:rPr lang="es-ES" dirty="0" smtClean="0"/>
              <a:t>El cambio ocurre cuando:</a:t>
            </a:r>
          </a:p>
          <a:p>
            <a:pPr lvl="1"/>
            <a:r>
              <a:rPr lang="es-ES" dirty="0" smtClean="0"/>
              <a:t>Se corrigen errores</a:t>
            </a:r>
          </a:p>
          <a:p>
            <a:pPr lvl="1"/>
            <a:r>
              <a:rPr lang="es-ES" dirty="0" smtClean="0"/>
              <a:t>Cuando el software se adapta a un nuevo entorno</a:t>
            </a:r>
          </a:p>
          <a:p>
            <a:pPr lvl="1"/>
            <a:r>
              <a:rPr lang="es-ES" dirty="0" smtClean="0"/>
              <a:t>Cuando el cliente solicita nuevas características o funciones.</a:t>
            </a:r>
          </a:p>
          <a:p>
            <a:pPr lvl="1"/>
            <a:r>
              <a:rPr lang="es-ES" dirty="0" smtClean="0"/>
              <a:t>Cuando se somete a una reingeniería para ofrecer beneficios en un contexto moderno</a:t>
            </a:r>
            <a:endParaRPr lang="es-ES" dirty="0"/>
          </a:p>
        </p:txBody>
      </p:sp>
      <p:sp>
        <p:nvSpPr>
          <p:cNvPr id="4" name="3 Marcador de fecha"/>
          <p:cNvSpPr>
            <a:spLocks noGrp="1"/>
          </p:cNvSpPr>
          <p:nvPr>
            <p:ph type="dt" sz="half" idx="10"/>
          </p:nvPr>
        </p:nvSpPr>
        <p:spPr/>
        <p:txBody>
          <a:bodyPr/>
          <a:lstStyle/>
          <a:p>
            <a:fld id="{DDCCB3CE-BDAB-43F8-9FA3-C38B8C6A292D}"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8</a:t>
            </a:fld>
            <a:endParaRPr lang="es-ES"/>
          </a:p>
        </p:txBody>
      </p:sp>
    </p:spTree>
    <p:extLst>
      <p:ext uri="{BB962C8B-B14F-4D97-AF65-F5344CB8AC3E}">
        <p14:creationId xmlns:p14="http://schemas.microsoft.com/office/powerpoint/2010/main" val="281288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Cambios en el software</a:t>
            </a:r>
            <a:endParaRPr lang="es-ES" dirty="0"/>
          </a:p>
        </p:txBody>
      </p:sp>
      <p:sp>
        <p:nvSpPr>
          <p:cNvPr id="3" name="2 Marcador de contenido"/>
          <p:cNvSpPr>
            <a:spLocks noGrp="1"/>
          </p:cNvSpPr>
          <p:nvPr>
            <p:ph idx="1"/>
          </p:nvPr>
        </p:nvSpPr>
        <p:spPr/>
        <p:txBody>
          <a:bodyPr>
            <a:normAutofit fontScale="92500" lnSpcReduction="10000"/>
          </a:bodyPr>
          <a:lstStyle/>
          <a:p>
            <a:r>
              <a:rPr lang="es-ES" dirty="0" smtClean="0"/>
              <a:t>Leyes derivadas del análisis de cambios en el software de grado industrial:</a:t>
            </a:r>
          </a:p>
          <a:p>
            <a:pPr lvl="1"/>
            <a:r>
              <a:rPr lang="es-ES" b="1" dirty="0" smtClean="0"/>
              <a:t>Ley del cambio continuo</a:t>
            </a:r>
            <a:r>
              <a:rPr lang="es-ES" dirty="0" smtClean="0"/>
              <a:t>. </a:t>
            </a:r>
            <a:r>
              <a:rPr lang="es-ES" dirty="0"/>
              <a:t> </a:t>
            </a:r>
            <a:r>
              <a:rPr lang="es-ES" dirty="0" smtClean="0"/>
              <a:t>El software que se implementó en un contexto de cómputo del mundo real y que, por lo tanto, evolucionará con el tiempo, deben adaptarse continuamente.</a:t>
            </a:r>
          </a:p>
          <a:p>
            <a:pPr lvl="1"/>
            <a:r>
              <a:rPr lang="es-ES" b="1" dirty="0" smtClean="0"/>
              <a:t>Ley de complejidad creciente</a:t>
            </a:r>
            <a:r>
              <a:rPr lang="es-ES" dirty="0" smtClean="0"/>
              <a:t>. Conforme el sistema evoluciona su complejidad aumenta.</a:t>
            </a:r>
          </a:p>
          <a:p>
            <a:pPr lvl="1"/>
            <a:r>
              <a:rPr lang="es-ES" b="1" dirty="0" smtClean="0"/>
              <a:t>Ley de autorregulación</a:t>
            </a:r>
            <a:r>
              <a:rPr lang="es-ES" dirty="0" smtClean="0"/>
              <a:t>. El proceso de evolución del sistema es auto regulable con medidas de distribución del producto. </a:t>
            </a:r>
            <a:endParaRPr lang="es-ES" dirty="0"/>
          </a:p>
        </p:txBody>
      </p:sp>
      <p:sp>
        <p:nvSpPr>
          <p:cNvPr id="4" name="3 Marcador de fecha"/>
          <p:cNvSpPr>
            <a:spLocks noGrp="1"/>
          </p:cNvSpPr>
          <p:nvPr>
            <p:ph type="dt" sz="half" idx="10"/>
          </p:nvPr>
        </p:nvSpPr>
        <p:spPr/>
        <p:txBody>
          <a:bodyPr/>
          <a:lstStyle/>
          <a:p>
            <a:fld id="{421563F1-AD96-47C1-8A41-F5B4D981E500}" type="datetime1">
              <a:rPr lang="es-ES" smtClean="0"/>
              <a:t>16/05/2016</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F63378A-2E52-4FA1-8D92-2996B30DCB76}" type="slidenum">
              <a:rPr lang="es-ES" smtClean="0"/>
              <a:t>9</a:t>
            </a:fld>
            <a:endParaRPr lang="es-ES"/>
          </a:p>
        </p:txBody>
      </p:sp>
    </p:spTree>
    <p:extLst>
      <p:ext uri="{BB962C8B-B14F-4D97-AF65-F5344CB8AC3E}">
        <p14:creationId xmlns:p14="http://schemas.microsoft.com/office/powerpoint/2010/main" val="28944588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268</TotalTime>
  <Words>2217</Words>
  <Application>Microsoft Office PowerPoint</Application>
  <PresentationFormat>Presentación en pantalla (4:3)</PresentationFormat>
  <Paragraphs>243</Paragraphs>
  <Slides>28</Slides>
  <Notes>3</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Chincheta</vt:lpstr>
      <vt:lpstr>Desarrollo de software en contextos industriales</vt:lpstr>
      <vt:lpstr>Desarrollo de software</vt:lpstr>
      <vt:lpstr>Cambios en el software</vt:lpstr>
      <vt:lpstr>Control de cambio</vt:lpstr>
      <vt:lpstr>Proceso de control de cambio</vt:lpstr>
      <vt:lpstr>Control de cambios</vt:lpstr>
      <vt:lpstr>Proceso de control de cambios</vt:lpstr>
      <vt:lpstr>Cambios en el software</vt:lpstr>
      <vt:lpstr>Cambios en el software</vt:lpstr>
      <vt:lpstr>Cambios en el software</vt:lpstr>
      <vt:lpstr>Preocupaciones existentes</vt:lpstr>
      <vt:lpstr>Preocupaciones existentes</vt:lpstr>
      <vt:lpstr>Preocupaciones existentes</vt:lpstr>
      <vt:lpstr>Preocupaciones existentes</vt:lpstr>
      <vt:lpstr>Preocupaciones existentes</vt:lpstr>
      <vt:lpstr>Soportabilidad del software</vt:lpstr>
      <vt:lpstr>Soportabilidad del software</vt:lpstr>
      <vt:lpstr>Soportabilidad del software</vt:lpstr>
      <vt:lpstr>Refactoring</vt:lpstr>
      <vt:lpstr>Refactoring</vt:lpstr>
      <vt:lpstr>Reestructuración de código</vt:lpstr>
      <vt:lpstr>Reestructuración de datos</vt:lpstr>
      <vt:lpstr>Evolución del software</vt:lpstr>
      <vt:lpstr>Características de software mantenible</vt:lpstr>
      <vt:lpstr>Reuso de software </vt:lpstr>
      <vt:lpstr>Gestión de Proyectos</vt:lpstr>
      <vt:lpstr>Bibliografía</vt:lpstr>
      <vt:lpstr>Tarea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software en contextos industriales</dc:title>
  <dc:creator>User</dc:creator>
  <cp:lastModifiedBy>Toshiba-User</cp:lastModifiedBy>
  <cp:revision>47</cp:revision>
  <dcterms:created xsi:type="dcterms:W3CDTF">2014-10-05T21:31:40Z</dcterms:created>
  <dcterms:modified xsi:type="dcterms:W3CDTF">2016-05-17T01:39:08Z</dcterms:modified>
</cp:coreProperties>
</file>