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56" r:id="rId11"/>
    <p:sldId id="257" r:id="rId12"/>
    <p:sldId id="258" r:id="rId13"/>
    <p:sldId id="259" r:id="rId14"/>
    <p:sldId id="260" r:id="rId15"/>
    <p:sldId id="278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B89C2-A546-40CA-808A-B4E14303C915}" v="1" dt="2019-10-23T17:24:56.524"/>
    <p1510:client id="{06193067-0832-42D0-AFDA-256E2D9107FA}" v="1" dt="2019-10-23T17:11:38.886"/>
    <p1510:client id="{39745DCB-97E6-E2B5-84F9-72FA860E5DED}" v="98" dt="2019-10-23T16:17:40.230"/>
    <p1510:client id="{4D3217CB-F61B-4E65-6AC4-A3D9AA0A2ACF}" v="14" dt="2019-10-23T16:24:12.367"/>
    <p1510:client id="{8A5C1BA4-A280-43A2-8471-8B43D35A9226}" v="86" dt="2019-10-23T04:40:51.870"/>
    <p1510:client id="{A748C7EF-DAC7-7F85-D564-D3C81F10D4FE}" v="335" dt="2019-10-23T03:31:56.229"/>
    <p1510:client id="{A7494BAD-7AC1-F3D3-22CA-3C331F93F8DE}" v="7" dt="2019-10-23T17:13:30.247"/>
    <p1510:client id="{BEC63B55-45D6-0D4E-5B4D-338337B51F16}" v="487" dt="2019-10-23T02:57:40.203"/>
    <p1510:client id="{CF8E85CF-CBF1-8815-71BA-5AFBEDD03E51}" v="51" dt="2019-10-23T03:42:33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B4344F03-24B7-40C7-854A-497D784DC77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37541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CDED8-F0DB-42F2-8516-69EE015EAA4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CDED8-F0DB-42F2-8516-69EE015EAA4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591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CDED8-F0DB-42F2-8516-69EE015EAA4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904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CDED8-F0DB-42F2-8516-69EE015EAA4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64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CDED8-F0DB-42F2-8516-69EE015EAA4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7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CDED8-F0DB-42F2-8516-69EE015EAA4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45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6C85B-A1D1-4BB7-9373-07C05EEF896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52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68EED-1DB7-4838-A056-2F5B7B2A7ED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74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EB470AC6-7228-4B6C-B741-61FF23FA432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8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EB2F3A25-B273-4AFD-9C9E-72D847713B7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23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3BB97-08DD-42D1-8C15-7DCD16DFB99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44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A470B-1408-479B-8F4E-6EA2E23523C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23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CDED8-F0DB-42F2-8516-69EE015EAA4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68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A906F-59FA-4568-99C8-9389E3E60DB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05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00D59-2841-4BE3-A9DA-FD756402EA0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3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23BEC-A138-4A71-96EC-9E3A81E41E4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96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F74CDED8-F0DB-42F2-8516-69EE015EAA4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84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91386F4-5A0E-4430-B2AD-DFE7403D5E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620713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b="1">
                <a:solidFill>
                  <a:srgbClr val="FFCC66"/>
                </a:solidFill>
              </a:rPr>
              <a:t>Diagrama de componentes</a:t>
            </a:r>
            <a:endParaRPr lang="es-ES" b="1">
              <a:solidFill>
                <a:srgbClr val="FFCC66"/>
              </a:solidFill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6EDAA5B-A19C-4A3F-8AF8-1A494AC7C1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2276475"/>
            <a:ext cx="6543675" cy="309721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" b="1">
                <a:solidFill>
                  <a:schemeClr val="accent2"/>
                </a:solidFill>
              </a:rPr>
              <a:t>Integrantes:</a:t>
            </a: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s-ES"/>
              <a:t>Almeida Edison</a:t>
            </a:r>
          </a:p>
          <a:p>
            <a:pPr>
              <a:lnSpc>
                <a:spcPct val="90000"/>
              </a:lnSpc>
              <a:defRPr/>
            </a:pPr>
            <a:r>
              <a:rPr lang="es-ES"/>
              <a:t>Andrango </a:t>
            </a:r>
            <a:r>
              <a:rPr lang="es-ES" err="1"/>
              <a:t>Jersson</a:t>
            </a:r>
          </a:p>
          <a:p>
            <a:pPr>
              <a:lnSpc>
                <a:spcPct val="90000"/>
              </a:lnSpc>
              <a:defRPr/>
            </a:pPr>
            <a:r>
              <a:rPr lang="es-ES">
                <a:ea typeface="+mn-lt"/>
                <a:cs typeface="+mn-lt"/>
              </a:rPr>
              <a:t>Guasumba Jefferson</a:t>
            </a:r>
          </a:p>
          <a:p>
            <a:pPr>
              <a:lnSpc>
                <a:spcPct val="90000"/>
              </a:lnSpc>
              <a:defRPr/>
            </a:pPr>
            <a:r>
              <a:rPr lang="es-ES"/>
              <a:t>Miño David</a:t>
            </a:r>
          </a:p>
          <a:p>
            <a:pPr>
              <a:lnSpc>
                <a:spcPct val="90000"/>
              </a:lnSpc>
              <a:defRPr/>
            </a:pPr>
            <a:r>
              <a:rPr lang="es-ES" err="1"/>
              <a:t>Quilumba</a:t>
            </a:r>
            <a:r>
              <a:rPr lang="es-ES"/>
              <a:t> Jorge</a:t>
            </a:r>
          </a:p>
          <a:p>
            <a:pPr>
              <a:lnSpc>
                <a:spcPct val="90000"/>
              </a:lnSpc>
              <a:defRPr/>
            </a:pPr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2E89B9E-9E58-43B1-92BA-35D7977295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82469" y="304621"/>
            <a:ext cx="7381454" cy="1005965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s-ES" sz="3600" b="1">
                <a:solidFill>
                  <a:srgbClr val="FFCC66"/>
                </a:solidFill>
              </a:rPr>
              <a:t>DIAGRAMA DE COMPONENTES</a:t>
            </a:r>
            <a:endParaRPr lang="es-ES" sz="36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F3F433C-1FA0-4DCC-A46A-1176721523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7828" y="1637404"/>
            <a:ext cx="5809130" cy="4441733"/>
          </a:xfrm>
        </p:spPr>
        <p:txBody>
          <a:bodyPr/>
          <a:lstStyle/>
          <a:p>
            <a:pPr algn="l" eaLnBrk="1" hangingPunct="1">
              <a:defRPr/>
            </a:pPr>
            <a:r>
              <a:rPr lang="es-ES" b="1">
                <a:solidFill>
                  <a:srgbClr val="FFCC66"/>
                </a:solidFill>
                <a:latin typeface="Stencil" pitchFamily="82" charset="0"/>
              </a:rPr>
              <a:t>Puntos de entrada</a:t>
            </a:r>
          </a:p>
          <a:p>
            <a:pPr algn="l" eaLnBrk="1" hangingPunct="1">
              <a:defRPr/>
            </a:pPr>
            <a:endParaRPr lang="es-ES" b="1">
              <a:solidFill>
                <a:srgbClr val="FFCC66"/>
              </a:solidFill>
              <a:latin typeface="Stencil" pitchFamily="82" charset="0"/>
            </a:endParaRPr>
          </a:p>
          <a:p>
            <a:pPr algn="l" eaLnBrk="1" hangingPunct="1">
              <a:defRPr/>
            </a:pPr>
            <a:endParaRPr lang="es-ES" b="1">
              <a:solidFill>
                <a:srgbClr val="FFCC66"/>
              </a:solidFill>
              <a:latin typeface="Stencil" pitchFamily="82" charset="0"/>
            </a:endParaRPr>
          </a:p>
          <a:p>
            <a:pPr algn="l" eaLnBrk="1" hangingPunct="1">
              <a:defRPr/>
            </a:pPr>
            <a:endParaRPr lang="es-ES" b="1">
              <a:solidFill>
                <a:srgbClr val="FFCC66"/>
              </a:solidFill>
              <a:latin typeface="Stencil" pitchFamily="82" charset="0"/>
            </a:endParaRPr>
          </a:p>
          <a:p>
            <a:pPr algn="l" eaLnBrk="1" hangingPunct="1">
              <a:defRPr/>
            </a:pPr>
            <a:r>
              <a:rPr lang="es-ES" b="1">
                <a:solidFill>
                  <a:srgbClr val="FFCC66"/>
                </a:solidFill>
                <a:latin typeface="Stencil" pitchFamily="82" charset="0"/>
              </a:rPr>
              <a:t>Relación de uso</a:t>
            </a:r>
          </a:p>
          <a:p>
            <a:pPr algn="l" eaLnBrk="1" hangingPunct="1">
              <a:defRPr/>
            </a:pPr>
            <a:endParaRPr lang="es-ES" b="1">
              <a:solidFill>
                <a:srgbClr val="FFCC66"/>
              </a:solidFill>
              <a:latin typeface="Stencil" pitchFamily="82" charset="0"/>
            </a:endParaRPr>
          </a:p>
          <a:p>
            <a:pPr algn="l" eaLnBrk="1" hangingPunct="1">
              <a:defRPr/>
            </a:pPr>
            <a:endParaRPr lang="es-ES" b="1"/>
          </a:p>
          <a:p>
            <a:pPr algn="l" eaLnBrk="1" hangingPunct="1">
              <a:defRPr/>
            </a:pPr>
            <a:endParaRPr lang="es-ES" b="1"/>
          </a:p>
          <a:p>
            <a:pPr algn="l" eaLnBrk="1" hangingPunct="1">
              <a:defRPr/>
            </a:pPr>
            <a:endParaRPr lang="es-ES" b="1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E5A087C8-7222-43D5-99F1-E04759C5B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860800"/>
            <a:ext cx="5729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EC" sz="1800">
              <a:latin typeface="Arial" panose="020B0604020202020204" pitchFamily="34" charset="0"/>
            </a:endParaRPr>
          </a:p>
        </p:txBody>
      </p:sp>
      <p:pic>
        <p:nvPicPr>
          <p:cNvPr id="12293" name="Picture 6">
            <a:extLst>
              <a:ext uri="{FF2B5EF4-FFF2-40B4-BE49-F238E27FC236}">
                <a16:creationId xmlns:a16="http://schemas.microsoft.com/office/drawing/2014/main" id="{FBF2A635-E3CC-48DD-8CAA-0098B41EC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76" y="1715489"/>
            <a:ext cx="13335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Line 7">
            <a:extLst>
              <a:ext uri="{FF2B5EF4-FFF2-40B4-BE49-F238E27FC236}">
                <a16:creationId xmlns:a16="http://schemas.microsoft.com/office/drawing/2014/main" id="{A35C60AD-0C13-4EA8-806D-267E23C64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937" y="4293050"/>
            <a:ext cx="30861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>
            <a:extLst>
              <a:ext uri="{FF2B5EF4-FFF2-40B4-BE49-F238E27FC236}">
                <a16:creationId xmlns:a16="http://schemas.microsoft.com/office/drawing/2014/main" id="{7065721F-0EF9-4AFE-9391-EB70CCBC7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266" y="69012"/>
            <a:ext cx="7862817" cy="198120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b="1">
                <a:solidFill>
                  <a:srgbClr val="FFCC66"/>
                </a:solidFill>
              </a:rPr>
              <a:t>Ejemplo de Diagrama de componentes</a:t>
            </a:r>
          </a:p>
        </p:txBody>
      </p:sp>
      <p:pic>
        <p:nvPicPr>
          <p:cNvPr id="13315" name="Picture 11">
            <a:extLst>
              <a:ext uri="{FF2B5EF4-FFF2-40B4-BE49-F238E27FC236}">
                <a16:creationId xmlns:a16="http://schemas.microsoft.com/office/drawing/2014/main" id="{73314055-A895-4AF1-8A83-C78B03B73A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35" y="1651028"/>
            <a:ext cx="6071782" cy="48247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>
            <a:extLst>
              <a:ext uri="{FF2B5EF4-FFF2-40B4-BE49-F238E27FC236}">
                <a16:creationId xmlns:a16="http://schemas.microsoft.com/office/drawing/2014/main" id="{D6959E16-4949-439E-856A-58CC5F657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sz="3600" b="1">
                <a:solidFill>
                  <a:srgbClr val="FFCC66"/>
                </a:solidFill>
                <a:latin typeface="Times New Roman"/>
                <a:cs typeface="Times New Roman"/>
              </a:rPr>
              <a:t>¿En qué fase del ciclo de vida se encuentra?</a:t>
            </a:r>
            <a:endParaRPr lang="es-ES" sz="3600" b="1">
              <a:solidFill>
                <a:srgbClr val="FFCC66"/>
              </a:solidFill>
              <a:latin typeface="Times New Roman"/>
              <a:cs typeface="Times New Roman"/>
            </a:endParaRP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ABE923C7-2F7D-4449-8C49-1F1CA1C95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1805" y="315686"/>
            <a:ext cx="7914995" cy="5140778"/>
          </a:xfrm>
        </p:spPr>
        <p:txBody>
          <a:bodyPr/>
          <a:lstStyle/>
          <a:p>
            <a:pPr>
              <a:defRPr/>
            </a:pPr>
            <a:r>
              <a:rPr lang="es-ES">
                <a:latin typeface="Times New Roman"/>
                <a:cs typeface="Times New Roman"/>
              </a:rPr>
              <a:t>Se presenta en el diseño que da paso a la implementación </a:t>
            </a:r>
          </a:p>
          <a:p>
            <a:pPr eaLnBrk="1" hangingPunct="1">
              <a:buFontTx/>
              <a:buNone/>
              <a:defRPr/>
            </a:pPr>
            <a:endParaRPr lang="es-ES">
              <a:latin typeface="Times New Roman"/>
              <a:cs typeface="Times New Roman"/>
            </a:endParaRPr>
          </a:p>
          <a:p>
            <a:pPr>
              <a:defRPr/>
            </a:pPr>
            <a:r>
              <a:rPr lang="es-AR">
                <a:latin typeface="Times New Roman"/>
                <a:cs typeface="Times New Roman"/>
              </a:rPr>
              <a:t>El diagrama de Componentes se genera a partir del diagrama de clases</a:t>
            </a:r>
            <a:r>
              <a:rPr lang="es-ES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4340" name="Text Box 15">
            <a:extLst>
              <a:ext uri="{FF2B5EF4-FFF2-40B4-BE49-F238E27FC236}">
                <a16:creationId xmlns:a16="http://schemas.microsoft.com/office/drawing/2014/main" id="{DB8AFF6A-2BA3-42BC-9254-EF137BAEA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823" y="2264055"/>
            <a:ext cx="41588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AR" altLang="es-EC" sz="3600" b="1">
                <a:ln w="3175" cmpd="sng">
                  <a:noFill/>
                </a:ln>
                <a:solidFill>
                  <a:srgbClr val="FFCC66"/>
                </a:solidFill>
                <a:latin typeface="+mj-lt"/>
                <a:ea typeface="+mj-ea"/>
                <a:cs typeface="+mj-cs"/>
              </a:rPr>
              <a:t>Dependencias</a:t>
            </a:r>
            <a:endParaRPr lang="es-ES" altLang="es-EC" sz="3600" b="1">
              <a:ln w="3175" cmpd="sng">
                <a:noFill/>
              </a:ln>
              <a:solidFill>
                <a:srgbClr val="FFCC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2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A0E3C5AC-6BD7-46F1-A804-AFED6F7A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14" y="3642570"/>
            <a:ext cx="4071257" cy="29365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14E89F0-8C74-406F-ADD3-DAE26B00B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219" y="245883"/>
            <a:ext cx="8229600" cy="1570037"/>
          </a:xfrm>
        </p:spPr>
        <p:txBody>
          <a:bodyPr/>
          <a:lstStyle/>
          <a:p>
            <a:pPr eaLnBrk="1" hangingPunct="1">
              <a:defRPr/>
            </a:pPr>
            <a:r>
              <a:rPr lang="es-AR" sz="3600" b="1">
                <a:solidFill>
                  <a:srgbClr val="FFCC66"/>
                </a:solidFill>
                <a:latin typeface="Times New Roman"/>
                <a:cs typeface="Times New Roman"/>
              </a:rPr>
              <a:t>Pasos para la elaboración de un diagrama de componentes</a:t>
            </a:r>
            <a:endParaRPr lang="es-ES" sz="3600" b="1">
              <a:solidFill>
                <a:srgbClr val="FFCC66"/>
              </a:solidFill>
              <a:latin typeface="Times New Roman"/>
              <a:cs typeface="Times New Roman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AC17D62-039D-48AB-BFD9-83E24DE003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2860" y="1652966"/>
            <a:ext cx="8399254" cy="464829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Previamente al diagrama de componentes debemos de tener hecho el diagrama de clases.</a:t>
            </a:r>
          </a:p>
          <a:p>
            <a:pPr marL="609600" indent="-609600"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Se debe identificar a todos las clases que participaran en el sistema o subsistema a desarrollar. 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Una vez identificado las clases, se procede a identificar sus métodos.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Estos métodos pasaran a ser módulos con líneas de código independientes.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Estos módulos serán los componentes de nuestro diagrama.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Estos componentes se relacionan entre si por medio de sus interfaces.</a:t>
            </a:r>
            <a:endParaRPr lang="es-E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DC49A90-9A9F-4AB2-86B4-B20EA4262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84300"/>
          </a:xfrm>
        </p:spPr>
        <p:txBody>
          <a:bodyPr/>
          <a:lstStyle/>
          <a:p>
            <a:pPr>
              <a:defRPr/>
            </a:pPr>
            <a:r>
              <a:rPr lang="es-AR">
                <a:solidFill>
                  <a:srgbClr val="FFCC66"/>
                </a:solidFill>
                <a:latin typeface="Stencil" pitchFamily="82" charset="0"/>
              </a:rPr>
              <a:t>¿Por qué utilizar un Diagrama de Componentes?</a:t>
            </a:r>
            <a:r>
              <a:rPr lang="es-ES">
                <a:solidFill>
                  <a:srgbClr val="FFCC66"/>
                </a:solidFill>
                <a:latin typeface="Stencil" pitchFamily="82" charset="0"/>
              </a:rPr>
              <a:t> 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D5DC208-6B3A-4187-A169-AF4CED86C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6268" y="1241519"/>
            <a:ext cx="8229600" cy="3455895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defRPr/>
            </a:pPr>
            <a:r>
              <a:rPr lang="es-ES">
                <a:latin typeface="Times New Roman"/>
                <a:cs typeface="Times New Roman"/>
              </a:rPr>
              <a:t>Nos permite ver el modelado de un sistema o subsistema </a:t>
            </a:r>
          </a:p>
          <a:p>
            <a:pPr marL="609600" indent="-609600"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Permite especificar un componente con interfaces bien definidas.</a:t>
            </a:r>
          </a:p>
          <a:p>
            <a:pPr marL="609600" indent="-609600"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Si los componentes se diseñan de tal forma que puedan ser tratados tan independientemente podrán ser reutilizados.</a:t>
            </a:r>
          </a:p>
          <a:p>
            <a:pPr>
              <a:buClr>
                <a:schemeClr val="tx1"/>
              </a:buClr>
              <a:buNone/>
              <a:defRPr/>
            </a:pPr>
            <a:endParaRPr lang="es-ES">
              <a:solidFill>
                <a:srgbClr val="FFCC66"/>
              </a:solidFill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6644E7AB-958F-401D-B4D2-B23274632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538" y="3802727"/>
            <a:ext cx="6159499" cy="274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8BC56-1714-4699-907F-712150BE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1223429"/>
          </a:xfrm>
        </p:spPr>
        <p:txBody>
          <a:bodyPr>
            <a:normAutofit fontScale="90000"/>
          </a:bodyPr>
          <a:lstStyle/>
          <a:p>
            <a:r>
              <a:rPr lang="es-ES">
                <a:solidFill>
                  <a:srgbClr val="FFCC66"/>
                </a:solidFill>
                <a:latin typeface="Stencil"/>
              </a:rPr>
              <a:t>Como dibujar un diagrama de componentes: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6C22A-58C5-469A-8F59-C7E78517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37" y="1416425"/>
            <a:ext cx="8183686" cy="518850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s-ES" sz="2600">
                <a:latin typeface="Times New Roman"/>
                <a:cs typeface="Times New Roman"/>
              </a:rPr>
              <a:t>Paso 1: Determina el propósito del diagrama e identifica los artefactos como los archivos, documentos, etc. en tu sistema o aplicación que necesitas representar en su diagrama.</a:t>
            </a:r>
          </a:p>
          <a:p>
            <a:pPr algn="just"/>
            <a:r>
              <a:rPr lang="es-ES" sz="2600">
                <a:latin typeface="Times New Roman"/>
                <a:cs typeface="Times New Roman"/>
              </a:rPr>
              <a:t>Paso 2: A medida que descubres las relaciones entre los elementos que identificaste anteriormente, crea un diseño mental de tu diagrama de componentes.</a:t>
            </a:r>
          </a:p>
          <a:p>
            <a:pPr algn="just"/>
            <a:r>
              <a:rPr lang="es-ES" sz="2600">
                <a:latin typeface="Times New Roman"/>
                <a:cs typeface="Times New Roman"/>
              </a:rPr>
              <a:t>Paso 3: Al dibujar el diagrama, agrega primero los componentes, agrupándolos dentro de otros componentes como mejor te parezca.</a:t>
            </a:r>
          </a:p>
          <a:p>
            <a:pPr algn="just"/>
            <a:r>
              <a:rPr lang="es-ES" sz="2600">
                <a:latin typeface="Times New Roman"/>
                <a:cs typeface="Times New Roman"/>
              </a:rPr>
              <a:t>Paso 4: El siguiente paso es agregar otros elementos, como interfaces, clases, objetos, dependencias, etc. al diagrama de componentes y completarlo.</a:t>
            </a:r>
          </a:p>
          <a:p>
            <a:pPr algn="just"/>
            <a:r>
              <a:rPr lang="es-ES" sz="2600">
                <a:latin typeface="Times New Roman"/>
                <a:cs typeface="Times New Roman"/>
              </a:rPr>
              <a:t>Paso 5: Puede adjuntar notas en diferentes partes de su diagrama de componentes para aclarar ciertos detalles a otros usuarios.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2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4E7B1-D82D-4D9F-94E7-74272365B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212786"/>
            <a:ext cx="7690290" cy="774603"/>
          </a:xfrm>
        </p:spPr>
        <p:txBody>
          <a:bodyPr>
            <a:normAutofit fontScale="90000"/>
          </a:bodyPr>
          <a:lstStyle/>
          <a:p>
            <a:r>
              <a:rPr lang="es-ES">
                <a:solidFill>
                  <a:srgbClr val="FFCC66"/>
                </a:solidFill>
                <a:latin typeface="Stencil"/>
              </a:rPr>
              <a:t>Diagrama de Componentes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6FF06-BAE7-4583-8F72-76C01A72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262925"/>
            <a:ext cx="7704667" cy="535827"/>
          </a:xfrm>
        </p:spPr>
        <p:txBody>
          <a:bodyPr/>
          <a:lstStyle/>
          <a:p>
            <a:pPr marL="0" indent="0">
              <a:buNone/>
            </a:pPr>
            <a:r>
              <a:rPr lang="es-ES">
                <a:solidFill>
                  <a:srgbClr val="000000"/>
                </a:solidFill>
                <a:latin typeface="Corbel"/>
                <a:ea typeface="+mj-ea"/>
                <a:cs typeface="+mj-cs"/>
              </a:rPr>
              <a:t>Diagrama para una clínica veterinaria</a:t>
            </a:r>
            <a:r>
              <a:rPr lang="es-ES"/>
              <a:t> </a:t>
            </a:r>
          </a:p>
        </p:txBody>
      </p:sp>
      <p:pic>
        <p:nvPicPr>
          <p:cNvPr id="4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45FAEA0C-9A99-4E9E-A70D-B2B5285E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42" y="1847497"/>
            <a:ext cx="6979023" cy="49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4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767CD-66CC-44C5-A8D4-CB69A3BF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Proyecto Software I</a:t>
            </a:r>
            <a:br>
              <a:rPr lang="es-ES"/>
            </a:br>
            <a:r>
              <a:rPr lang="es-ES"/>
              <a:t>Modulo Cliente</a:t>
            </a:r>
          </a:p>
        </p:txBody>
      </p:sp>
      <p:pic>
        <p:nvPicPr>
          <p:cNvPr id="4" name="Imagen 4" descr="Imagen que contiene mapa&#10;&#10;Descripción generada con confianza muy alta">
            <a:extLst>
              <a:ext uri="{FF2B5EF4-FFF2-40B4-BE49-F238E27FC236}">
                <a16:creationId xmlns:a16="http://schemas.microsoft.com/office/drawing/2014/main" id="{A60E59D1-6FD4-420A-92E1-EB5B56762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689" y="2005012"/>
            <a:ext cx="7704667" cy="3487100"/>
          </a:xfrm>
        </p:spPr>
      </p:pic>
    </p:spTree>
    <p:extLst>
      <p:ext uri="{BB962C8B-B14F-4D97-AF65-F5344CB8AC3E}">
        <p14:creationId xmlns:p14="http://schemas.microsoft.com/office/powerpoint/2010/main" val="10049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0CE35C8-0B90-47ED-936F-AC26794E8789}"/>
              </a:ext>
            </a:extLst>
          </p:cNvPr>
          <p:cNvSpPr txBox="1">
            <a:spLocks/>
          </p:cNvSpPr>
          <p:nvPr/>
        </p:nvSpPr>
        <p:spPr>
          <a:xfrm>
            <a:off x="-203200" y="654756"/>
            <a:ext cx="8692444" cy="9510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/>
              <a:t>Ejemplo Proyecto Software I</a:t>
            </a:r>
          </a:p>
          <a:p>
            <a:pPr algn="ctr"/>
            <a:r>
              <a:rPr lang="es-ES"/>
              <a:t>Modulo Proveedor</a:t>
            </a:r>
          </a:p>
        </p:txBody>
      </p:sp>
      <p:pic>
        <p:nvPicPr>
          <p:cNvPr id="8" name="Imagen 8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7E04CC26-07AE-4741-93B2-D37FBD71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77052"/>
            <a:ext cx="8698088" cy="303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1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570C73B-D385-4798-BB13-9C41B52CF0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2294" y="505454"/>
            <a:ext cx="7654506" cy="562070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AR" sz="2800" b="1">
                <a:solidFill>
                  <a:srgbClr val="FFCC66"/>
                </a:solidFill>
              </a:rPr>
              <a:t>Objetivo del tema</a:t>
            </a:r>
          </a:p>
          <a:p>
            <a:pPr>
              <a:buNone/>
              <a:defRPr/>
            </a:pPr>
            <a:r>
              <a:rPr lang="es-AR">
                <a:latin typeface="Times New Roman"/>
                <a:cs typeface="Times New Roman"/>
              </a:rPr>
              <a:t>    El objetivo del tema es modelar el sistema o subsistema que se implementara tal cual es.</a:t>
            </a:r>
          </a:p>
          <a:p>
            <a:pPr eaLnBrk="1" hangingPunct="1">
              <a:buFontTx/>
              <a:buNone/>
              <a:defRPr/>
            </a:pPr>
            <a:r>
              <a:rPr lang="es-AR" sz="2800" b="1">
                <a:solidFill>
                  <a:srgbClr val="FFCC66"/>
                </a:solidFill>
              </a:rPr>
              <a:t>Elementos del Diagrama de Componentes</a:t>
            </a:r>
          </a:p>
          <a:p>
            <a:pPr eaLnBrk="1" hangingPunct="1">
              <a:buFontTx/>
              <a:buNone/>
              <a:defRPr/>
            </a:pPr>
            <a:r>
              <a:rPr lang="es-AR">
                <a:latin typeface="Times New Roman"/>
                <a:cs typeface="Times New Roman"/>
              </a:rPr>
              <a:t>Normalmente los diagramas de Componentes contienen:</a:t>
            </a:r>
            <a:endParaRPr lang="es-ES">
              <a:latin typeface="Times New Roman"/>
              <a:cs typeface="Times New Roman"/>
            </a:endParaRPr>
          </a:p>
          <a:p>
            <a:pPr>
              <a:defRPr/>
            </a:pPr>
            <a:r>
              <a:rPr lang="es-AR">
                <a:latin typeface="Times New Roman"/>
                <a:cs typeface="Times New Roman"/>
              </a:rPr>
              <a:t>Componentes</a:t>
            </a:r>
            <a:endParaRPr lang="es-ES">
              <a:latin typeface="Times New Roman"/>
              <a:cs typeface="Times New Roman"/>
            </a:endParaRPr>
          </a:p>
          <a:p>
            <a:pPr eaLnBrk="1" hangingPunct="1">
              <a:defRPr/>
            </a:pPr>
            <a:r>
              <a:rPr lang="es-AR">
                <a:latin typeface="Times New Roman"/>
                <a:cs typeface="Times New Roman"/>
              </a:rPr>
              <a:t>Interfaces</a:t>
            </a:r>
            <a:endParaRPr lang="es-ES">
              <a:latin typeface="Times New Roman"/>
              <a:cs typeface="Times New Roman"/>
            </a:endParaRPr>
          </a:p>
          <a:p>
            <a:pPr eaLnBrk="1" hangingPunct="1">
              <a:defRPr/>
            </a:pPr>
            <a:r>
              <a:rPr lang="es-AR">
                <a:latin typeface="Times New Roman"/>
                <a:cs typeface="Times New Roman"/>
              </a:rPr>
              <a:t>Relaciones de dependencia, generalización, asociación y realización</a:t>
            </a:r>
            <a:endParaRPr lang="es-ES">
              <a:latin typeface="Times New Roman"/>
              <a:cs typeface="Times New Roman"/>
            </a:endParaRPr>
          </a:p>
          <a:p>
            <a:pPr eaLnBrk="1" hangingPunct="1">
              <a:defRPr/>
            </a:pPr>
            <a:r>
              <a:rPr lang="es-AR">
                <a:latin typeface="Times New Roman"/>
                <a:cs typeface="Times New Roman"/>
              </a:rPr>
              <a:t>Paquetes o subsistemas</a:t>
            </a:r>
            <a:endParaRPr lang="es-ES">
              <a:latin typeface="Times New Roman"/>
              <a:cs typeface="Times New Roman"/>
            </a:endParaRPr>
          </a:p>
          <a:p>
            <a:pPr eaLnBrk="1" hangingPunct="1">
              <a:defRPr/>
            </a:pPr>
            <a:endParaRPr lang="es-E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60024EC-98D5-482D-9447-335587D43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2737" y="155277"/>
            <a:ext cx="7704667" cy="1319842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sz="2800" b="1">
                <a:solidFill>
                  <a:srgbClr val="FFCC66"/>
                </a:solidFill>
                <a:latin typeface="Times New Roman"/>
                <a:ea typeface="+mn-ea"/>
                <a:cs typeface="Times New Roman"/>
              </a:rPr>
              <a:t>COMPONENTE</a:t>
            </a:r>
            <a:endParaRPr lang="es-ES" sz="2800" b="1">
              <a:solidFill>
                <a:srgbClr val="FFCC66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10F8697-C73E-4737-BAEF-09DCA01C4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1177" y="1283730"/>
            <a:ext cx="7775623" cy="5455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Un componente es una parte física de un sistema (modulo, base de datos, programa ejecutable, etc.). Se puede decir que un componente es la materialización de una o más clases, porque una abstracción con atributos y métodos pueden ser implementados en los componentes.</a:t>
            </a:r>
            <a:endParaRPr lang="es-ES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En un DC, un componente se representa con un rectángulo en el que se escribe su nombre y en él se muestran dos pequeños rectángulos al lado izquierdo. O también los siguientes:</a:t>
            </a:r>
          </a:p>
          <a:p>
            <a:pPr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	Representación simple de un Componente</a:t>
            </a:r>
            <a:endParaRPr lang="es-ES">
              <a:latin typeface="Times New Roman"/>
              <a:cs typeface="Times New Roman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7FDD81E-B9A5-4756-BF2D-5CD8BC834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56" y="4773722"/>
            <a:ext cx="72009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78C05D4-0D13-4687-902B-7C8AEAB4E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13018" y="222250"/>
            <a:ext cx="7463118" cy="3160059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s-AR" sz="2800" b="1">
                <a:ln w="3175" cmpd="sng">
                  <a:noFill/>
                </a:ln>
                <a:solidFill>
                  <a:srgbClr val="FFCC66"/>
                </a:solidFill>
                <a:latin typeface="Times New Roman"/>
                <a:cs typeface="Times New Roman"/>
              </a:rPr>
              <a:t>Representación expandida de un componente</a:t>
            </a:r>
            <a:endParaRPr lang="es-ES" sz="2800" b="1">
              <a:ln w="3175" cmpd="sng">
                <a:noFill/>
              </a:ln>
              <a:solidFill>
                <a:srgbClr val="FFCC66"/>
              </a:solidFill>
              <a:latin typeface="Times New Roman"/>
              <a:cs typeface="Times New Roman"/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FC590A50-90F2-4E3B-8A97-004D01D9F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82" y="2444750"/>
            <a:ext cx="3225800" cy="187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stick2">
            <a:extLst>
              <a:ext uri="{FF2B5EF4-FFF2-40B4-BE49-F238E27FC236}">
                <a16:creationId xmlns:a16="http://schemas.microsoft.com/office/drawing/2014/main" id="{BDFFBC00-21B1-48AE-871C-ABF5A612E76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6995394" y="4325219"/>
            <a:ext cx="165576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9913 -0.05364 L 0.00799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47" y="26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89017E-7 L -1.29913 -0.0536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65" y="-26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FE8D09A-1A50-46FF-AB31-F50F1A584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256" y="908050"/>
            <a:ext cx="8079357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s-AR">
                <a:latin typeface="Times New Roman"/>
                <a:cs typeface="Times New Roman"/>
              </a:rPr>
              <a:t>Los componentes se pueden agrupar en paquetes, así como los objetos en clases, además puede haber entre ellos relaciones de dependencia como:</a:t>
            </a:r>
            <a:endParaRPr lang="es-ES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generalización</a:t>
            </a:r>
            <a:endParaRPr lang="es-AR" sz="2800" b="1">
              <a:ln w="3175" cmpd="sng">
                <a:noFill/>
              </a:ln>
              <a:solidFill>
                <a:srgbClr val="FFCC66"/>
              </a:solidFill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asociación</a:t>
            </a:r>
            <a:endParaRPr lang="es-ES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agregación</a:t>
            </a:r>
            <a:endParaRPr lang="es-ES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realización</a:t>
            </a:r>
            <a:endParaRPr lang="es-ES">
              <a:latin typeface="Times New Roman"/>
              <a:cs typeface="Times New Roman"/>
            </a:endParaRPr>
          </a:p>
          <a:p>
            <a:pPr eaLnBrk="1" hangingPunct="1">
              <a:defRPr/>
            </a:pPr>
            <a:endParaRPr lang="es-ES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356B7170-5673-4E12-8E3A-5FF8242E1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15" y="2597820"/>
            <a:ext cx="2581461" cy="181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F25475C-7880-4E20-9746-BD5420CF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20" y="4822825"/>
            <a:ext cx="6634629" cy="16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mbo 1">
            <a:extLst>
              <a:ext uri="{FF2B5EF4-FFF2-40B4-BE49-F238E27FC236}">
                <a16:creationId xmlns:a16="http://schemas.microsoft.com/office/drawing/2014/main" id="{27648854-7C7F-4B01-93F7-6FA7868E4450}"/>
              </a:ext>
            </a:extLst>
          </p:cNvPr>
          <p:cNvSpPr/>
          <p:nvPr/>
        </p:nvSpPr>
        <p:spPr>
          <a:xfrm rot="5280000">
            <a:off x="3505866" y="3600699"/>
            <a:ext cx="229598" cy="2495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953EA8F-27B6-468A-8AEE-2F400E504978}"/>
              </a:ext>
            </a:extLst>
          </p:cNvPr>
          <p:cNvCxnSpPr/>
          <p:nvPr/>
        </p:nvCxnSpPr>
        <p:spPr>
          <a:xfrm flipH="1">
            <a:off x="2910034" y="3723608"/>
            <a:ext cx="648863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FC9FC37-D67E-4A75-B515-B43EB1C809FC}"/>
              </a:ext>
            </a:extLst>
          </p:cNvPr>
          <p:cNvCxnSpPr>
            <a:cxnSpLocks/>
          </p:cNvCxnSpPr>
          <p:nvPr/>
        </p:nvCxnSpPr>
        <p:spPr>
          <a:xfrm flipH="1">
            <a:off x="2969929" y="3214499"/>
            <a:ext cx="648863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D93BF2-CB21-40E0-AD20-650FAE0E20D9}"/>
              </a:ext>
            </a:extLst>
          </p:cNvPr>
          <p:cNvCxnSpPr>
            <a:cxnSpLocks/>
          </p:cNvCxnSpPr>
          <p:nvPr/>
        </p:nvCxnSpPr>
        <p:spPr>
          <a:xfrm flipH="1">
            <a:off x="3169580" y="2755303"/>
            <a:ext cx="648863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25D4ED51-DE6C-4210-960A-1104552AE5BC}"/>
              </a:ext>
            </a:extLst>
          </p:cNvPr>
          <p:cNvSpPr/>
          <p:nvPr/>
        </p:nvSpPr>
        <p:spPr>
          <a:xfrm rot="5460000">
            <a:off x="3785880" y="2619185"/>
            <a:ext cx="209633" cy="27951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87951951-157C-4797-8A77-633ADFF610D9}"/>
              </a:ext>
            </a:extLst>
          </p:cNvPr>
          <p:cNvSpPr/>
          <p:nvPr/>
        </p:nvSpPr>
        <p:spPr>
          <a:xfrm rot="5460000">
            <a:off x="3646124" y="3936879"/>
            <a:ext cx="209633" cy="27951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43D48D9-DA9A-473F-B058-2D5A69CA00CA}"/>
              </a:ext>
            </a:extLst>
          </p:cNvPr>
          <p:cNvCxnSpPr>
            <a:cxnSpLocks/>
          </p:cNvCxnSpPr>
          <p:nvPr/>
        </p:nvCxnSpPr>
        <p:spPr>
          <a:xfrm flipH="1">
            <a:off x="3479037" y="4072996"/>
            <a:ext cx="129772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4794178-8477-4C26-B396-E0D3D8EB07C3}"/>
              </a:ext>
            </a:extLst>
          </p:cNvPr>
          <p:cNvCxnSpPr>
            <a:cxnSpLocks/>
          </p:cNvCxnSpPr>
          <p:nvPr/>
        </p:nvCxnSpPr>
        <p:spPr>
          <a:xfrm flipH="1">
            <a:off x="3269404" y="4072996"/>
            <a:ext cx="129772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354E306-932C-4E58-B480-38EA8C0464C7}"/>
              </a:ext>
            </a:extLst>
          </p:cNvPr>
          <p:cNvCxnSpPr>
            <a:cxnSpLocks/>
          </p:cNvCxnSpPr>
          <p:nvPr/>
        </p:nvCxnSpPr>
        <p:spPr>
          <a:xfrm flipH="1">
            <a:off x="3069754" y="4082979"/>
            <a:ext cx="129772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50F5B63-441A-4A60-B246-C91D41BBE5ED}"/>
              </a:ext>
            </a:extLst>
          </p:cNvPr>
          <p:cNvCxnSpPr>
            <a:cxnSpLocks/>
          </p:cNvCxnSpPr>
          <p:nvPr/>
        </p:nvCxnSpPr>
        <p:spPr>
          <a:xfrm flipH="1">
            <a:off x="2850137" y="4082978"/>
            <a:ext cx="129772" cy="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9A005BF-A46B-4565-AA70-9682D7B647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9714" y="765175"/>
            <a:ext cx="8148918" cy="51117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s-AR" sz="2400" b="1">
                <a:solidFill>
                  <a:srgbClr val="FFCC66"/>
                </a:solidFill>
              </a:rPr>
              <a:t>Estereotipos de componentes</a:t>
            </a:r>
            <a:endParaRPr lang="es-AR" sz="2400">
              <a:solidFill>
                <a:srgbClr val="FFCC66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AR">
                <a:latin typeface="Times New Roman"/>
                <a:cs typeface="Times New Roman"/>
              </a:rPr>
              <a:t>UML define cinco estereotipos estándar que se aplican en los componentes</a:t>
            </a:r>
            <a:endParaRPr lang="es-ES">
              <a:latin typeface="Times New Roman"/>
              <a:cs typeface="Times New Roman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AR" err="1">
                <a:latin typeface="Times New Roman"/>
                <a:cs typeface="Times New Roman"/>
              </a:rPr>
              <a:t>Executable</a:t>
            </a:r>
            <a:r>
              <a:rPr lang="es-AR">
                <a:latin typeface="Times New Roman"/>
                <a:cs typeface="Times New Roman"/>
              </a:rPr>
              <a:t>: componente que se puede ejecutar</a:t>
            </a:r>
            <a:endParaRPr lang="es-ES">
              <a:latin typeface="Times New Roman"/>
              <a:cs typeface="Times New Roman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Library: biblioteca de objetos estática o dinámica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Table: Componentes que representa una tabla de base de datos</a:t>
            </a:r>
            <a:endParaRPr lang="es-ES">
              <a:latin typeface="Times New Roman"/>
              <a:cs typeface="Times New Roman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AR">
                <a:latin typeface="Times New Roman"/>
                <a:cs typeface="Times New Roman"/>
              </a:rPr>
              <a:t>File: componente que representa un documento que contiene código fuente o datos</a:t>
            </a:r>
            <a:endParaRPr lang="es-ES">
              <a:latin typeface="Times New Roman"/>
              <a:cs typeface="Times New Roman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AR" err="1">
                <a:latin typeface="Times New Roman"/>
                <a:cs typeface="Times New Roman"/>
              </a:rPr>
              <a:t>Document</a:t>
            </a:r>
            <a:r>
              <a:rPr lang="es-AR">
                <a:latin typeface="Times New Roman"/>
                <a:cs typeface="Times New Roman"/>
              </a:rPr>
              <a:t>: Que representa un documento.</a:t>
            </a:r>
            <a:endParaRPr lang="es-ES">
              <a:latin typeface="Times New Roman"/>
              <a:cs typeface="Times New Roman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s-E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EDCFE75-ADE8-4196-9401-BA8E440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b="1">
                <a:solidFill>
                  <a:srgbClr val="FFCC66"/>
                </a:solidFill>
              </a:rPr>
              <a:t>INTERFACES</a:t>
            </a:r>
            <a:endParaRPr lang="es-ES">
              <a:solidFill>
                <a:srgbClr val="FFCC66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C26F8A7-15D3-40BD-96D5-B248B1CF4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114" y="1759408"/>
            <a:ext cx="7704667" cy="3332816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/>
              <a:t>Es el lazo de unión entre varios componentes.</a:t>
            </a:r>
            <a:endParaRPr lang="es-ES"/>
          </a:p>
          <a:p>
            <a:pPr eaLnBrk="1" hangingPunct="1">
              <a:defRPr/>
            </a:pPr>
            <a:endParaRPr lang="es-AR"/>
          </a:p>
          <a:p>
            <a:pPr eaLnBrk="1" hangingPunct="1">
              <a:defRPr/>
            </a:pPr>
            <a:endParaRPr lang="es-AR"/>
          </a:p>
          <a:p>
            <a:pPr>
              <a:buNone/>
              <a:defRPr/>
            </a:pPr>
            <a:endParaRPr lang="es-AR" sz="1600"/>
          </a:p>
          <a:p>
            <a:pPr>
              <a:buNone/>
              <a:defRPr/>
            </a:pPr>
            <a:endParaRPr lang="es-AR" sz="1600"/>
          </a:p>
          <a:p>
            <a:pPr>
              <a:buNone/>
              <a:defRPr/>
            </a:pPr>
            <a:r>
              <a:rPr lang="es-AR" sz="1600"/>
              <a:t>                            Donde C es el nombre de la interfaz.</a:t>
            </a:r>
            <a:endParaRPr lang="es-AR"/>
          </a:p>
          <a:p>
            <a:pPr>
              <a:buNone/>
              <a:defRPr/>
            </a:pPr>
            <a:endParaRPr lang="es-E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FB583F6-68E9-4685-9E46-F7AE900C7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8" y="2759959"/>
            <a:ext cx="53975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5D4194F-658F-4E27-B01F-A513DE65C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3431" y="750036"/>
            <a:ext cx="8229600" cy="2484798"/>
          </a:xfrm>
        </p:spPr>
        <p:txBody>
          <a:bodyPr/>
          <a:lstStyle/>
          <a:p>
            <a:pPr eaLnBrk="1" hangingPunct="1">
              <a:defRPr/>
            </a:pPr>
            <a:r>
              <a:rPr lang="es-AR"/>
              <a:t>Las interfases pueden representarse de varias formas, como vemos en la gráfica:</a:t>
            </a:r>
            <a:endParaRPr lang="es-ES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7E76208E-AA4F-462F-843C-D267A0FB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122" y="2689956"/>
            <a:ext cx="3743325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8115C35-8D2F-462C-B855-947DF841D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765175"/>
            <a:ext cx="753154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Arial"/>
              <a:buChar char="•"/>
            </a:pPr>
            <a:r>
              <a:rPr lang="es-AR" altLang="es-EC" sz="2000">
                <a:latin typeface="Arial"/>
                <a:cs typeface="Times New Roman"/>
              </a:rPr>
              <a:t>Además, se pueden representar de dos maneras de forma icónica y expandida.</a:t>
            </a:r>
            <a:endParaRPr lang="es-ES" altLang="es-EC" sz="2000">
              <a:latin typeface="Arial"/>
              <a:cs typeface="Times New Roman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" altLang="es-EC" sz="2000">
              <a:latin typeface="Arial" panose="020B0604020202020204" pitchFamily="34" charset="0"/>
            </a:endParaRP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B946AAFB-75F1-4E67-A456-8C08AD6C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25" y="2060575"/>
            <a:ext cx="7582051" cy="262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Application>Microsoft Office PowerPoint</Application>
  <PresentationFormat>Presentación en pantalla (4:3)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Parallax</vt:lpstr>
      <vt:lpstr>Diagrama de componentes</vt:lpstr>
      <vt:lpstr>Presentación de PowerPoint</vt:lpstr>
      <vt:lpstr>COMPONENTE</vt:lpstr>
      <vt:lpstr>Presentación de PowerPoint</vt:lpstr>
      <vt:lpstr>Presentación de PowerPoint</vt:lpstr>
      <vt:lpstr>Presentación de PowerPoint</vt:lpstr>
      <vt:lpstr>INTERFACES</vt:lpstr>
      <vt:lpstr>Presentación de PowerPoint</vt:lpstr>
      <vt:lpstr>Presentación de PowerPoint</vt:lpstr>
      <vt:lpstr>DIAGRAMA DE COMPONENTES</vt:lpstr>
      <vt:lpstr>Ejemplo de Diagrama de componentes</vt:lpstr>
      <vt:lpstr>¿En qué fase del ciclo de vida se encuentra?</vt:lpstr>
      <vt:lpstr>Pasos para la elaboración de un diagrama de componentes</vt:lpstr>
      <vt:lpstr>¿Por qué utilizar un Diagrama de Componentes? </vt:lpstr>
      <vt:lpstr>Como dibujar un diagrama de componentes:</vt:lpstr>
      <vt:lpstr>Diagrama de Componentes Ejemplo</vt:lpstr>
      <vt:lpstr>Ejemplo Proyecto Software I Modulo Cliente</vt:lpstr>
      <vt:lpstr>Presentación de PowerPoint</vt:lpstr>
    </vt:vector>
  </TitlesOfParts>
  <Company>Windows 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COMPONENTES</dc:title>
  <dc:creator>Pc</dc:creator>
  <cp:revision>2</cp:revision>
  <dcterms:created xsi:type="dcterms:W3CDTF">2008-11-28T12:58:03Z</dcterms:created>
  <dcterms:modified xsi:type="dcterms:W3CDTF">2019-11-18T16:23:29Z</dcterms:modified>
</cp:coreProperties>
</file>