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9" r:id="rId23"/>
    <p:sldId id="280" r:id="rId24"/>
    <p:sldId id="278" r:id="rId25"/>
    <p:sldId id="281" r:id="rId26"/>
    <p:sldId id="282" r:id="rId27"/>
    <p:sldId id="269"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83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B8AC0-A713-49DD-823C-0D5616FD9632}" type="datetimeFigureOut">
              <a:rPr lang="es-ES" smtClean="0"/>
              <a:t>27/10/2014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7D38D-7208-4D11-ADF5-CD8A860543C8}" type="slidenum">
              <a:rPr lang="es-ES" smtClean="0"/>
              <a:t>‹Nº›</a:t>
            </a:fld>
            <a:endParaRPr lang="es-ES"/>
          </a:p>
        </p:txBody>
      </p:sp>
    </p:spTree>
    <p:extLst>
      <p:ext uri="{BB962C8B-B14F-4D97-AF65-F5344CB8AC3E}">
        <p14:creationId xmlns:p14="http://schemas.microsoft.com/office/powerpoint/2010/main" val="7764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7</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8</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9</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10</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11</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12</a:t>
            </a:fld>
            <a:endParaRPr lang="es-ES"/>
          </a:p>
        </p:txBody>
      </p:sp>
    </p:spTree>
    <p:extLst>
      <p:ext uri="{BB962C8B-B14F-4D97-AF65-F5344CB8AC3E}">
        <p14:creationId xmlns:p14="http://schemas.microsoft.com/office/powerpoint/2010/main" val="224383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087D38D-7208-4D11-ADF5-CD8A860543C8}" type="slidenum">
              <a:rPr lang="es-ES" smtClean="0"/>
              <a:t>13</a:t>
            </a:fld>
            <a:endParaRPr lang="es-ES"/>
          </a:p>
        </p:txBody>
      </p:sp>
    </p:spTree>
    <p:extLst>
      <p:ext uri="{BB962C8B-B14F-4D97-AF65-F5344CB8AC3E}">
        <p14:creationId xmlns:p14="http://schemas.microsoft.com/office/powerpoint/2010/main" val="224383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C5089A2-212C-4240-B5C5-7372E8057BA3}" type="datetime1">
              <a:rPr lang="es-ES" smtClean="0"/>
              <a:t>27/10/2014</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s-ES" smtClean="0"/>
              <a:t>Maritzol Tenemaza</a:t>
            </a:r>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7698B399-1700-4761-8BAF-EA580F4F8FF4}"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B538B9-93CF-4F3B-ACFD-5B6E94DA9AAE}" type="datetime1">
              <a:rPr lang="es-ES" smtClean="0"/>
              <a:t>27/10/2014</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p>
            <a:fld id="{7698B399-1700-4761-8BAF-EA580F4F8FF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6497BBFD-12AC-412B-96A4-F6008B652ED6}" type="datetime1">
              <a:rPr lang="es-ES" smtClean="0"/>
              <a:t>27/10/2014</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r>
              <a:rPr lang="es-ES" smtClean="0"/>
              <a:t>Maritzol Tenemaza</a:t>
            </a:r>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7698B399-1700-4761-8BAF-EA580F4F8FF4}"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6A54F8D-718E-4D89-862B-763162E1A21B}" type="datetime1">
              <a:rPr lang="es-ES" smtClean="0"/>
              <a:t>27/10/2014</a:t>
            </a:fld>
            <a:endParaRPr lang="es-ES"/>
          </a:p>
        </p:txBody>
      </p:sp>
      <p:sp>
        <p:nvSpPr>
          <p:cNvPr id="5" name="4 Marcador de pie de página"/>
          <p:cNvSpPr>
            <a:spLocks noGrp="1"/>
          </p:cNvSpPr>
          <p:nvPr>
            <p:ph type="ftr" sz="quarter" idx="11"/>
          </p:nvPr>
        </p:nvSpPr>
        <p:spPr/>
        <p:txBody>
          <a:bodyPr/>
          <a:lstStyle/>
          <a:p>
            <a:r>
              <a:rPr lang="es-ES" smtClean="0"/>
              <a:t>Maritzol Tenemaza</a:t>
            </a:r>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7698B399-1700-4761-8BAF-EA580F4F8FF4}" type="slidenum">
              <a:rPr lang="es-ES" smtClean="0"/>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E6F97AC4-0A69-493B-8F25-F542CDDF955B}" type="datetime1">
              <a:rPr lang="es-ES" smtClean="0"/>
              <a:t>27/10/2014</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698B399-1700-4761-8BAF-EA580F4F8FF4}" type="slidenum">
              <a:rPr lang="es-ES" smtClean="0"/>
              <a:t>‹Nº›</a:t>
            </a:fld>
            <a:endParaRPr lang="es-ES"/>
          </a:p>
        </p:txBody>
      </p:sp>
      <p:sp>
        <p:nvSpPr>
          <p:cNvPr id="14" name="13 Marcador de pie de página"/>
          <p:cNvSpPr>
            <a:spLocks noGrp="1"/>
          </p:cNvSpPr>
          <p:nvPr>
            <p:ph type="ftr" sz="quarter" idx="12"/>
          </p:nvPr>
        </p:nvSpPr>
        <p:spPr/>
        <p:txBody>
          <a:bodyPr/>
          <a:lstStyle/>
          <a:p>
            <a:r>
              <a:rPr lang="es-ES" smtClean="0"/>
              <a:t>Maritzol Tenemaza</a:t>
            </a: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6D8E2B43-9525-4FAF-B091-725FDEE3B4B2}" type="datetime1">
              <a:rPr lang="es-ES" smtClean="0"/>
              <a:t>27/10/2014</a:t>
            </a:fld>
            <a:endParaRPr lang="es-ES"/>
          </a:p>
        </p:txBody>
      </p:sp>
      <p:sp>
        <p:nvSpPr>
          <p:cNvPr id="10" name="9 Marcador de número de diapositiva"/>
          <p:cNvSpPr>
            <a:spLocks noGrp="1"/>
          </p:cNvSpPr>
          <p:nvPr>
            <p:ph type="sldNum" sz="quarter" idx="16"/>
          </p:nvPr>
        </p:nvSpPr>
        <p:spPr/>
        <p:txBody>
          <a:bodyPr rtlCol="0"/>
          <a:lstStyle/>
          <a:p>
            <a:fld id="{7698B399-1700-4761-8BAF-EA580F4F8FF4}" type="slidenum">
              <a:rPr lang="es-ES" smtClean="0"/>
              <a:t>‹Nº›</a:t>
            </a:fld>
            <a:endParaRPr lang="es-ES"/>
          </a:p>
        </p:txBody>
      </p:sp>
      <p:sp>
        <p:nvSpPr>
          <p:cNvPr id="12" name="11 Marcador de pie de página"/>
          <p:cNvSpPr>
            <a:spLocks noGrp="1"/>
          </p:cNvSpPr>
          <p:nvPr>
            <p:ph type="ftr" sz="quarter" idx="17"/>
          </p:nvPr>
        </p:nvSpPr>
        <p:spPr/>
        <p:txBody>
          <a:bodyPr rtlCol="0"/>
          <a:lstStyle/>
          <a:p>
            <a:r>
              <a:rPr lang="es-ES" smtClean="0"/>
              <a:t>Maritzol Tenemaza</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E3AFE628-C1A2-4FED-8180-ED96E89961DC}" type="datetime1">
              <a:rPr lang="es-ES" smtClean="0"/>
              <a:t>27/10/2014</a:t>
            </a:fld>
            <a:endParaRPr lang="es-ES"/>
          </a:p>
        </p:txBody>
      </p:sp>
      <p:sp>
        <p:nvSpPr>
          <p:cNvPr id="12" name="11 Marcador de número de diapositiva"/>
          <p:cNvSpPr>
            <a:spLocks noGrp="1"/>
          </p:cNvSpPr>
          <p:nvPr>
            <p:ph type="sldNum" sz="quarter" idx="16"/>
          </p:nvPr>
        </p:nvSpPr>
        <p:spPr/>
        <p:txBody>
          <a:bodyPr rtlCol="0"/>
          <a:lstStyle/>
          <a:p>
            <a:fld id="{7698B399-1700-4761-8BAF-EA580F4F8FF4}" type="slidenum">
              <a:rPr lang="es-ES" smtClean="0"/>
              <a:t>‹Nº›</a:t>
            </a:fld>
            <a:endParaRPr lang="es-ES"/>
          </a:p>
        </p:txBody>
      </p:sp>
      <p:sp>
        <p:nvSpPr>
          <p:cNvPr id="14" name="13 Marcador de pie de página"/>
          <p:cNvSpPr>
            <a:spLocks noGrp="1"/>
          </p:cNvSpPr>
          <p:nvPr>
            <p:ph type="ftr" sz="quarter" idx="17"/>
          </p:nvPr>
        </p:nvSpPr>
        <p:spPr/>
        <p:txBody>
          <a:bodyPr rtlCol="0"/>
          <a:lstStyle/>
          <a:p>
            <a:r>
              <a:rPr lang="es-ES" smtClean="0"/>
              <a:t>Maritzol Tenemaza</a:t>
            </a:r>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61F8ED3-31B4-427A-B8A9-797AEFB419AA}" type="datetime1">
              <a:rPr lang="es-ES" smtClean="0"/>
              <a:t>27/10/2014</a:t>
            </a:fld>
            <a:endParaRPr lang="es-ES"/>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7698B399-1700-4761-8BAF-EA580F4F8FF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9528F38-A7CA-4300-8D35-30E7D3BADEEB}" type="datetime1">
              <a:rPr lang="es-ES" smtClean="0"/>
              <a:t>27/10/2014</a:t>
            </a:fld>
            <a:endParaRPr lang="es-ES"/>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7698B399-1700-4761-8BAF-EA580F4F8FF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D815F998-9677-4ECB-821F-6AA909F9A356}" type="datetime1">
              <a:rPr lang="es-ES" smtClean="0"/>
              <a:t>27/10/2014</a:t>
            </a:fld>
            <a:endParaRPr lang="es-ES"/>
          </a:p>
        </p:txBody>
      </p:sp>
      <p:sp>
        <p:nvSpPr>
          <p:cNvPr id="6" name="5 Marcador de pie de página"/>
          <p:cNvSpPr>
            <a:spLocks noGrp="1"/>
          </p:cNvSpPr>
          <p:nvPr>
            <p:ph type="ftr" sz="quarter" idx="11"/>
          </p:nvPr>
        </p:nvSpPr>
        <p:spPr/>
        <p:txBody>
          <a:bodyPr/>
          <a:lstStyle/>
          <a:p>
            <a:r>
              <a:rPr lang="es-ES" smtClean="0"/>
              <a:t>Maritzol Tenemaza</a:t>
            </a:r>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7698B399-1700-4761-8BAF-EA580F4F8FF4}" type="slidenum">
              <a:rPr lang="es-ES" smtClean="0"/>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D2A68C01-CB7F-477D-BFF9-8C6BAAA2C9DA}" type="datetime1">
              <a:rPr lang="es-ES" smtClean="0"/>
              <a:t>27/10/2014</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7698B399-1700-4761-8BAF-EA580F4F8FF4}" type="slidenum">
              <a:rPr lang="es-ES" smtClean="0"/>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r>
              <a:rPr lang="es-ES" smtClean="0"/>
              <a:t>Maritzol Tenemaza</a:t>
            </a:r>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1BD307-AA69-4149-A20C-1499A250C87E}" type="datetime1">
              <a:rPr lang="es-ES" smtClean="0"/>
              <a:t>27/10/2014</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s-ES" smtClean="0"/>
              <a:t>Maritzol Tenemaza</a:t>
            </a:r>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698B399-1700-4761-8BAF-EA580F4F8FF4}"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Análisis de requerimientos</a:t>
            </a:r>
            <a:endParaRPr lang="es-ES" dirty="0"/>
          </a:p>
        </p:txBody>
      </p:sp>
      <p:sp>
        <p:nvSpPr>
          <p:cNvPr id="3" name="2 Subtítulo"/>
          <p:cNvSpPr>
            <a:spLocks noGrp="1"/>
          </p:cNvSpPr>
          <p:nvPr>
            <p:ph type="subTitle" idx="1"/>
          </p:nvPr>
        </p:nvSpPr>
        <p:spPr/>
        <p:txBody>
          <a:bodyPr/>
          <a:lstStyle/>
          <a:p>
            <a:r>
              <a:rPr lang="es-ES" dirty="0" err="1" smtClean="0"/>
              <a:t>Maritzol</a:t>
            </a:r>
            <a:r>
              <a:rPr lang="es-ES" dirty="0" smtClean="0"/>
              <a:t> </a:t>
            </a:r>
            <a:r>
              <a:rPr lang="es-ES" dirty="0" err="1" smtClean="0"/>
              <a:t>Tenemaza</a:t>
            </a:r>
            <a:endParaRPr lang="es-ES" dirty="0"/>
          </a:p>
        </p:txBody>
      </p:sp>
    </p:spTree>
    <p:extLst>
      <p:ext uri="{BB962C8B-B14F-4D97-AF65-F5344CB8AC3E}">
        <p14:creationId xmlns:p14="http://schemas.microsoft.com/office/powerpoint/2010/main" val="394413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a:bodyPr>
          <a:lstStyle/>
          <a:p>
            <a:r>
              <a:rPr lang="es-ES" dirty="0" smtClean="0"/>
              <a:t>Negociación</a:t>
            </a:r>
          </a:p>
          <a:p>
            <a:pPr lvl="1"/>
            <a:r>
              <a:rPr lang="es-ES" dirty="0" smtClean="0"/>
              <a:t>Se pide a clientes, usuarios y otros participantes que ordenen los requerimientos según su prioridad y que después analicen los conflictos.</a:t>
            </a:r>
          </a:p>
          <a:p>
            <a:pPr lvl="1"/>
            <a:r>
              <a:rPr lang="es-ES" dirty="0" smtClean="0"/>
              <a:t>Se evalúa el costo y riesgo.</a:t>
            </a:r>
          </a:p>
          <a:p>
            <a:pPr lvl="1"/>
            <a:r>
              <a:rPr lang="es-ES" dirty="0" smtClean="0"/>
              <a:t>Algunos requerimientos se eliminan, se </a:t>
            </a:r>
            <a:r>
              <a:rPr lang="es-ES" dirty="0" err="1" smtClean="0"/>
              <a:t>cobinan</a:t>
            </a:r>
            <a:r>
              <a:rPr lang="es-ES" dirty="0" smtClean="0"/>
              <a:t> o modifican de tal manera que se logre cierto grado de satisfacción y se pueda lograr un grado de negociación.</a:t>
            </a:r>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10</a:t>
            </a:fld>
            <a:endParaRPr lang="es-ES"/>
          </a:p>
        </p:txBody>
      </p:sp>
    </p:spTree>
    <p:extLst>
      <p:ext uri="{BB962C8B-B14F-4D97-AF65-F5344CB8AC3E}">
        <p14:creationId xmlns:p14="http://schemas.microsoft.com/office/powerpoint/2010/main" val="110033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a:bodyPr>
          <a:lstStyle/>
          <a:p>
            <a:r>
              <a:rPr lang="es-ES" dirty="0" smtClean="0"/>
              <a:t>Especificación</a:t>
            </a:r>
          </a:p>
          <a:p>
            <a:pPr lvl="1"/>
            <a:r>
              <a:rPr lang="es-ES" dirty="0" smtClean="0"/>
              <a:t>Documento escrito. (mejor enfoque)</a:t>
            </a:r>
          </a:p>
          <a:p>
            <a:pPr lvl="1"/>
            <a:r>
              <a:rPr lang="es-ES" dirty="0" smtClean="0"/>
              <a:t>Conjunto de modelos gráficos</a:t>
            </a:r>
          </a:p>
          <a:p>
            <a:pPr lvl="1"/>
            <a:r>
              <a:rPr lang="es-ES" dirty="0" smtClean="0"/>
              <a:t>Modelos matemáticos.</a:t>
            </a:r>
          </a:p>
          <a:p>
            <a:pPr lvl="1"/>
            <a:r>
              <a:rPr lang="es-ES" dirty="0" smtClean="0"/>
              <a:t>Conjunto de escenarios de uso</a:t>
            </a:r>
          </a:p>
          <a:p>
            <a:pPr lvl="1"/>
            <a:r>
              <a:rPr lang="es-ES" dirty="0" smtClean="0"/>
              <a:t>Prototipos.</a:t>
            </a:r>
          </a:p>
          <a:p>
            <a:pPr marL="457200" lvl="1" indent="0">
              <a:buNone/>
            </a:pPr>
            <a:endParaRPr lang="es-ES" dirty="0" smtClean="0"/>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lstStyle/>
          <a:p>
            <a:fld id="{7698B399-1700-4761-8BAF-EA580F4F8FF4}" type="slidenum">
              <a:rPr lang="es-ES" smtClean="0"/>
              <a:t>11</a:t>
            </a:fld>
            <a:endParaRPr lang="es-ES"/>
          </a:p>
        </p:txBody>
      </p:sp>
    </p:spTree>
    <p:extLst>
      <p:ext uri="{BB962C8B-B14F-4D97-AF65-F5344CB8AC3E}">
        <p14:creationId xmlns:p14="http://schemas.microsoft.com/office/powerpoint/2010/main" val="307408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lnSpcReduction="10000"/>
          </a:bodyPr>
          <a:lstStyle/>
          <a:p>
            <a:r>
              <a:rPr lang="es-ES" dirty="0" smtClean="0"/>
              <a:t>Validación</a:t>
            </a:r>
          </a:p>
          <a:p>
            <a:pPr lvl="1"/>
            <a:r>
              <a:rPr lang="es-ES" dirty="0" smtClean="0"/>
              <a:t>La validación de los requerimientos analiza la especificación a fin de garantizar:</a:t>
            </a:r>
          </a:p>
          <a:p>
            <a:pPr lvl="2"/>
            <a:r>
              <a:rPr lang="es-ES" dirty="0" smtClean="0"/>
              <a:t>Que todos han sido enunciados sin ambigüedades.</a:t>
            </a:r>
          </a:p>
          <a:p>
            <a:pPr lvl="2"/>
            <a:r>
              <a:rPr lang="es-ES" dirty="0" smtClean="0"/>
              <a:t>Que se detectaron y se corrigieron las inconsistencias, Las omisiones y los errores.</a:t>
            </a:r>
          </a:p>
          <a:p>
            <a:pPr lvl="2"/>
            <a:r>
              <a:rPr lang="es-ES" dirty="0" smtClean="0"/>
              <a:t>Los productos de trabajo se presenten conforme a los estándares establecidos para el proceso, proyecto y producto.</a:t>
            </a:r>
          </a:p>
          <a:p>
            <a:pPr lvl="1"/>
            <a:r>
              <a:rPr lang="es-ES" dirty="0" smtClean="0"/>
              <a:t>Equipo de validación</a:t>
            </a:r>
          </a:p>
          <a:p>
            <a:pPr lvl="2"/>
            <a:r>
              <a:rPr lang="es-ES" dirty="0" smtClean="0"/>
              <a:t>Clientes, usuarios y otros participantes.</a:t>
            </a:r>
          </a:p>
          <a:p>
            <a:pPr lvl="1"/>
            <a:endParaRPr lang="es-ES" dirty="0" smtClean="0"/>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lstStyle/>
          <a:p>
            <a:fld id="{7698B399-1700-4761-8BAF-EA580F4F8FF4}" type="slidenum">
              <a:rPr lang="es-ES" smtClean="0"/>
              <a:t>12</a:t>
            </a:fld>
            <a:endParaRPr lang="es-ES"/>
          </a:p>
        </p:txBody>
      </p:sp>
    </p:spTree>
    <p:extLst>
      <p:ext uri="{BB962C8B-B14F-4D97-AF65-F5344CB8AC3E}">
        <p14:creationId xmlns:p14="http://schemas.microsoft.com/office/powerpoint/2010/main" val="270817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a:bodyPr>
          <a:lstStyle/>
          <a:p>
            <a:r>
              <a:rPr lang="es-ES" dirty="0" smtClean="0"/>
              <a:t>Administración de requerimientos</a:t>
            </a:r>
          </a:p>
          <a:p>
            <a:pPr lvl="1"/>
            <a:r>
              <a:rPr lang="es-ES" dirty="0" smtClean="0"/>
              <a:t>Conjunto de actividades que ayudan al equipo del proyecto a identificar, controlar y dar seguimiento a los requerimientos y a sus cambios, en cualquier momento.</a:t>
            </a:r>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lstStyle/>
          <a:p>
            <a:fld id="{7698B399-1700-4761-8BAF-EA580F4F8FF4}" type="slidenum">
              <a:rPr lang="es-ES" smtClean="0"/>
              <a:t>13</a:t>
            </a:fld>
            <a:endParaRPr lang="es-ES"/>
          </a:p>
        </p:txBody>
      </p:sp>
    </p:spTree>
    <p:extLst>
      <p:ext uri="{BB962C8B-B14F-4D97-AF65-F5344CB8AC3E}">
        <p14:creationId xmlns:p14="http://schemas.microsoft.com/office/powerpoint/2010/main" val="101673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Establece las bases</a:t>
            </a:r>
            <a:endParaRPr lang="es-ES" dirty="0"/>
          </a:p>
        </p:txBody>
      </p:sp>
      <p:sp>
        <p:nvSpPr>
          <p:cNvPr id="3" name="2 Marcador de contenido"/>
          <p:cNvSpPr>
            <a:spLocks noGrp="1"/>
          </p:cNvSpPr>
          <p:nvPr>
            <p:ph sz="quarter" idx="1"/>
          </p:nvPr>
        </p:nvSpPr>
        <p:spPr/>
        <p:txBody>
          <a:bodyPr/>
          <a:lstStyle/>
          <a:p>
            <a:r>
              <a:rPr lang="es-ES" dirty="0" smtClean="0"/>
              <a:t>Identificar a los participantes.</a:t>
            </a:r>
          </a:p>
          <a:p>
            <a:r>
              <a:rPr lang="es-ES" dirty="0" smtClean="0"/>
              <a:t>Reconocer los múltiples puntos de vista.</a:t>
            </a:r>
          </a:p>
          <a:p>
            <a:r>
              <a:rPr lang="es-ES" dirty="0" smtClean="0"/>
              <a:t>Trabajar hacia la colaboración</a:t>
            </a:r>
          </a:p>
          <a:p>
            <a:r>
              <a:rPr lang="es-ES" dirty="0" smtClean="0"/>
              <a:t>Hacer las primeras preguntas.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14</a:t>
            </a:fld>
            <a:endParaRPr lang="es-ES"/>
          </a:p>
        </p:txBody>
      </p:sp>
    </p:spTree>
    <p:extLst>
      <p:ext uri="{BB962C8B-B14F-4D97-AF65-F5344CB8AC3E}">
        <p14:creationId xmlns:p14="http://schemas.microsoft.com/office/powerpoint/2010/main" val="45146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a:bodyPr>
          <a:lstStyle/>
          <a:p>
            <a:r>
              <a:rPr lang="es-ES" b="1" dirty="0" err="1" smtClean="0"/>
              <a:t>Recabación</a:t>
            </a:r>
            <a:r>
              <a:rPr lang="es-ES" b="1" dirty="0" smtClean="0"/>
              <a:t> de requerimientos</a:t>
            </a:r>
          </a:p>
          <a:p>
            <a:pPr lvl="1"/>
            <a:r>
              <a:rPr lang="es-ES" dirty="0" smtClean="0"/>
              <a:t>Ingenieros de software y otros participantes dirigen o intervienen en las reuniones.</a:t>
            </a:r>
          </a:p>
          <a:p>
            <a:pPr lvl="1"/>
            <a:r>
              <a:rPr lang="es-ES" dirty="0" smtClean="0"/>
              <a:t>Se establecen reglas para la </a:t>
            </a:r>
            <a:r>
              <a:rPr lang="es-ES" dirty="0" err="1" smtClean="0"/>
              <a:t>preapración</a:t>
            </a:r>
            <a:r>
              <a:rPr lang="es-ES" dirty="0" smtClean="0"/>
              <a:t> y participación.</a:t>
            </a:r>
          </a:p>
          <a:p>
            <a:pPr lvl="1"/>
            <a:r>
              <a:rPr lang="es-ES" dirty="0" smtClean="0"/>
              <a:t>Se sugiere una agenda, que estimule el libre flujo de ideas</a:t>
            </a:r>
          </a:p>
          <a:p>
            <a:pPr lvl="1"/>
            <a:r>
              <a:rPr lang="es-ES" dirty="0" smtClean="0"/>
              <a:t>Un facilitador controla la reunión.</a:t>
            </a:r>
          </a:p>
          <a:p>
            <a:pPr lvl="1"/>
            <a:r>
              <a:rPr lang="es-ES" dirty="0" smtClean="0"/>
              <a:t>Mecanismo de definición: hojas de trabajo, pizarras, etiquetas….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15</a:t>
            </a:fld>
            <a:endParaRPr lang="es-ES"/>
          </a:p>
        </p:txBody>
      </p:sp>
    </p:spTree>
    <p:extLst>
      <p:ext uri="{BB962C8B-B14F-4D97-AF65-F5344CB8AC3E}">
        <p14:creationId xmlns:p14="http://schemas.microsoft.com/office/powerpoint/2010/main" val="235320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b="1" dirty="0" err="1" smtClean="0"/>
              <a:t>Recabación</a:t>
            </a:r>
            <a:r>
              <a:rPr lang="es-ES" b="1" dirty="0" smtClean="0"/>
              <a:t> de requerimientos</a:t>
            </a:r>
          </a:p>
          <a:p>
            <a:pPr lvl="1"/>
            <a:r>
              <a:rPr lang="es-ES" dirty="0" smtClean="0"/>
              <a:t>La meta es identificar el </a:t>
            </a:r>
            <a:r>
              <a:rPr lang="es-ES" b="1" dirty="0" smtClean="0"/>
              <a:t>problema</a:t>
            </a:r>
            <a:r>
              <a:rPr lang="es-ES" dirty="0" smtClean="0"/>
              <a:t>:</a:t>
            </a:r>
          </a:p>
          <a:p>
            <a:pPr lvl="2"/>
            <a:r>
              <a:rPr lang="es-ES" dirty="0" smtClean="0"/>
              <a:t>«Nuestras investigaciones indican que el mercado parar los sistemas de administración del hogar crece a razón del 40% anual. La primera función de Casa Segura que llevemos al mercado deberá ser la de seguridad del hogar. La mayoría de la gente está familiarizada con «sistemas de alarma» por lo que ésta deberá ser fácil de vender.</a:t>
            </a:r>
          </a:p>
          <a:p>
            <a:pPr lvl="2"/>
            <a:r>
              <a:rPr lang="es-ES" dirty="0" smtClean="0"/>
              <a:t>La función de seguridad del hogar, protegería o reconocería varias situaciones indeseables, como acceso ilegal, incendio y niveles de monóxido de carbono, entre otros. Emplearía sensores inalámbricos para detectar cada situación. Sería programada por el propietario y telefonearía en forma automática a una agencia de vigilancia cuando detectara una situación como la descritas.»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16</a:t>
            </a:fld>
            <a:endParaRPr lang="es-ES"/>
          </a:p>
        </p:txBody>
      </p:sp>
    </p:spTree>
    <p:extLst>
      <p:ext uri="{BB962C8B-B14F-4D97-AF65-F5344CB8AC3E}">
        <p14:creationId xmlns:p14="http://schemas.microsoft.com/office/powerpoint/2010/main" val="210507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a:bodyPr>
          <a:lstStyle/>
          <a:p>
            <a:r>
              <a:rPr lang="es-ES" b="1" dirty="0" err="1" smtClean="0"/>
              <a:t>Recabación</a:t>
            </a:r>
            <a:r>
              <a:rPr lang="es-ES" b="1" dirty="0" smtClean="0"/>
              <a:t> de requerimientos</a:t>
            </a:r>
          </a:p>
          <a:p>
            <a:pPr lvl="1"/>
            <a:r>
              <a:rPr lang="es-ES" dirty="0" smtClean="0"/>
              <a:t>Se pide a cada asistente que elabore </a:t>
            </a:r>
            <a:r>
              <a:rPr lang="es-ES" b="1" dirty="0" smtClean="0"/>
              <a:t>una lista de objetos </a:t>
            </a:r>
            <a:r>
              <a:rPr lang="es-ES" dirty="0" smtClean="0"/>
              <a:t>que sean parte del ambiente que rodeará el sistema. Los </a:t>
            </a:r>
            <a:r>
              <a:rPr lang="es-ES" b="1" dirty="0" smtClean="0"/>
              <a:t>objetos que producirá éste </a:t>
            </a:r>
            <a:r>
              <a:rPr lang="es-ES" dirty="0" smtClean="0"/>
              <a:t>y los que </a:t>
            </a:r>
            <a:r>
              <a:rPr lang="es-ES" b="1" dirty="0" smtClean="0"/>
              <a:t>usará para realizar sus funciones</a:t>
            </a:r>
            <a:r>
              <a:rPr lang="es-ES" dirty="0" smtClean="0"/>
              <a:t>.</a:t>
            </a:r>
          </a:p>
          <a:p>
            <a:pPr lvl="2"/>
            <a:r>
              <a:rPr lang="es-ES" dirty="0" smtClean="0"/>
              <a:t> </a:t>
            </a:r>
            <a:r>
              <a:rPr lang="es-ES" b="1" dirty="0" smtClean="0"/>
              <a:t>Ejemplo: </a:t>
            </a:r>
            <a:r>
              <a:rPr lang="es-ES" dirty="0" smtClean="0"/>
              <a:t>Casa Segura: Panel de control, detectores de humo, sensores en ventanas y puertas, detectores de movimiento, alarmas, un evento (activación de un sensor), computadora, números </a:t>
            </a:r>
            <a:r>
              <a:rPr lang="es-ES" dirty="0" err="1" smtClean="0"/>
              <a:t>teléfónicos</a:t>
            </a:r>
            <a:r>
              <a:rPr lang="es-ES" dirty="0" smtClean="0"/>
              <a:t>, llamada telefónica etc.</a:t>
            </a:r>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17</a:t>
            </a:fld>
            <a:endParaRPr lang="es-ES"/>
          </a:p>
        </p:txBody>
      </p:sp>
    </p:spTree>
    <p:extLst>
      <p:ext uri="{BB962C8B-B14F-4D97-AF65-F5344CB8AC3E}">
        <p14:creationId xmlns:p14="http://schemas.microsoft.com/office/powerpoint/2010/main" val="388897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a:bodyPr>
          <a:lstStyle/>
          <a:p>
            <a:r>
              <a:rPr lang="es-ES" b="1" dirty="0" err="1" smtClean="0"/>
              <a:t>Recabación</a:t>
            </a:r>
            <a:r>
              <a:rPr lang="es-ES" b="1" dirty="0" smtClean="0"/>
              <a:t> de requerimientos</a:t>
            </a:r>
          </a:p>
          <a:p>
            <a:pPr lvl="1"/>
            <a:r>
              <a:rPr lang="es-ES" dirty="0" smtClean="0"/>
              <a:t>Se pide a cada asistente que haga una </a:t>
            </a:r>
            <a:r>
              <a:rPr lang="es-ES" b="1" dirty="0" smtClean="0"/>
              <a:t>lista de servicios</a:t>
            </a:r>
            <a:r>
              <a:rPr lang="es-ES" dirty="0" smtClean="0"/>
              <a:t> (procesos o funciones) que manipulen o interactúen con los objetos.</a:t>
            </a:r>
          </a:p>
          <a:p>
            <a:pPr marL="857250" lvl="2" indent="0">
              <a:buNone/>
            </a:pPr>
            <a:r>
              <a:rPr lang="es-ES" dirty="0"/>
              <a:t> </a:t>
            </a:r>
            <a:r>
              <a:rPr lang="es-ES" dirty="0" smtClean="0"/>
              <a:t>   Ejemplo: Configurar el sistema, Preparar la alarma, vigilar los sensores, marcar el teléfono, programar el panel de control, Leer la pantalla. (</a:t>
            </a:r>
            <a:r>
              <a:rPr lang="es-ES" b="1" dirty="0" smtClean="0"/>
              <a:t>los servicios actúan sobre los objetos)</a:t>
            </a:r>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18</a:t>
            </a:fld>
            <a:endParaRPr lang="es-ES"/>
          </a:p>
        </p:txBody>
      </p:sp>
    </p:spTree>
    <p:extLst>
      <p:ext uri="{BB962C8B-B14F-4D97-AF65-F5344CB8AC3E}">
        <p14:creationId xmlns:p14="http://schemas.microsoft.com/office/powerpoint/2010/main" val="79333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a:bodyPr>
          <a:lstStyle/>
          <a:p>
            <a:r>
              <a:rPr lang="es-ES" b="1" dirty="0" err="1" smtClean="0"/>
              <a:t>Recabación</a:t>
            </a:r>
            <a:r>
              <a:rPr lang="es-ES" b="1" dirty="0" smtClean="0"/>
              <a:t> de requerimientos</a:t>
            </a:r>
          </a:p>
          <a:p>
            <a:pPr lvl="1"/>
            <a:r>
              <a:rPr lang="es-ES" dirty="0" smtClean="0"/>
              <a:t>También se desarrollan </a:t>
            </a:r>
            <a:r>
              <a:rPr lang="es-ES" b="1" dirty="0" smtClean="0"/>
              <a:t>listas de restricciones (</a:t>
            </a:r>
            <a:r>
              <a:rPr lang="es-ES" dirty="0" smtClean="0"/>
              <a:t>costo, tamaño, reglas de negocio) criterios de desempeño (velocidad, exactitud).</a:t>
            </a:r>
          </a:p>
          <a:p>
            <a:pPr lvl="2"/>
            <a:r>
              <a:rPr lang="es-ES" b="1" dirty="0" smtClean="0"/>
              <a:t>Ejemplo: </a:t>
            </a:r>
            <a:r>
              <a:rPr lang="es-ES" b="1" dirty="0" err="1" smtClean="0"/>
              <a:t>Restricciones:</a:t>
            </a:r>
            <a:r>
              <a:rPr lang="es-ES" dirty="0" err="1" smtClean="0"/>
              <a:t>El</a:t>
            </a:r>
            <a:r>
              <a:rPr lang="es-ES" dirty="0" smtClean="0"/>
              <a:t> sistema debe reconocer cuándo los sensores no están operando. Debe ser amistoso con el usuario. Debe tener una interfaz directa con una línea telefónica estándar.</a:t>
            </a:r>
          </a:p>
          <a:p>
            <a:pPr lvl="2"/>
            <a:r>
              <a:rPr lang="es-ES" b="1" dirty="0" smtClean="0"/>
              <a:t>Criterios de desempeño: </a:t>
            </a:r>
            <a:r>
              <a:rPr lang="es-ES" dirty="0" smtClean="0"/>
              <a:t>Un evento de un sensor debe reconocerse antes de un segundo, debe implementarse un esquema de prioridad de eventos.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19</a:t>
            </a:fld>
            <a:endParaRPr lang="es-ES"/>
          </a:p>
        </p:txBody>
      </p:sp>
    </p:spTree>
    <p:extLst>
      <p:ext uri="{BB962C8B-B14F-4D97-AF65-F5344CB8AC3E}">
        <p14:creationId xmlns:p14="http://schemas.microsoft.com/office/powerpoint/2010/main" val="372034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Principios que guían el proceso</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dirty="0" smtClean="0"/>
              <a:t>Ser ágil</a:t>
            </a:r>
          </a:p>
          <a:p>
            <a:r>
              <a:rPr lang="es-ES" dirty="0" smtClean="0"/>
              <a:t>En cada etapa, centrarse en la calidad</a:t>
            </a:r>
          </a:p>
          <a:p>
            <a:r>
              <a:rPr lang="es-ES" dirty="0" smtClean="0"/>
              <a:t>Estar listo para adaptar</a:t>
            </a:r>
          </a:p>
          <a:p>
            <a:r>
              <a:rPr lang="es-ES" dirty="0" smtClean="0"/>
              <a:t>Formar un equipo eficaz</a:t>
            </a:r>
          </a:p>
          <a:p>
            <a:r>
              <a:rPr lang="es-ES" dirty="0" smtClean="0"/>
              <a:t>Establecer mecanismos para la comunicación y coordinación.</a:t>
            </a:r>
          </a:p>
          <a:p>
            <a:r>
              <a:rPr lang="es-ES" dirty="0" smtClean="0"/>
              <a:t>Administrar el cambio</a:t>
            </a:r>
          </a:p>
          <a:p>
            <a:r>
              <a:rPr lang="es-ES" dirty="0" smtClean="0"/>
              <a:t>Evaluar el riesgo</a:t>
            </a:r>
          </a:p>
          <a:p>
            <a:r>
              <a:rPr lang="es-ES" dirty="0" smtClean="0"/>
              <a:t>Crear productos de trabajo que </a:t>
            </a:r>
            <a:r>
              <a:rPr lang="es-ES" dirty="0" err="1" smtClean="0"/>
              <a:t>agregen</a:t>
            </a:r>
            <a:r>
              <a:rPr lang="es-ES" dirty="0" smtClean="0"/>
              <a:t> valor para otros.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2</a:t>
            </a:fld>
            <a:endParaRPr lang="es-ES"/>
          </a:p>
        </p:txBody>
      </p:sp>
    </p:spTree>
    <p:extLst>
      <p:ext uri="{BB962C8B-B14F-4D97-AF65-F5344CB8AC3E}">
        <p14:creationId xmlns:p14="http://schemas.microsoft.com/office/powerpoint/2010/main" val="189199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a:bodyPr>
          <a:lstStyle/>
          <a:p>
            <a:r>
              <a:rPr lang="es-ES" dirty="0" smtClean="0"/>
              <a:t>En este punto no se permiten las críticas o el debate.</a:t>
            </a:r>
          </a:p>
          <a:p>
            <a:r>
              <a:rPr lang="es-ES" dirty="0" smtClean="0"/>
              <a:t>Crear las listas por áreas temáticas. </a:t>
            </a:r>
            <a:endParaRPr lang="es-ES" dirty="0"/>
          </a:p>
          <a:p>
            <a:r>
              <a:rPr lang="es-ES" dirty="0" smtClean="0"/>
              <a:t>Eliminar entradas redundantes.</a:t>
            </a:r>
          </a:p>
          <a:p>
            <a:r>
              <a:rPr lang="es-ES" dirty="0" smtClean="0"/>
              <a:t>Agregar nuevas ideas.</a:t>
            </a:r>
          </a:p>
          <a:p>
            <a:r>
              <a:rPr lang="es-ES" dirty="0" smtClean="0"/>
              <a:t>Pero no eliminar ninguna.</a:t>
            </a:r>
          </a:p>
          <a:p>
            <a:r>
              <a:rPr lang="es-ES" dirty="0" smtClean="0"/>
              <a:t>Combinar las listas.</a:t>
            </a:r>
          </a:p>
          <a:p>
            <a:r>
              <a:rPr lang="es-ES" dirty="0" smtClean="0"/>
              <a:t>Llegar a un consenso.</a:t>
            </a:r>
          </a:p>
          <a:p>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20</a:t>
            </a:fld>
            <a:endParaRPr lang="es-ES"/>
          </a:p>
        </p:txBody>
      </p:sp>
    </p:spTree>
    <p:extLst>
      <p:ext uri="{BB962C8B-B14F-4D97-AF65-F5344CB8AC3E}">
        <p14:creationId xmlns:p14="http://schemas.microsoft.com/office/powerpoint/2010/main" val="192219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Indagación de los requerimientos</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dirty="0" smtClean="0"/>
              <a:t>En ocasiones los objetos o servicios de la lista requieren mayores explicaciones.</a:t>
            </a:r>
          </a:p>
          <a:p>
            <a:r>
              <a:rPr lang="es-ES" dirty="0" smtClean="0"/>
              <a:t>Para ellos se desarrollan </a:t>
            </a:r>
            <a:r>
              <a:rPr lang="es-ES" dirty="0" err="1" smtClean="0"/>
              <a:t>miniespecificaciones</a:t>
            </a:r>
            <a:r>
              <a:rPr lang="es-ES" dirty="0" smtClean="0"/>
              <a:t>.</a:t>
            </a:r>
          </a:p>
          <a:p>
            <a:r>
              <a:rPr lang="es-ES" dirty="0" smtClean="0"/>
              <a:t>La </a:t>
            </a:r>
            <a:r>
              <a:rPr lang="es-ES" dirty="0" err="1" smtClean="0"/>
              <a:t>miniespecificación</a:t>
            </a:r>
            <a:r>
              <a:rPr lang="es-ES" dirty="0" smtClean="0"/>
              <a:t> es una elaboración de un objeto o servicio.</a:t>
            </a:r>
          </a:p>
          <a:p>
            <a:pPr lvl="1"/>
            <a:r>
              <a:rPr lang="es-ES" dirty="0" smtClean="0"/>
              <a:t>Ejemplo: «El panel de control es una unidad montada en un muro, sus dimensiones aproximadamente son… La interacción con el usuario tiene lugar por medio de un tablero que contiene….»</a:t>
            </a:r>
          </a:p>
          <a:p>
            <a:r>
              <a:rPr lang="es-ES" dirty="0" smtClean="0"/>
              <a:t>Se presentan las </a:t>
            </a:r>
            <a:r>
              <a:rPr lang="es-ES" dirty="0" err="1" smtClean="0"/>
              <a:t>miniespecificaciones</a:t>
            </a:r>
            <a:r>
              <a:rPr lang="es-ES" dirty="0" smtClean="0"/>
              <a:t> se analizan, se hacen adiciones, eliminaciones y modificaciones. Pueden descubrirse nuevos objetos servicios o restricciones.</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21</a:t>
            </a:fld>
            <a:endParaRPr lang="es-ES"/>
          </a:p>
        </p:txBody>
      </p:sp>
    </p:spTree>
    <p:extLst>
      <p:ext uri="{BB962C8B-B14F-4D97-AF65-F5344CB8AC3E}">
        <p14:creationId xmlns:p14="http://schemas.microsoft.com/office/powerpoint/2010/main" val="2408013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Despliegue de la función de calidad.</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dirty="0" smtClean="0"/>
              <a:t>DFC. Es una técnica de administración de la calidad que traduce las necesidades del cliente en requisitos técnicos:</a:t>
            </a:r>
          </a:p>
          <a:p>
            <a:r>
              <a:rPr lang="es-ES" dirty="0" smtClean="0"/>
              <a:t>Entender lo que resulta valioso para el cliente.</a:t>
            </a:r>
          </a:p>
          <a:p>
            <a:r>
              <a:rPr lang="es-ES" dirty="0" smtClean="0"/>
              <a:t>Los tipos de éstos requerimientos son:</a:t>
            </a:r>
          </a:p>
          <a:p>
            <a:pPr lvl="1"/>
            <a:r>
              <a:rPr lang="es-ES" b="1" dirty="0" smtClean="0"/>
              <a:t>Requisitos normales. </a:t>
            </a:r>
            <a:r>
              <a:rPr lang="es-ES" dirty="0" smtClean="0"/>
              <a:t>Objetivos y metas establecidas para el producto o sistema durante las reuniones con el cliente. Ejemplo tipos de gráficos pedidos, funciones específicas del sistema. Etc..</a:t>
            </a:r>
            <a:endParaRPr lang="es-ES" b="1" dirty="0" smtClean="0"/>
          </a:p>
          <a:p>
            <a:pPr lvl="1"/>
            <a:r>
              <a:rPr lang="es-ES" b="1" dirty="0" smtClean="0"/>
              <a:t>Requisitos esperados. </a:t>
            </a:r>
            <a:r>
              <a:rPr lang="es-ES" dirty="0" smtClean="0"/>
              <a:t>Están implicados en el producto o sistema que quizá sean tan importantes que el cliente no los mencione de manera explicita. Su ausencia causará insatisfacción: Ejemplo fácil interacción, ejecución confiable, facilidad de instalación etc.</a:t>
            </a:r>
            <a:endParaRPr lang="es-ES" b="1" dirty="0" smtClean="0"/>
          </a:p>
          <a:p>
            <a:pPr lvl="1"/>
            <a:r>
              <a:rPr lang="es-ES" b="1" dirty="0" smtClean="0"/>
              <a:t>Requisitos emocionantes: </a:t>
            </a:r>
            <a:r>
              <a:rPr lang="es-ES" dirty="0" smtClean="0"/>
              <a:t>características que van más allá de las expectativas del cliente y son muy satisfactorias si están presentes. Por ejemplo para un software para un sistema móvil, pantalla táctil, correo de voz visual etc.</a:t>
            </a:r>
            <a:endParaRPr lang="es-ES" b="1"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22</a:t>
            </a:fld>
            <a:endParaRPr lang="es-ES"/>
          </a:p>
        </p:txBody>
      </p:sp>
    </p:spTree>
    <p:extLst>
      <p:ext uri="{BB962C8B-B14F-4D97-AF65-F5344CB8AC3E}">
        <p14:creationId xmlns:p14="http://schemas.microsoft.com/office/powerpoint/2010/main" val="325125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Escenarios de Uso</a:t>
            </a:r>
            <a:endParaRPr lang="es-ES" dirty="0"/>
          </a:p>
        </p:txBody>
      </p:sp>
      <p:sp>
        <p:nvSpPr>
          <p:cNvPr id="3" name="2 Marcador de contenido"/>
          <p:cNvSpPr>
            <a:spLocks noGrp="1"/>
          </p:cNvSpPr>
          <p:nvPr>
            <p:ph sz="quarter" idx="1"/>
          </p:nvPr>
        </p:nvSpPr>
        <p:spPr/>
        <p:txBody>
          <a:bodyPr>
            <a:normAutofit/>
          </a:bodyPr>
          <a:lstStyle/>
          <a:p>
            <a:r>
              <a:rPr lang="es-ES" dirty="0" smtClean="0"/>
              <a:t>Para poder seguir hacia actividades más técnicas  de la Ingeniería de software.</a:t>
            </a:r>
          </a:p>
          <a:p>
            <a:r>
              <a:rPr lang="es-ES" dirty="0" smtClean="0"/>
              <a:t>Es necesario entender como emplearán los usuarios finales dichas funciones y características.</a:t>
            </a:r>
          </a:p>
          <a:p>
            <a:r>
              <a:rPr lang="es-ES" dirty="0" smtClean="0"/>
              <a:t>Para esto los desarrolladores y usuarios crean un conjunto de escenarios  llamados </a:t>
            </a:r>
            <a:r>
              <a:rPr lang="es-ES" b="1" dirty="0" smtClean="0"/>
              <a:t>casos de uso, </a:t>
            </a:r>
            <a:r>
              <a:rPr lang="es-ES" dirty="0" smtClean="0"/>
              <a:t>proporcionan la descripción de la manera en la que se utilizará el sistema. </a:t>
            </a:r>
            <a:endParaRPr lang="es-ES" b="1" dirty="0" smtClean="0"/>
          </a:p>
          <a:p>
            <a:endParaRPr lang="es-ES" b="1"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23</a:t>
            </a:fld>
            <a:endParaRPr lang="es-ES"/>
          </a:p>
        </p:txBody>
      </p:sp>
    </p:spTree>
    <p:extLst>
      <p:ext uri="{BB962C8B-B14F-4D97-AF65-F5344CB8AC3E}">
        <p14:creationId xmlns:p14="http://schemas.microsoft.com/office/powerpoint/2010/main" val="405306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Lista de investigación</a:t>
            </a:r>
            <a:endParaRPr lang="es-ES" dirty="0"/>
          </a:p>
        </p:txBody>
      </p:sp>
      <p:sp>
        <p:nvSpPr>
          <p:cNvPr id="3" name="2 Marcador de contenido"/>
          <p:cNvSpPr>
            <a:spLocks noGrp="1"/>
          </p:cNvSpPr>
          <p:nvPr>
            <p:ph sz="quarter" idx="1"/>
          </p:nvPr>
        </p:nvSpPr>
        <p:spPr/>
        <p:txBody>
          <a:bodyPr>
            <a:normAutofit fontScale="92500" lnSpcReduction="20000"/>
          </a:bodyPr>
          <a:lstStyle/>
          <a:p>
            <a:r>
              <a:rPr lang="es-ES" dirty="0" smtClean="0"/>
              <a:t>Modelado de requerimientos</a:t>
            </a:r>
          </a:p>
          <a:p>
            <a:r>
              <a:rPr lang="es-ES" dirty="0" smtClean="0"/>
              <a:t>Modelado orientado al flujo.</a:t>
            </a:r>
          </a:p>
          <a:p>
            <a:r>
              <a:rPr lang="es-ES" dirty="0" smtClean="0"/>
              <a:t>Conceptos de diseño</a:t>
            </a:r>
          </a:p>
          <a:p>
            <a:r>
              <a:rPr lang="es-ES" dirty="0" smtClean="0"/>
              <a:t>Diseño de arquitectura.</a:t>
            </a:r>
          </a:p>
          <a:p>
            <a:r>
              <a:rPr lang="es-ES" dirty="0" smtClean="0"/>
              <a:t>Diseño a nivel de componentes</a:t>
            </a:r>
          </a:p>
          <a:p>
            <a:r>
              <a:rPr lang="es-ES" dirty="0" smtClean="0"/>
              <a:t>Diseño de la interfaz de usuario</a:t>
            </a:r>
          </a:p>
          <a:p>
            <a:r>
              <a:rPr lang="es-ES" dirty="0" smtClean="0"/>
              <a:t>Administración de la calidad</a:t>
            </a:r>
          </a:p>
          <a:p>
            <a:r>
              <a:rPr lang="es-ES" dirty="0" smtClean="0"/>
              <a:t>Aseguramiento de calidad</a:t>
            </a:r>
          </a:p>
          <a:p>
            <a:r>
              <a:rPr lang="es-ES" dirty="0" smtClean="0"/>
              <a:t>Estrategias de pruebas de software.</a:t>
            </a:r>
          </a:p>
          <a:p>
            <a:r>
              <a:rPr lang="es-ES" dirty="0" smtClean="0"/>
              <a:t>Administración del riesgo.</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24</a:t>
            </a:fld>
            <a:endParaRPr lang="es-ES"/>
          </a:p>
        </p:txBody>
      </p:sp>
    </p:spTree>
    <p:extLst>
      <p:ext uri="{BB962C8B-B14F-4D97-AF65-F5344CB8AC3E}">
        <p14:creationId xmlns:p14="http://schemas.microsoft.com/office/powerpoint/2010/main" val="266635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Casos de Uso</a:t>
            </a:r>
            <a:endParaRPr lang="es-ES" dirty="0"/>
          </a:p>
        </p:txBody>
      </p:sp>
      <p:sp>
        <p:nvSpPr>
          <p:cNvPr id="3" name="2 Marcador de contenido"/>
          <p:cNvSpPr>
            <a:spLocks noGrp="1"/>
          </p:cNvSpPr>
          <p:nvPr>
            <p:ph sz="quarter" idx="1"/>
          </p:nvPr>
        </p:nvSpPr>
        <p:spPr/>
        <p:txBody>
          <a:bodyPr>
            <a:normAutofit/>
          </a:bodyPr>
          <a:lstStyle/>
          <a:p>
            <a:r>
              <a:rPr lang="es-ES" dirty="0" smtClean="0"/>
              <a:t>El primer paso para escribir un caso de uso es definir un conjunto de actores.</a:t>
            </a:r>
          </a:p>
          <a:p>
            <a:r>
              <a:rPr lang="es-ES" dirty="0" smtClean="0"/>
              <a:t>Actor y usuario final no son lo mismo.</a:t>
            </a:r>
          </a:p>
          <a:p>
            <a:r>
              <a:rPr lang="es-ES" dirty="0" smtClean="0"/>
              <a:t>Los actores principales interactúan para lograr las funciones requeridas del sistema, trabajan con el software en forma directa.</a:t>
            </a:r>
          </a:p>
          <a:p>
            <a:r>
              <a:rPr lang="es-ES" dirty="0" smtClean="0"/>
              <a:t>Los actores secundarios dan apoyo al sistema, de modo que los primarios puedan hacer su trabajo.</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25</a:t>
            </a:fld>
            <a:endParaRPr lang="es-ES"/>
          </a:p>
        </p:txBody>
      </p:sp>
    </p:spTree>
    <p:extLst>
      <p:ext uri="{BB962C8B-B14F-4D97-AF65-F5344CB8AC3E}">
        <p14:creationId xmlns:p14="http://schemas.microsoft.com/office/powerpoint/2010/main" val="3962725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Elementos del modelo de requerimientos</a:t>
            </a:r>
            <a:endParaRPr lang="es-ES" dirty="0"/>
          </a:p>
        </p:txBody>
      </p:sp>
      <p:sp>
        <p:nvSpPr>
          <p:cNvPr id="3" name="2 Marcador de contenido"/>
          <p:cNvSpPr>
            <a:spLocks noGrp="1"/>
          </p:cNvSpPr>
          <p:nvPr>
            <p:ph sz="quarter" idx="1"/>
          </p:nvPr>
        </p:nvSpPr>
        <p:spPr/>
        <p:txBody>
          <a:bodyPr/>
          <a:lstStyle/>
          <a:p>
            <a:r>
              <a:rPr lang="es-ES" dirty="0" smtClean="0"/>
              <a:t>Diagramas de actividades</a:t>
            </a:r>
          </a:p>
          <a:p>
            <a:r>
              <a:rPr lang="es-ES" dirty="0" smtClean="0"/>
              <a:t>Diagramas de clases</a:t>
            </a:r>
          </a:p>
          <a:p>
            <a:r>
              <a:rPr lang="es-ES" smtClean="0"/>
              <a:t>Diagramas de estados.</a:t>
            </a:r>
            <a:endParaRPr lang="es-ES"/>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lstStyle/>
          <a:p>
            <a:fld id="{7698B399-1700-4761-8BAF-EA580F4F8FF4}" type="slidenum">
              <a:rPr lang="es-ES" smtClean="0"/>
              <a:t>26</a:t>
            </a:fld>
            <a:endParaRPr lang="es-ES"/>
          </a:p>
        </p:txBody>
      </p:sp>
    </p:spTree>
    <p:extLst>
      <p:ext uri="{BB962C8B-B14F-4D97-AF65-F5344CB8AC3E}">
        <p14:creationId xmlns:p14="http://schemas.microsoft.com/office/powerpoint/2010/main" val="263014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sz="quarter" idx="1"/>
          </p:nvPr>
        </p:nvSpPr>
        <p:spPr/>
        <p:txBody>
          <a:bodyPr/>
          <a:lstStyle/>
          <a:p>
            <a:r>
              <a:rPr lang="es-ES" dirty="0" err="1" smtClean="0"/>
              <a:t>Pressman</a:t>
            </a:r>
            <a:r>
              <a:rPr lang="es-ES" dirty="0" smtClean="0"/>
              <a:t>, R.,(2010), Ingeniería del Software, séptima edición, </a:t>
            </a:r>
            <a:r>
              <a:rPr lang="es-ES" dirty="0" err="1" smtClean="0"/>
              <a:t>MacGrawHill</a:t>
            </a:r>
            <a:r>
              <a:rPr lang="es-ES" dirty="0" smtClean="0"/>
              <a:t>, </a:t>
            </a:r>
            <a:r>
              <a:rPr lang="es-ES" dirty="0" err="1" smtClean="0"/>
              <a:t>pp</a:t>
            </a:r>
            <a:r>
              <a:rPr lang="es-ES" dirty="0" smtClean="0"/>
              <a:t> 82-125</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27</a:t>
            </a:fld>
            <a:endParaRPr lang="es-ES"/>
          </a:p>
        </p:txBody>
      </p:sp>
    </p:spTree>
    <p:extLst>
      <p:ext uri="{BB962C8B-B14F-4D97-AF65-F5344CB8AC3E}">
        <p14:creationId xmlns:p14="http://schemas.microsoft.com/office/powerpoint/2010/main" val="39479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Principios que guían la práctica</a:t>
            </a:r>
            <a:endParaRPr lang="es-ES" dirty="0"/>
          </a:p>
        </p:txBody>
      </p:sp>
      <p:sp>
        <p:nvSpPr>
          <p:cNvPr id="3" name="2 Marcador de contenido"/>
          <p:cNvSpPr>
            <a:spLocks noGrp="1"/>
          </p:cNvSpPr>
          <p:nvPr>
            <p:ph sz="quarter" idx="1"/>
          </p:nvPr>
        </p:nvSpPr>
        <p:spPr/>
        <p:txBody>
          <a:bodyPr>
            <a:normAutofit fontScale="92500" lnSpcReduction="10000"/>
          </a:bodyPr>
          <a:lstStyle/>
          <a:p>
            <a:r>
              <a:rPr lang="es-ES" dirty="0" smtClean="0"/>
              <a:t>Divide y vencerás</a:t>
            </a:r>
          </a:p>
          <a:p>
            <a:r>
              <a:rPr lang="es-ES" dirty="0" smtClean="0"/>
              <a:t>Entender el uso de la abstracción.</a:t>
            </a:r>
          </a:p>
          <a:p>
            <a:r>
              <a:rPr lang="es-ES" dirty="0" smtClean="0"/>
              <a:t>Buscar la coherencia</a:t>
            </a:r>
          </a:p>
          <a:p>
            <a:r>
              <a:rPr lang="es-ES" dirty="0" smtClean="0"/>
              <a:t>Centrarse en la transferencia de información</a:t>
            </a:r>
          </a:p>
          <a:p>
            <a:r>
              <a:rPr lang="es-ES" dirty="0" smtClean="0"/>
              <a:t>Construir software que tenga modularidad eficaz.</a:t>
            </a:r>
          </a:p>
          <a:p>
            <a:r>
              <a:rPr lang="es-ES" dirty="0" smtClean="0"/>
              <a:t>Buscar patrones.</a:t>
            </a:r>
          </a:p>
          <a:p>
            <a:r>
              <a:rPr lang="es-ES" dirty="0" smtClean="0"/>
              <a:t>Cuando sea posible, representar el problema y su solución desde varias perspectivas.</a:t>
            </a:r>
          </a:p>
          <a:p>
            <a:r>
              <a:rPr lang="es-ES" dirty="0" smtClean="0"/>
              <a:t>Tener en mente que alguien dará mantenimiento al software.</a:t>
            </a:r>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3</a:t>
            </a:fld>
            <a:endParaRPr lang="es-ES"/>
          </a:p>
        </p:txBody>
      </p:sp>
    </p:spTree>
    <p:extLst>
      <p:ext uri="{BB962C8B-B14F-4D97-AF65-F5344CB8AC3E}">
        <p14:creationId xmlns:p14="http://schemas.microsoft.com/office/powerpoint/2010/main" val="42158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Principios que guían la actividad estructural</a:t>
            </a:r>
            <a:endParaRPr lang="es-ES" dirty="0"/>
          </a:p>
        </p:txBody>
      </p:sp>
      <p:sp>
        <p:nvSpPr>
          <p:cNvPr id="3" name="2 Marcador de contenido"/>
          <p:cNvSpPr>
            <a:spLocks noGrp="1"/>
          </p:cNvSpPr>
          <p:nvPr>
            <p:ph sz="quarter" idx="1"/>
          </p:nvPr>
        </p:nvSpPr>
        <p:spPr/>
        <p:txBody>
          <a:bodyPr>
            <a:normAutofit fontScale="77500" lnSpcReduction="20000"/>
          </a:bodyPr>
          <a:lstStyle/>
          <a:p>
            <a:r>
              <a:rPr lang="es-ES" b="1" dirty="0" smtClean="0"/>
              <a:t>Principios de Comunicación:</a:t>
            </a:r>
          </a:p>
          <a:p>
            <a:pPr lvl="1"/>
            <a:r>
              <a:rPr lang="es-ES" dirty="0" smtClean="0"/>
              <a:t>Escuchar</a:t>
            </a:r>
          </a:p>
          <a:p>
            <a:pPr lvl="1"/>
            <a:r>
              <a:rPr lang="es-ES" dirty="0" smtClean="0"/>
              <a:t>Antes de comunicarse- prepararse</a:t>
            </a:r>
          </a:p>
          <a:p>
            <a:pPr lvl="1"/>
            <a:r>
              <a:rPr lang="es-ES" dirty="0" smtClean="0"/>
              <a:t>Alguien debe facilitar la actividad.</a:t>
            </a:r>
          </a:p>
          <a:p>
            <a:pPr lvl="1"/>
            <a:r>
              <a:rPr lang="es-ES" dirty="0" smtClean="0"/>
              <a:t>Es mejor la comunicación cara a cara.</a:t>
            </a:r>
          </a:p>
          <a:p>
            <a:pPr lvl="1"/>
            <a:r>
              <a:rPr lang="es-ES" dirty="0" smtClean="0"/>
              <a:t>Tomar notas y documentar las decisiones.</a:t>
            </a:r>
          </a:p>
          <a:p>
            <a:pPr lvl="1"/>
            <a:r>
              <a:rPr lang="es-ES" dirty="0" smtClean="0"/>
              <a:t>Perseguir la colaboración.</a:t>
            </a:r>
          </a:p>
          <a:p>
            <a:pPr lvl="1"/>
            <a:r>
              <a:rPr lang="es-ES" dirty="0" smtClean="0"/>
              <a:t>Permanecer centrado, hacer módulos con la discusión</a:t>
            </a:r>
          </a:p>
          <a:p>
            <a:pPr lvl="1"/>
            <a:r>
              <a:rPr lang="es-ES" dirty="0" smtClean="0"/>
              <a:t>Si algo no está claro hacer un dibujo</a:t>
            </a:r>
          </a:p>
          <a:p>
            <a:pPr lvl="1"/>
            <a:r>
              <a:rPr lang="es-ES" dirty="0" smtClean="0"/>
              <a:t>Una vez que se acuerde algo avanzar. Si no es posible ponerse de acuerdo en algo, avanzar. Si una característica o función no está clara o no puede aclararse en el momento avanzar.</a:t>
            </a:r>
          </a:p>
          <a:p>
            <a:pPr lvl="1"/>
            <a:r>
              <a:rPr lang="es-ES" dirty="0" smtClean="0"/>
              <a:t>La negociación no es un concurso o juego, funciona mejor cuando las dos partes ganan.</a:t>
            </a:r>
          </a:p>
          <a:p>
            <a:pPr lvl="1"/>
            <a:endParaRPr lang="es-ES" dirty="0"/>
          </a:p>
        </p:txBody>
      </p:sp>
      <p:sp>
        <p:nvSpPr>
          <p:cNvPr id="4" name="3 Marcador de pie de página"/>
          <p:cNvSpPr>
            <a:spLocks noGrp="1"/>
          </p:cNvSpPr>
          <p:nvPr>
            <p:ph type="ftr" sz="quarter" idx="11"/>
          </p:nvPr>
        </p:nvSpPr>
        <p:spPr/>
        <p:txBody>
          <a:bodyPr/>
          <a:lstStyle/>
          <a:p>
            <a:r>
              <a:rPr lang="es-ES" smtClean="0"/>
              <a:t>Maritzol Tenemaza</a:t>
            </a:r>
            <a:endParaRPr lang="es-ES"/>
          </a:p>
        </p:txBody>
      </p:sp>
      <p:sp>
        <p:nvSpPr>
          <p:cNvPr id="5" name="4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4</a:t>
            </a:fld>
            <a:endParaRPr lang="es-ES"/>
          </a:p>
        </p:txBody>
      </p:sp>
    </p:spTree>
    <p:extLst>
      <p:ext uri="{BB962C8B-B14F-4D97-AF65-F5344CB8AC3E}">
        <p14:creationId xmlns:p14="http://schemas.microsoft.com/office/powerpoint/2010/main" val="76802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Diferencia entre cliente y usuario final</a:t>
            </a:r>
            <a:endParaRPr lang="es-ES" dirty="0"/>
          </a:p>
        </p:txBody>
      </p:sp>
      <p:sp>
        <p:nvSpPr>
          <p:cNvPr id="5" name="4 Marcador de contenido"/>
          <p:cNvSpPr>
            <a:spLocks noGrp="1"/>
          </p:cNvSpPr>
          <p:nvPr>
            <p:ph sz="quarter" idx="2"/>
          </p:nvPr>
        </p:nvSpPr>
        <p:spPr/>
        <p:txBody>
          <a:bodyPr>
            <a:normAutofit fontScale="85000" lnSpcReduction="10000"/>
          </a:bodyPr>
          <a:lstStyle/>
          <a:p>
            <a:r>
              <a:rPr lang="es-ES" dirty="0" smtClean="0"/>
              <a:t>Persona o grupo que:</a:t>
            </a:r>
          </a:p>
          <a:p>
            <a:pPr lvl="1"/>
            <a:r>
              <a:rPr lang="es-ES" dirty="0" smtClean="0"/>
              <a:t>Solicitó que se construyera el software.</a:t>
            </a:r>
          </a:p>
          <a:p>
            <a:pPr lvl="1"/>
            <a:r>
              <a:rPr lang="es-ES" dirty="0" smtClean="0"/>
              <a:t>Define los objetivos generales.</a:t>
            </a:r>
          </a:p>
          <a:p>
            <a:pPr lvl="1"/>
            <a:r>
              <a:rPr lang="es-ES" dirty="0" smtClean="0"/>
              <a:t>Proporciona los requerimientos básicos del producto.</a:t>
            </a:r>
          </a:p>
          <a:p>
            <a:pPr lvl="1"/>
            <a:r>
              <a:rPr lang="es-ES" dirty="0" smtClean="0"/>
              <a:t>Coordina la obtención de fondos para el proyecto.</a:t>
            </a:r>
            <a:endParaRPr lang="es-ES" dirty="0"/>
          </a:p>
        </p:txBody>
      </p:sp>
      <p:sp>
        <p:nvSpPr>
          <p:cNvPr id="7" name="6 Marcador de contenido"/>
          <p:cNvSpPr>
            <a:spLocks noGrp="1"/>
          </p:cNvSpPr>
          <p:nvPr>
            <p:ph sz="quarter" idx="4"/>
          </p:nvPr>
        </p:nvSpPr>
        <p:spPr/>
        <p:txBody>
          <a:bodyPr/>
          <a:lstStyle/>
          <a:p>
            <a:r>
              <a:rPr lang="es-ES" dirty="0" smtClean="0"/>
              <a:t>Persona o grupo que:</a:t>
            </a:r>
          </a:p>
          <a:p>
            <a:pPr lvl="1"/>
            <a:r>
              <a:rPr lang="es-ES" dirty="0" smtClean="0"/>
              <a:t>Usará en realidad el software.</a:t>
            </a:r>
          </a:p>
          <a:p>
            <a:pPr lvl="1"/>
            <a:r>
              <a:rPr lang="es-ES" dirty="0" smtClean="0"/>
              <a:t>Definirá los detalles de operación del software.</a:t>
            </a:r>
            <a:endParaRPr lang="es-ES" dirty="0"/>
          </a:p>
        </p:txBody>
      </p:sp>
      <p:sp>
        <p:nvSpPr>
          <p:cNvPr id="4" name="3 Marcador de texto"/>
          <p:cNvSpPr>
            <a:spLocks noGrp="1"/>
          </p:cNvSpPr>
          <p:nvPr>
            <p:ph type="body" sz="quarter" idx="1"/>
          </p:nvPr>
        </p:nvSpPr>
        <p:spPr/>
        <p:txBody>
          <a:bodyPr/>
          <a:lstStyle/>
          <a:p>
            <a:r>
              <a:rPr lang="es-ES" dirty="0" smtClean="0"/>
              <a:t>Cliente</a:t>
            </a:r>
            <a:endParaRPr lang="es-ES" dirty="0"/>
          </a:p>
        </p:txBody>
      </p:sp>
      <p:sp>
        <p:nvSpPr>
          <p:cNvPr id="6" name="5 Marcador de texto"/>
          <p:cNvSpPr>
            <a:spLocks noGrp="1"/>
          </p:cNvSpPr>
          <p:nvPr>
            <p:ph type="body" sz="quarter" idx="3"/>
          </p:nvPr>
        </p:nvSpPr>
        <p:spPr/>
        <p:txBody>
          <a:bodyPr/>
          <a:lstStyle/>
          <a:p>
            <a:r>
              <a:rPr lang="es-ES" dirty="0" smtClean="0"/>
              <a:t>Usuario final</a:t>
            </a:r>
            <a:endParaRPr lang="es-ES" dirty="0"/>
          </a:p>
        </p:txBody>
      </p:sp>
      <p:sp>
        <p:nvSpPr>
          <p:cNvPr id="3" name="2 Marcador de pie de página"/>
          <p:cNvSpPr>
            <a:spLocks noGrp="1"/>
          </p:cNvSpPr>
          <p:nvPr>
            <p:ph type="ftr" sz="quarter" idx="17"/>
          </p:nvPr>
        </p:nvSpPr>
        <p:spPr/>
        <p:txBody>
          <a:bodyPr/>
          <a:lstStyle/>
          <a:p>
            <a:r>
              <a:rPr lang="es-ES" smtClean="0"/>
              <a:t>Maritzol Tenemaza</a:t>
            </a:r>
            <a:endParaRPr lang="es-ES"/>
          </a:p>
        </p:txBody>
      </p:sp>
      <p:sp>
        <p:nvSpPr>
          <p:cNvPr id="8" name="7 Marcador de número de diapositiva"/>
          <p:cNvSpPr>
            <a:spLocks noGrp="1"/>
          </p:cNvSpPr>
          <p:nvPr>
            <p:ph type="sldNum" sz="quarter" idx="16"/>
          </p:nvPr>
        </p:nvSpPr>
        <p:spPr/>
        <p:txBody>
          <a:bodyPr>
            <a:normAutofit fontScale="85000" lnSpcReduction="20000"/>
          </a:bodyPr>
          <a:lstStyle/>
          <a:p>
            <a:fld id="{7698B399-1700-4761-8BAF-EA580F4F8FF4}" type="slidenum">
              <a:rPr lang="es-ES" smtClean="0"/>
              <a:t>5</a:t>
            </a:fld>
            <a:endParaRPr lang="es-ES"/>
          </a:p>
        </p:txBody>
      </p:sp>
    </p:spTree>
    <p:extLst>
      <p:ext uri="{BB962C8B-B14F-4D97-AF65-F5344CB8AC3E}">
        <p14:creationId xmlns:p14="http://schemas.microsoft.com/office/powerpoint/2010/main" val="354044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fontScale="55000" lnSpcReduction="20000"/>
          </a:bodyPr>
          <a:lstStyle/>
          <a:p>
            <a:r>
              <a:rPr lang="es-ES" dirty="0" smtClean="0"/>
              <a:t>Ingeniería de requerimientos:</a:t>
            </a:r>
          </a:p>
          <a:p>
            <a:pPr lvl="1"/>
            <a:r>
              <a:rPr lang="es-ES" dirty="0" smtClean="0"/>
              <a:t>Acciones importantes de la Ingeniería de software que comienza con la actividad de comunicación y continúa con la de modelado. </a:t>
            </a:r>
          </a:p>
          <a:p>
            <a:pPr lvl="1"/>
            <a:r>
              <a:rPr lang="es-ES" dirty="0" smtClean="0"/>
              <a:t>Proporciona el mecanismo apropiado, para entender:</a:t>
            </a:r>
          </a:p>
          <a:p>
            <a:pPr lvl="2"/>
            <a:r>
              <a:rPr lang="es-ES" dirty="0" smtClean="0"/>
              <a:t>Lo que desea el cliente, </a:t>
            </a:r>
          </a:p>
          <a:p>
            <a:pPr lvl="2"/>
            <a:r>
              <a:rPr lang="es-ES" dirty="0" smtClean="0"/>
              <a:t>Analizar las necesidades, </a:t>
            </a:r>
          </a:p>
          <a:p>
            <a:pPr lvl="2"/>
            <a:r>
              <a:rPr lang="es-ES" dirty="0" smtClean="0"/>
              <a:t>Evaluar la factibilidad, </a:t>
            </a:r>
          </a:p>
          <a:p>
            <a:pPr lvl="2"/>
            <a:r>
              <a:rPr lang="es-ES" dirty="0" smtClean="0"/>
              <a:t>Negociar una solución razonable, </a:t>
            </a:r>
          </a:p>
          <a:p>
            <a:pPr lvl="2"/>
            <a:r>
              <a:rPr lang="es-ES" dirty="0" smtClean="0"/>
              <a:t>Especificar la solución sin ambigüedades, </a:t>
            </a:r>
          </a:p>
          <a:p>
            <a:pPr lvl="2"/>
            <a:r>
              <a:rPr lang="es-ES" dirty="0" smtClean="0"/>
              <a:t>Validar la especificación y </a:t>
            </a:r>
          </a:p>
          <a:p>
            <a:pPr lvl="2"/>
            <a:r>
              <a:rPr lang="es-ES" dirty="0" smtClean="0"/>
              <a:t>Administrar los requerimientos a medida que se transforman en un sistema funcional.</a:t>
            </a:r>
          </a:p>
          <a:p>
            <a:pPr lvl="1"/>
            <a:r>
              <a:rPr lang="es-ES" dirty="0" smtClean="0"/>
              <a:t>Incluye 7 tareas:</a:t>
            </a:r>
          </a:p>
          <a:p>
            <a:pPr lvl="2"/>
            <a:r>
              <a:rPr lang="es-ES" dirty="0" smtClean="0"/>
              <a:t>Concepción</a:t>
            </a:r>
          </a:p>
          <a:p>
            <a:pPr lvl="2"/>
            <a:r>
              <a:rPr lang="es-ES" dirty="0" smtClean="0"/>
              <a:t>Indagación</a:t>
            </a:r>
          </a:p>
          <a:p>
            <a:pPr lvl="2"/>
            <a:r>
              <a:rPr lang="es-ES" dirty="0" smtClean="0"/>
              <a:t>Elaboración</a:t>
            </a:r>
          </a:p>
          <a:p>
            <a:pPr lvl="2"/>
            <a:r>
              <a:rPr lang="es-ES" dirty="0" smtClean="0"/>
              <a:t>Negociación</a:t>
            </a:r>
          </a:p>
          <a:p>
            <a:pPr lvl="2"/>
            <a:r>
              <a:rPr lang="es-ES" dirty="0" smtClean="0"/>
              <a:t>Especificación</a:t>
            </a:r>
          </a:p>
          <a:p>
            <a:pPr lvl="2"/>
            <a:r>
              <a:rPr lang="es-ES" dirty="0" smtClean="0"/>
              <a:t>Validación</a:t>
            </a:r>
          </a:p>
          <a:p>
            <a:pPr lvl="2"/>
            <a:r>
              <a:rPr lang="es-ES" dirty="0" smtClean="0"/>
              <a:t>Administración</a:t>
            </a:r>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6</a:t>
            </a:fld>
            <a:endParaRPr lang="es-ES"/>
          </a:p>
        </p:txBody>
      </p:sp>
    </p:spTree>
    <p:extLst>
      <p:ext uri="{BB962C8B-B14F-4D97-AF65-F5344CB8AC3E}">
        <p14:creationId xmlns:p14="http://schemas.microsoft.com/office/powerpoint/2010/main" val="404602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a:bodyPr>
          <a:lstStyle/>
          <a:p>
            <a:r>
              <a:rPr lang="es-ES" dirty="0" smtClean="0"/>
              <a:t>Concepción:</a:t>
            </a:r>
          </a:p>
          <a:p>
            <a:pPr lvl="1"/>
            <a:r>
              <a:rPr lang="es-ES" dirty="0" smtClean="0"/>
              <a:t>Se establece el </a:t>
            </a:r>
            <a:r>
              <a:rPr lang="es-ES" b="1" dirty="0" smtClean="0"/>
              <a:t>entendimiento básico del problema.</a:t>
            </a:r>
          </a:p>
          <a:p>
            <a:pPr lvl="1"/>
            <a:r>
              <a:rPr lang="es-ES" dirty="0" smtClean="0"/>
              <a:t>Las personas que quieren una solución.</a:t>
            </a:r>
          </a:p>
          <a:p>
            <a:pPr lvl="1"/>
            <a:r>
              <a:rPr lang="es-ES" dirty="0" smtClean="0"/>
              <a:t>La naturaleza de la solución que se desea.</a:t>
            </a:r>
          </a:p>
          <a:p>
            <a:pPr lvl="1"/>
            <a:r>
              <a:rPr lang="es-ES" dirty="0" smtClean="0"/>
              <a:t>Eficacia de la comunicación y colaboración preliminares entre los otros participantes y el equipo de software.</a:t>
            </a:r>
          </a:p>
          <a:p>
            <a:pPr lvl="1"/>
            <a:endParaRPr lang="es-ES" dirty="0" smtClean="0"/>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7</a:t>
            </a:fld>
            <a:endParaRPr lang="es-ES"/>
          </a:p>
        </p:txBody>
      </p:sp>
    </p:spTree>
    <p:extLst>
      <p:ext uri="{BB962C8B-B14F-4D97-AF65-F5344CB8AC3E}">
        <p14:creationId xmlns:p14="http://schemas.microsoft.com/office/powerpoint/2010/main" val="96709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fontScale="92500" lnSpcReduction="10000"/>
          </a:bodyPr>
          <a:lstStyle/>
          <a:p>
            <a:r>
              <a:rPr lang="es-ES" dirty="0" smtClean="0"/>
              <a:t>Indagación.</a:t>
            </a:r>
          </a:p>
          <a:p>
            <a:pPr lvl="1"/>
            <a:r>
              <a:rPr lang="es-ES" dirty="0" smtClean="0"/>
              <a:t>Preguntar al cliente, a los usuarios y a otras personas:</a:t>
            </a:r>
          </a:p>
          <a:p>
            <a:pPr lvl="2"/>
            <a:r>
              <a:rPr lang="es-ES" dirty="0" smtClean="0"/>
              <a:t>Cuáles son los objetivos para el sistema o producto.</a:t>
            </a:r>
          </a:p>
          <a:p>
            <a:pPr lvl="2"/>
            <a:r>
              <a:rPr lang="es-ES" dirty="0" smtClean="0"/>
              <a:t>Qué es lo que va a lograrse.</a:t>
            </a:r>
          </a:p>
          <a:p>
            <a:pPr lvl="2"/>
            <a:r>
              <a:rPr lang="es-ES" dirty="0" smtClean="0"/>
              <a:t>Cómo se ajusta el sistema o producto a las necesidades del negocio.</a:t>
            </a:r>
          </a:p>
          <a:p>
            <a:pPr lvl="2"/>
            <a:r>
              <a:rPr lang="es-ES" dirty="0" smtClean="0"/>
              <a:t>Cómo va a usarse el sistema o producto en las operaciones cotidianas.</a:t>
            </a:r>
          </a:p>
          <a:p>
            <a:pPr lvl="1"/>
            <a:r>
              <a:rPr lang="es-ES" dirty="0" smtClean="0"/>
              <a:t>Dificultades que pueden presentarse:</a:t>
            </a:r>
          </a:p>
          <a:p>
            <a:pPr lvl="2"/>
            <a:r>
              <a:rPr lang="es-ES" dirty="0" smtClean="0"/>
              <a:t>Problemas de alcance.</a:t>
            </a:r>
          </a:p>
          <a:p>
            <a:pPr lvl="2"/>
            <a:r>
              <a:rPr lang="es-ES" dirty="0" smtClean="0"/>
              <a:t>Problemas de entendimiento</a:t>
            </a:r>
          </a:p>
          <a:p>
            <a:pPr lvl="2"/>
            <a:r>
              <a:rPr lang="es-ES" dirty="0" smtClean="0"/>
              <a:t>Problemas de volatilidad.</a:t>
            </a:r>
          </a:p>
          <a:p>
            <a:pPr lvl="1"/>
            <a:endParaRPr lang="es-ES" dirty="0" smtClean="0"/>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8</a:t>
            </a:fld>
            <a:endParaRPr lang="es-ES"/>
          </a:p>
        </p:txBody>
      </p:sp>
    </p:spTree>
    <p:extLst>
      <p:ext uri="{BB962C8B-B14F-4D97-AF65-F5344CB8AC3E}">
        <p14:creationId xmlns:p14="http://schemas.microsoft.com/office/powerpoint/2010/main" val="281760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Comprensión de requerimientos</a:t>
            </a:r>
            <a:endParaRPr lang="es-ES" dirty="0"/>
          </a:p>
        </p:txBody>
      </p:sp>
      <p:sp>
        <p:nvSpPr>
          <p:cNvPr id="7" name="6 Marcador de contenido"/>
          <p:cNvSpPr>
            <a:spLocks noGrp="1"/>
          </p:cNvSpPr>
          <p:nvPr>
            <p:ph sz="quarter" idx="1"/>
          </p:nvPr>
        </p:nvSpPr>
        <p:spPr/>
        <p:txBody>
          <a:bodyPr>
            <a:normAutofit/>
          </a:bodyPr>
          <a:lstStyle/>
          <a:p>
            <a:r>
              <a:rPr lang="es-ES" dirty="0" smtClean="0"/>
              <a:t>Elaboración</a:t>
            </a:r>
          </a:p>
          <a:p>
            <a:pPr lvl="1"/>
            <a:r>
              <a:rPr lang="es-ES" dirty="0" smtClean="0"/>
              <a:t>Desarrollar un modelo refinado de requerimientos, que identifique distintos aspectos de la función del software, su comportamiento e información.</a:t>
            </a:r>
          </a:p>
          <a:p>
            <a:pPr lvl="1"/>
            <a:r>
              <a:rPr lang="es-ES" dirty="0" smtClean="0"/>
              <a:t>Esta motivada por la creación y mejora de escenarios de usuario que describan como interactuará el usuario final con el sistema.</a:t>
            </a:r>
          </a:p>
          <a:p>
            <a:pPr lvl="1"/>
            <a:endParaRPr lang="es-ES" dirty="0" smtClean="0"/>
          </a:p>
        </p:txBody>
      </p:sp>
      <p:sp>
        <p:nvSpPr>
          <p:cNvPr id="3" name="2 Marcador de pie de página"/>
          <p:cNvSpPr>
            <a:spLocks noGrp="1"/>
          </p:cNvSpPr>
          <p:nvPr>
            <p:ph type="ftr" sz="quarter" idx="11"/>
          </p:nvPr>
        </p:nvSpPr>
        <p:spPr/>
        <p:txBody>
          <a:bodyPr/>
          <a:lstStyle/>
          <a:p>
            <a:r>
              <a:rPr lang="es-ES" smtClean="0"/>
              <a:t>Maritzol Tenemaza</a:t>
            </a:r>
            <a:endParaRPr lang="es-ES"/>
          </a:p>
        </p:txBody>
      </p:sp>
      <p:sp>
        <p:nvSpPr>
          <p:cNvPr id="4" name="3 Marcador de número de diapositiva"/>
          <p:cNvSpPr>
            <a:spLocks noGrp="1"/>
          </p:cNvSpPr>
          <p:nvPr>
            <p:ph type="sldNum" sz="quarter" idx="12"/>
          </p:nvPr>
        </p:nvSpPr>
        <p:spPr/>
        <p:txBody>
          <a:bodyPr>
            <a:normAutofit fontScale="85000" lnSpcReduction="20000"/>
          </a:bodyPr>
          <a:lstStyle/>
          <a:p>
            <a:fld id="{7698B399-1700-4761-8BAF-EA580F4F8FF4}" type="slidenum">
              <a:rPr lang="es-ES" smtClean="0"/>
              <a:t>9</a:t>
            </a:fld>
            <a:endParaRPr lang="es-ES"/>
          </a:p>
        </p:txBody>
      </p:sp>
    </p:spTree>
    <p:extLst>
      <p:ext uri="{BB962C8B-B14F-4D97-AF65-F5344CB8AC3E}">
        <p14:creationId xmlns:p14="http://schemas.microsoft.com/office/powerpoint/2010/main" val="20983022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141</TotalTime>
  <Words>1773</Words>
  <Application>Microsoft Office PowerPoint</Application>
  <PresentationFormat>Presentación en pantalla (4:3)</PresentationFormat>
  <Paragraphs>242</Paragraphs>
  <Slides>27</Slides>
  <Notes>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Intermedio</vt:lpstr>
      <vt:lpstr>Análisis de requerimientos</vt:lpstr>
      <vt:lpstr>Principios que guían el proceso</vt:lpstr>
      <vt:lpstr>Principios que guían la práctica</vt:lpstr>
      <vt:lpstr>Principios que guían la actividad estructural</vt:lpstr>
      <vt:lpstr>Diferencia entre cliente y usuario final</vt:lpstr>
      <vt:lpstr>Comprensión de requerimientos</vt:lpstr>
      <vt:lpstr>Comprensión de requerimientos</vt:lpstr>
      <vt:lpstr>Comprensión de requerimientos</vt:lpstr>
      <vt:lpstr>Comprensión de requerimientos</vt:lpstr>
      <vt:lpstr>Comprensión de requerimientos</vt:lpstr>
      <vt:lpstr>Comprensión de requerimientos</vt:lpstr>
      <vt:lpstr>Comprensión de requerimientos</vt:lpstr>
      <vt:lpstr>Comprensión de requerimientos</vt:lpstr>
      <vt:lpstr>Establece las bases</vt:lpstr>
      <vt:lpstr>Indagación de los requerimientos</vt:lpstr>
      <vt:lpstr>Indagación de los requerimientos</vt:lpstr>
      <vt:lpstr>Indagación de los requerimientos</vt:lpstr>
      <vt:lpstr>Indagación de los requerimientos</vt:lpstr>
      <vt:lpstr>Indagación de los requerimientos</vt:lpstr>
      <vt:lpstr>Indagación de los requerimientos</vt:lpstr>
      <vt:lpstr>Indagación de los requerimientos</vt:lpstr>
      <vt:lpstr>Despliegue de la función de calidad.</vt:lpstr>
      <vt:lpstr>Escenarios de Uso</vt:lpstr>
      <vt:lpstr>Lista de investigación</vt:lpstr>
      <vt:lpstr>Casos de Uso</vt:lpstr>
      <vt:lpstr>Elementos del modelo de requerimientos</vt:lpstr>
      <vt:lpstr>Bibliografía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60</cp:revision>
  <dcterms:created xsi:type="dcterms:W3CDTF">2014-02-17T00:58:50Z</dcterms:created>
  <dcterms:modified xsi:type="dcterms:W3CDTF">2014-10-27T05:35:50Z</dcterms:modified>
</cp:coreProperties>
</file>