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8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306C614-34F6-444B-A1F4-006131E1F8E2}" type="datetimeFigureOut">
              <a:rPr lang="es-EC" smtClean="0"/>
              <a:t>1/10/2019</a:t>
            </a:fld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A2A8828-062A-41F0-A077-272C8150E6F9}" type="slidenum">
              <a:rPr lang="es-EC" smtClean="0"/>
              <a:t>‹Nº›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Integración de mejores prácticas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Maritzol</a:t>
            </a:r>
            <a:r>
              <a:rPr lang="es-ES" dirty="0" smtClean="0"/>
              <a:t> </a:t>
            </a:r>
            <a:r>
              <a:rPr lang="es-ES" dirty="0" err="1" smtClean="0"/>
              <a:t>Tenemaza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4117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Mantenibilidad</a:t>
            </a:r>
            <a:r>
              <a:rPr lang="es-ES" dirty="0" smtClean="0"/>
              <a:t> en ISO 9126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Sus </a:t>
            </a:r>
            <a:r>
              <a:rPr lang="es-ES" dirty="0" err="1" smtClean="0"/>
              <a:t>subcaracterísticas</a:t>
            </a:r>
            <a:r>
              <a:rPr lang="es-ES" dirty="0" smtClean="0"/>
              <a:t> son:</a:t>
            </a:r>
          </a:p>
          <a:p>
            <a:pPr lvl="1"/>
            <a:r>
              <a:rPr lang="es-ES" b="1" dirty="0" smtClean="0"/>
              <a:t>Estabilidad</a:t>
            </a:r>
            <a:r>
              <a:rPr lang="es-ES" dirty="0" smtClean="0"/>
              <a:t>.-  Capacidad del producto de software de minimizar los efectos inesperados de las modificaciones.</a:t>
            </a:r>
          </a:p>
          <a:p>
            <a:pPr lvl="1"/>
            <a:r>
              <a:rPr lang="es-ES" b="1" dirty="0" smtClean="0"/>
              <a:t>Facilidad de Prueba</a:t>
            </a:r>
            <a:r>
              <a:rPr lang="es-ES" dirty="0" smtClean="0"/>
              <a:t>.- Capacidad del producto de software de permitir evaluar las partes modificadas.</a:t>
            </a:r>
          </a:p>
          <a:p>
            <a:pPr lvl="1"/>
            <a:r>
              <a:rPr lang="es-ES" b="1" dirty="0" smtClean="0"/>
              <a:t>Conformida</a:t>
            </a:r>
            <a:r>
              <a:rPr lang="es-ES" dirty="0" smtClean="0"/>
              <a:t>d.- Capacidad del producto de software de </a:t>
            </a:r>
            <a:r>
              <a:rPr lang="es-ES" dirty="0" smtClean="0"/>
              <a:t>satisfacer </a:t>
            </a:r>
            <a:r>
              <a:rPr lang="es-ES" dirty="0" smtClean="0"/>
              <a:t>los estándares o convenciones relativas con la </a:t>
            </a:r>
            <a:r>
              <a:rPr lang="es-ES" dirty="0" err="1" smtClean="0"/>
              <a:t>mantenibilidiad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348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Mantenibilidad</a:t>
            </a:r>
            <a:r>
              <a:rPr lang="es-ES" dirty="0" smtClean="0"/>
              <a:t> y Mantenimiento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 err="1" smtClean="0"/>
              <a:t>mantenibilidad</a:t>
            </a:r>
            <a:r>
              <a:rPr lang="es-ES" dirty="0" smtClean="0"/>
              <a:t> es el atributo de la calidad del software que directamente influye en los costes y necesidades de mantenimiento.</a:t>
            </a:r>
          </a:p>
          <a:p>
            <a:r>
              <a:rPr lang="es-ES" dirty="0" smtClean="0"/>
              <a:t>A mayor </a:t>
            </a:r>
            <a:r>
              <a:rPr lang="es-ES" dirty="0" err="1" smtClean="0"/>
              <a:t>mantenibilidad</a:t>
            </a:r>
            <a:r>
              <a:rPr lang="es-ES" dirty="0" smtClean="0"/>
              <a:t> mayor facilidad de mantenimiento.</a:t>
            </a:r>
          </a:p>
          <a:p>
            <a:r>
              <a:rPr lang="es-ES" dirty="0" smtClean="0"/>
              <a:t>La </a:t>
            </a:r>
            <a:r>
              <a:rPr lang="es-ES" dirty="0" err="1" smtClean="0"/>
              <a:t>mantenibilidad</a:t>
            </a:r>
            <a:r>
              <a:rPr lang="es-ES" dirty="0" smtClean="0"/>
              <a:t> debe ser un objetivo de las fases iniciales del proyecto.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8733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Aspectos que influyen en la </a:t>
            </a:r>
            <a:r>
              <a:rPr lang="es-ES" dirty="0" err="1" smtClean="0"/>
              <a:t>Mantenibilidad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Proceso de desarrollo</a:t>
            </a:r>
            <a:r>
              <a:rPr lang="es-ES" dirty="0" smtClean="0"/>
              <a:t>.- La </a:t>
            </a:r>
            <a:r>
              <a:rPr lang="es-ES" dirty="0" err="1" smtClean="0"/>
              <a:t>mantenibilidad</a:t>
            </a:r>
            <a:r>
              <a:rPr lang="es-ES" dirty="0" smtClean="0"/>
              <a:t> debe formar parte del proceso de desarrollo de software. </a:t>
            </a:r>
          </a:p>
          <a:p>
            <a:r>
              <a:rPr lang="es-ES" b="1" dirty="0" smtClean="0"/>
              <a:t>Documentación</a:t>
            </a:r>
            <a:r>
              <a:rPr lang="es-ES" dirty="0" smtClean="0"/>
              <a:t>: Las decisiones sobre la documentación a desarrollarse son importantes.</a:t>
            </a:r>
          </a:p>
          <a:p>
            <a:r>
              <a:rPr lang="es-ES" b="1" dirty="0" smtClean="0"/>
              <a:t>Comprensión de programas: </a:t>
            </a:r>
            <a:r>
              <a:rPr lang="es-ES" dirty="0" smtClean="0"/>
              <a:t>La mayor parte de los altos costes son los obstáculos en la comprensión humana, la complejidad del software, las malas interpretaciones.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011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Aspectos concretos que influyen en la </a:t>
            </a:r>
            <a:r>
              <a:rPr lang="es-ES" dirty="0" err="1" smtClean="0"/>
              <a:t>Mantenibilidad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Desarrollo:</a:t>
            </a:r>
          </a:p>
          <a:p>
            <a:pPr lvl="1"/>
            <a:r>
              <a:rPr lang="es-ES" dirty="0" smtClean="0"/>
              <a:t>Falta de cuidado en las fases de diseño, codificación o prueba.</a:t>
            </a:r>
          </a:p>
          <a:p>
            <a:pPr lvl="1"/>
            <a:r>
              <a:rPr lang="es-ES" dirty="0" smtClean="0"/>
              <a:t>Pobre configuración del producto de software.</a:t>
            </a:r>
          </a:p>
          <a:p>
            <a:pPr lvl="1"/>
            <a:r>
              <a:rPr lang="es-ES" dirty="0" smtClean="0"/>
              <a:t>Adecuada cualificación del equipo de desarrolladores del software.</a:t>
            </a:r>
          </a:p>
          <a:p>
            <a:pPr lvl="1"/>
            <a:r>
              <a:rPr lang="es-ES" dirty="0" smtClean="0"/>
              <a:t>Estructura del software fácil de comprender.</a:t>
            </a:r>
          </a:p>
          <a:p>
            <a:pPr lvl="1"/>
            <a:r>
              <a:rPr lang="es-ES" dirty="0" smtClean="0"/>
              <a:t>Facilidad del uso del sistema</a:t>
            </a:r>
          </a:p>
          <a:p>
            <a:pPr lvl="1"/>
            <a:r>
              <a:rPr lang="es-ES" dirty="0" smtClean="0"/>
              <a:t>Empleo de lenguajes de programación y sistemas operativos estandarizados.</a:t>
            </a:r>
          </a:p>
          <a:p>
            <a:r>
              <a:rPr lang="es-ES" dirty="0" smtClean="0"/>
              <a:t>Documentación:</a:t>
            </a:r>
          </a:p>
          <a:p>
            <a:pPr lvl="1"/>
            <a:r>
              <a:rPr lang="es-ES" dirty="0" smtClean="0"/>
              <a:t>Estructura estandarizada de la documentación.</a:t>
            </a:r>
          </a:p>
          <a:p>
            <a:pPr lvl="1"/>
            <a:r>
              <a:rPr lang="es-ES" dirty="0" smtClean="0"/>
              <a:t>Documentación disponible de los casos de prueba</a:t>
            </a:r>
          </a:p>
          <a:p>
            <a:r>
              <a:rPr lang="es-ES" dirty="0" smtClean="0"/>
              <a:t>Comprensión de programas:</a:t>
            </a:r>
          </a:p>
          <a:p>
            <a:pPr lvl="1"/>
            <a:r>
              <a:rPr lang="es-ES" dirty="0" smtClean="0"/>
              <a:t>Incorporación en el sistema de facilidades de depuración</a:t>
            </a:r>
          </a:p>
          <a:p>
            <a:r>
              <a:rPr lang="es-ES" dirty="0" smtClean="0"/>
              <a:t>Disponibilidad del equipo adecuado para realizar el mantenimiento</a:t>
            </a:r>
          </a:p>
          <a:p>
            <a:r>
              <a:rPr lang="es-ES" dirty="0" smtClean="0"/>
              <a:t>Planificación del mantenimiento.</a:t>
            </a:r>
          </a:p>
          <a:p>
            <a:endParaRPr lang="es-ES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265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Propiedades de la </a:t>
            </a:r>
            <a:r>
              <a:rPr lang="es-ES" dirty="0" err="1" smtClean="0"/>
              <a:t>mantenibilidad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Reparabilidad</a:t>
            </a:r>
            <a:r>
              <a:rPr lang="es-ES" dirty="0" smtClean="0"/>
              <a:t>: Un sistema es reparable si permite la corrección de sus defectos.</a:t>
            </a:r>
          </a:p>
          <a:p>
            <a:pPr lvl="1"/>
            <a:r>
              <a:rPr lang="es-ES" dirty="0" smtClean="0"/>
              <a:t>Sistema debe ser Modular.</a:t>
            </a:r>
          </a:p>
          <a:p>
            <a:pPr lvl="1"/>
            <a:r>
              <a:rPr lang="es-ES" dirty="0" smtClean="0"/>
              <a:t>Debe garantizar la </a:t>
            </a:r>
            <a:r>
              <a:rPr lang="es-ES" dirty="0" err="1" smtClean="0"/>
              <a:t>reparabilidad</a:t>
            </a:r>
            <a:endParaRPr lang="es-ES" dirty="0" smtClean="0"/>
          </a:p>
          <a:p>
            <a:r>
              <a:rPr lang="es-ES" dirty="0" smtClean="0"/>
              <a:t>Flexibilidad: (</a:t>
            </a:r>
            <a:r>
              <a:rPr lang="es-ES" dirty="0" err="1" smtClean="0"/>
              <a:t>evolucionable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Se reduce en cada nueva versión.</a:t>
            </a:r>
          </a:p>
          <a:p>
            <a:pPr lvl="1"/>
            <a:r>
              <a:rPr lang="es-ES" dirty="0" smtClean="0"/>
              <a:t>Es una característica tanto del producto como del proceso (tiene que ver con gestión y organización)</a:t>
            </a:r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9352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Efectos de los cambios sobre la </a:t>
            </a:r>
            <a:r>
              <a:rPr lang="es-ES" dirty="0" err="1" smtClean="0"/>
              <a:t>mantenibilidad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ingenieros de software deberán evaluar los efectos de una modificación sobre las siguientes características del software.</a:t>
            </a:r>
          </a:p>
          <a:p>
            <a:r>
              <a:rPr lang="es-ES" dirty="0" smtClean="0"/>
              <a:t>Eficiencia                          . Consumo de recursos</a:t>
            </a:r>
          </a:p>
          <a:p>
            <a:r>
              <a:rPr lang="es-ES" dirty="0" smtClean="0"/>
              <a:t>Cohesión                          . Acoplamiento</a:t>
            </a:r>
          </a:p>
          <a:p>
            <a:r>
              <a:rPr lang="es-ES" dirty="0" smtClean="0"/>
              <a:t>Complejidad                    . Consistencia</a:t>
            </a:r>
          </a:p>
          <a:p>
            <a:r>
              <a:rPr lang="es-ES" dirty="0" err="1" smtClean="0"/>
              <a:t>Transportabilidad</a:t>
            </a:r>
            <a:r>
              <a:rPr lang="es-ES" dirty="0" smtClean="0"/>
              <a:t>           . Fiabilidad</a:t>
            </a:r>
          </a:p>
          <a:p>
            <a:r>
              <a:rPr lang="es-ES" dirty="0" err="1" smtClean="0"/>
              <a:t>Mantenibilidad</a:t>
            </a:r>
            <a:r>
              <a:rPr lang="es-ES" dirty="0" smtClean="0"/>
              <a:t>               . Seguridad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4316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 de </a:t>
            </a:r>
            <a:r>
              <a:rPr lang="es-ES" dirty="0" err="1" smtClean="0"/>
              <a:t>Mantenibilidad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Miden las conductas del mantenedor, usuario o el sistema (ISO 9126)</a:t>
            </a:r>
          </a:p>
          <a:p>
            <a:r>
              <a:rPr lang="es-ES" b="1" dirty="0" err="1" smtClean="0"/>
              <a:t>Analizabilidad</a:t>
            </a:r>
            <a:r>
              <a:rPr lang="es-ES" dirty="0" smtClean="0"/>
              <a:t>. Miden atributos del esfuerzo del mantenedor, el usuario o recursos gastados para </a:t>
            </a:r>
            <a:r>
              <a:rPr lang="es-ES" b="1" dirty="0" smtClean="0"/>
              <a:t>diagnosticar</a:t>
            </a:r>
            <a:r>
              <a:rPr lang="es-ES" dirty="0" smtClean="0"/>
              <a:t> deficiencias o causas de fallo o para modificar .</a:t>
            </a:r>
          </a:p>
          <a:p>
            <a:r>
              <a:rPr lang="es-ES" b="1" dirty="0" err="1" smtClean="0"/>
              <a:t>Cambiabilidad</a:t>
            </a:r>
            <a:r>
              <a:rPr lang="es-ES" dirty="0" smtClean="0"/>
              <a:t>. Miden atributos relacionados con el esfuerzo del mantenedor o el usuario cuando se intenta llevar a cabo una modificación determinada.</a:t>
            </a:r>
          </a:p>
          <a:p>
            <a:r>
              <a:rPr lang="es-ES" b="1" dirty="0" smtClean="0"/>
              <a:t>Estabilidad</a:t>
            </a:r>
            <a:r>
              <a:rPr lang="es-ES" dirty="0" smtClean="0"/>
              <a:t>. Miden atributos relacionados con la </a:t>
            </a:r>
            <a:r>
              <a:rPr lang="es-ES" b="1" dirty="0" smtClean="0"/>
              <a:t>conducta</a:t>
            </a:r>
            <a:r>
              <a:rPr lang="es-ES" dirty="0" smtClean="0"/>
              <a:t> inesperada del sistema de software cuando es probado u operado luego de una modificación.</a:t>
            </a:r>
          </a:p>
          <a:p>
            <a:r>
              <a:rPr lang="es-ES" b="1" dirty="0" smtClean="0"/>
              <a:t>Facilidad de Prueba</a:t>
            </a:r>
            <a:r>
              <a:rPr lang="es-ES" dirty="0"/>
              <a:t>.</a:t>
            </a:r>
            <a:r>
              <a:rPr lang="es-ES" dirty="0" smtClean="0"/>
              <a:t> Miden atributos relacionados con el esfuerzo del mantenedor o el usuario para medir la conducta del mantenedor, el usuario o el sistema de software cuando se intenta probar el software.</a:t>
            </a:r>
          </a:p>
          <a:p>
            <a:r>
              <a:rPr lang="es-ES" b="1" dirty="0" smtClean="0"/>
              <a:t>Conformidad. </a:t>
            </a:r>
            <a:r>
              <a:rPr lang="es-ES" dirty="0" smtClean="0"/>
              <a:t>Miden atributos relacionados con el número de casos u ocurrencias en que el producto de software no cumple las normas convenciones o regulaciones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500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 de </a:t>
            </a:r>
            <a:r>
              <a:rPr lang="es-ES" dirty="0" err="1" smtClean="0"/>
              <a:t>Mantenibilidad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 de Métrica externa de </a:t>
            </a:r>
            <a:r>
              <a:rPr lang="es-ES" dirty="0" err="1" smtClean="0"/>
              <a:t>Analizabilidad</a:t>
            </a:r>
            <a:r>
              <a:rPr lang="es-ES" dirty="0" smtClean="0"/>
              <a:t>.</a:t>
            </a:r>
          </a:p>
          <a:p>
            <a:r>
              <a:rPr lang="es-ES" dirty="0" smtClean="0"/>
              <a:t>Tiempo medio en analizar un fallo.</a:t>
            </a:r>
          </a:p>
          <a:p>
            <a:r>
              <a:rPr lang="es-ES" dirty="0" smtClean="0"/>
              <a:t>X= sum(</a:t>
            </a:r>
            <a:r>
              <a:rPr lang="es-ES" dirty="0" err="1" smtClean="0"/>
              <a:t>Tout-Tin</a:t>
            </a:r>
            <a:r>
              <a:rPr lang="es-ES" dirty="0" smtClean="0"/>
              <a:t>)/N</a:t>
            </a:r>
          </a:p>
          <a:p>
            <a:r>
              <a:rPr lang="es-ES" dirty="0" err="1" smtClean="0"/>
              <a:t>Tout</a:t>
            </a:r>
            <a:r>
              <a:rPr lang="es-ES" dirty="0" smtClean="0"/>
              <a:t>= momento en el que se encuentran las causas del fallo  reportadas por el usuario)</a:t>
            </a:r>
          </a:p>
          <a:p>
            <a:r>
              <a:rPr lang="es-ES" dirty="0" err="1" smtClean="0"/>
              <a:t>Tin</a:t>
            </a:r>
            <a:r>
              <a:rPr lang="es-ES" dirty="0" smtClean="0"/>
              <a:t>= momento en el que se recibe el informe del fallo</a:t>
            </a:r>
          </a:p>
          <a:p>
            <a:r>
              <a:rPr lang="es-ES" dirty="0" smtClean="0"/>
              <a:t>N= Número total de fallos registrado.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30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 de </a:t>
            </a:r>
            <a:r>
              <a:rPr lang="es-ES" dirty="0" err="1" smtClean="0"/>
              <a:t>Mantenibilidad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de Métrica interna de Estabilidad.</a:t>
            </a:r>
          </a:p>
          <a:p>
            <a:pPr marL="0" indent="0">
              <a:buNone/>
            </a:pPr>
            <a:r>
              <a:rPr lang="es-ES" dirty="0" smtClean="0"/>
              <a:t>Frecuencia de fallos debido a efectos laterales producidos después de una modificación.</a:t>
            </a:r>
          </a:p>
          <a:p>
            <a:pPr marL="0" indent="0">
              <a:buNone/>
            </a:pPr>
            <a:r>
              <a:rPr lang="es-ES" b="1" dirty="0" smtClean="0"/>
              <a:t>X=  1 - A/B</a:t>
            </a:r>
          </a:p>
          <a:p>
            <a:pPr marL="0" indent="0">
              <a:buNone/>
            </a:pPr>
            <a:r>
              <a:rPr lang="es-ES" b="1" dirty="0" smtClean="0"/>
              <a:t>A= </a:t>
            </a:r>
            <a:r>
              <a:rPr lang="es-ES" dirty="0" smtClean="0"/>
              <a:t>número de fallos debido a efectos laterales detectados u corregidos</a:t>
            </a:r>
          </a:p>
          <a:p>
            <a:pPr marL="0" indent="0">
              <a:buNone/>
            </a:pPr>
            <a:r>
              <a:rPr lang="es-ES" b="1" dirty="0" smtClean="0"/>
              <a:t>B= </a:t>
            </a:r>
            <a:r>
              <a:rPr lang="es-ES" dirty="0" smtClean="0"/>
              <a:t>Número total de fallos corregidos</a:t>
            </a:r>
          </a:p>
        </p:txBody>
      </p:sp>
    </p:spTree>
    <p:extLst>
      <p:ext uri="{BB962C8B-B14F-4D97-AF65-F5344CB8AC3E}">
        <p14:creationId xmlns:p14="http://schemas.microsoft.com/office/powerpoint/2010/main" val="237485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Estándares útiles para el mantenimiento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Para los procesos del ciclo de vida del software.</a:t>
            </a:r>
          </a:p>
          <a:p>
            <a:pPr lvl="1"/>
            <a:r>
              <a:rPr lang="es-ES" b="1" dirty="0" smtClean="0"/>
              <a:t>ISO 12207</a:t>
            </a:r>
          </a:p>
          <a:p>
            <a:pPr lvl="1"/>
            <a:r>
              <a:rPr lang="es-ES" b="1" dirty="0" smtClean="0"/>
              <a:t>IEEE 1074</a:t>
            </a:r>
          </a:p>
          <a:p>
            <a:r>
              <a:rPr lang="es-ES" b="1" dirty="0" smtClean="0"/>
              <a:t>Para la calidad del software y sus métricas</a:t>
            </a:r>
          </a:p>
          <a:p>
            <a:pPr lvl="1"/>
            <a:r>
              <a:rPr lang="es-ES" b="1" dirty="0" smtClean="0"/>
              <a:t>ISO 9126</a:t>
            </a:r>
          </a:p>
          <a:p>
            <a:pPr lvl="1"/>
            <a:r>
              <a:rPr lang="es-ES" b="1" dirty="0" smtClean="0"/>
              <a:t>IEEE 1061</a:t>
            </a:r>
          </a:p>
          <a:p>
            <a:r>
              <a:rPr lang="es-ES" b="1" dirty="0" smtClean="0"/>
              <a:t>Para el mantenimiento de software</a:t>
            </a:r>
          </a:p>
          <a:p>
            <a:pPr lvl="1"/>
            <a:r>
              <a:rPr lang="es-ES" b="1" dirty="0" smtClean="0"/>
              <a:t>ISO 14764</a:t>
            </a:r>
          </a:p>
          <a:p>
            <a:pPr lvl="1"/>
            <a:r>
              <a:rPr lang="es-ES" b="1" dirty="0"/>
              <a:t>IEEE 1219</a:t>
            </a:r>
          </a:p>
          <a:p>
            <a:pPr lvl="1"/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5023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Cuáles son las mejores prácticas de la Ingeniería de software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Mantenibilidad</a:t>
            </a:r>
            <a:r>
              <a:rPr lang="es-ES" dirty="0" smtClean="0"/>
              <a:t> del software.</a:t>
            </a:r>
          </a:p>
          <a:p>
            <a:r>
              <a:rPr lang="es-ES" dirty="0" smtClean="0"/>
              <a:t>Reusabilidad de código: segmentos de código, librerías, marcos de trabajo.</a:t>
            </a:r>
          </a:p>
          <a:p>
            <a:r>
              <a:rPr lang="es-ES" dirty="0" err="1" smtClean="0"/>
              <a:t>Refactoring</a:t>
            </a:r>
            <a:endParaRPr lang="es-ES" dirty="0" smtClean="0"/>
          </a:p>
          <a:p>
            <a:r>
              <a:rPr lang="es-ES" dirty="0" smtClean="0"/>
              <a:t>Ingeniería de componentes.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18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estándard</a:t>
            </a:r>
            <a:r>
              <a:rPr lang="es-ES" dirty="0" smtClean="0"/>
              <a:t> ISO 12207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mantenimiento como uno de los procesos principales dentro del ciclo de vida del software, asociado a este proceso está la norma ISO 12207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estandar</a:t>
            </a:r>
            <a:r>
              <a:rPr lang="es-ES" dirty="0" smtClean="0"/>
              <a:t> </a:t>
            </a:r>
            <a:r>
              <a:rPr lang="es-ES" i="1" dirty="0" smtClean="0"/>
              <a:t>«Establece un </a:t>
            </a:r>
            <a:r>
              <a:rPr lang="es-ES" b="1" i="1" dirty="0" smtClean="0"/>
              <a:t>marco de referencia </a:t>
            </a:r>
            <a:r>
              <a:rPr lang="es-ES" i="1" dirty="0" smtClean="0"/>
              <a:t>común para los procesos del </a:t>
            </a:r>
            <a:r>
              <a:rPr lang="es-ES" b="1" i="1" dirty="0" smtClean="0"/>
              <a:t>ciclo de vida </a:t>
            </a:r>
            <a:r>
              <a:rPr lang="es-ES" i="1" dirty="0" smtClean="0"/>
              <a:t>del software, con una terminología bien definida que puede ser referenciada por la industria del software»</a:t>
            </a:r>
          </a:p>
          <a:p>
            <a:r>
              <a:rPr lang="es-ES" dirty="0" smtClean="0"/>
              <a:t>En este marco se definen </a:t>
            </a:r>
            <a:r>
              <a:rPr lang="es-ES" b="1" dirty="0" smtClean="0"/>
              <a:t>procesos, actividades y tareas </a:t>
            </a:r>
            <a:r>
              <a:rPr lang="es-ES" dirty="0" smtClean="0"/>
              <a:t>presentes en la adquisición, suministro, desarrollo, operación  y mantenimiento.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48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2392" y="188640"/>
            <a:ext cx="7315200" cy="1154097"/>
          </a:xfrm>
        </p:spPr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estandar</a:t>
            </a:r>
            <a:r>
              <a:rPr lang="es-ES" dirty="0" smtClean="0"/>
              <a:t> ISO 12207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r>
              <a:rPr lang="es-ES" dirty="0" smtClean="0"/>
              <a:t>Las </a:t>
            </a:r>
            <a:r>
              <a:rPr lang="es-ES" b="1" dirty="0" smtClean="0"/>
              <a:t>actividades</a:t>
            </a:r>
            <a:r>
              <a:rPr lang="es-ES" dirty="0" smtClean="0"/>
              <a:t> que pueden ser realizadas durante </a:t>
            </a:r>
            <a:r>
              <a:rPr lang="es-ES" b="1" dirty="0" smtClean="0"/>
              <a:t>el ciclo de vida del software </a:t>
            </a:r>
            <a:r>
              <a:rPr lang="es-ES" dirty="0" smtClean="0"/>
              <a:t>se agrupan en </a:t>
            </a:r>
            <a:r>
              <a:rPr lang="es-ES" b="1" dirty="0" smtClean="0"/>
              <a:t>5 procesos principales</a:t>
            </a:r>
            <a:r>
              <a:rPr lang="es-ES" dirty="0" smtClean="0"/>
              <a:t>, </a:t>
            </a:r>
            <a:r>
              <a:rPr lang="es-ES" b="1" dirty="0" smtClean="0"/>
              <a:t>8 procesos de soporte</a:t>
            </a:r>
            <a:r>
              <a:rPr lang="es-ES" dirty="0" smtClean="0"/>
              <a:t> y </a:t>
            </a:r>
            <a:r>
              <a:rPr lang="es-ES" b="1" dirty="0" smtClean="0"/>
              <a:t>4 procesos organizativos</a:t>
            </a:r>
            <a:r>
              <a:rPr lang="es-ES" dirty="0" smtClean="0"/>
              <a:t>, así como el </a:t>
            </a:r>
            <a:r>
              <a:rPr lang="es-ES" b="1" dirty="0" smtClean="0"/>
              <a:t>proceso de adaptación</a:t>
            </a:r>
            <a:r>
              <a:rPr lang="es-ES" dirty="0" smtClean="0"/>
              <a:t>.</a:t>
            </a:r>
          </a:p>
          <a:p>
            <a:endParaRPr lang="es-EC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648072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1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Procesos Principales de la ISO 12207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Proceso de </a:t>
            </a:r>
            <a:r>
              <a:rPr lang="es-ES" b="1" dirty="0" smtClean="0"/>
              <a:t>Adquisición</a:t>
            </a:r>
            <a:r>
              <a:rPr lang="es-ES" dirty="0" smtClean="0"/>
              <a:t>: </a:t>
            </a:r>
          </a:p>
          <a:p>
            <a:pPr lvl="1"/>
            <a:r>
              <a:rPr lang="es-ES" dirty="0" smtClean="0"/>
              <a:t>Comienza definiendo la necesidad de definir un sistema o un producto software y continua con la preparación u publicación de la solicitud de propuestas, la selección de un suministrador y la gestión de los procesos de adquisición hasta la aceptación del producto.</a:t>
            </a:r>
          </a:p>
          <a:p>
            <a:r>
              <a:rPr lang="es-ES" dirty="0" smtClean="0"/>
              <a:t>Proceso de </a:t>
            </a:r>
            <a:r>
              <a:rPr lang="es-ES" b="1" dirty="0" smtClean="0"/>
              <a:t>Suministro:</a:t>
            </a:r>
          </a:p>
          <a:p>
            <a:pPr lvl="1"/>
            <a:r>
              <a:rPr lang="es-ES" dirty="0" smtClean="0"/>
              <a:t>Puede iniciar, bien por iniciar una propuesta para responder a la petición de un adquiriente o bien por la firma de un contrato por el adquiriente para proporcionar el producto de software. El proceso continúa con la identificación de los procedimientos y recursos necesarios para gestionar y asegurar el proyecto, incluyendo el desarrollo de los planes del proyecto y la ejecución de los planes hasta la entrega del producto de software.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843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Procesos Principales de la ISO 12207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Proceso de </a:t>
            </a:r>
            <a:r>
              <a:rPr lang="es-ES" b="1" dirty="0" smtClean="0"/>
              <a:t>Desarrollo</a:t>
            </a:r>
          </a:p>
          <a:p>
            <a:pPr lvl="1"/>
            <a:r>
              <a:rPr lang="es-ES" b="1" dirty="0" smtClean="0"/>
              <a:t>Las principales actividades son:</a:t>
            </a:r>
          </a:p>
          <a:p>
            <a:pPr lvl="1"/>
            <a:r>
              <a:rPr lang="es-ES" dirty="0" smtClean="0"/>
              <a:t>Análisis de los requisitos</a:t>
            </a:r>
          </a:p>
          <a:p>
            <a:pPr lvl="1"/>
            <a:r>
              <a:rPr lang="es-ES" dirty="0" smtClean="0"/>
              <a:t>Diseño de la arquitectura</a:t>
            </a:r>
          </a:p>
          <a:p>
            <a:pPr lvl="1"/>
            <a:r>
              <a:rPr lang="es-ES" dirty="0" smtClean="0"/>
              <a:t>Diseño detallado</a:t>
            </a:r>
          </a:p>
          <a:p>
            <a:pPr lvl="1"/>
            <a:r>
              <a:rPr lang="es-ES" dirty="0" smtClean="0"/>
              <a:t>Codificación y Pruebas</a:t>
            </a:r>
          </a:p>
          <a:p>
            <a:pPr lvl="1"/>
            <a:r>
              <a:rPr lang="es-ES" dirty="0" smtClean="0"/>
              <a:t>Integración</a:t>
            </a:r>
          </a:p>
          <a:p>
            <a:pPr lvl="1"/>
            <a:r>
              <a:rPr lang="es-ES" dirty="0" smtClean="0"/>
              <a:t>Pruebas de cualificación</a:t>
            </a:r>
          </a:p>
          <a:p>
            <a:pPr lvl="1"/>
            <a:r>
              <a:rPr lang="es-ES" dirty="0" smtClean="0"/>
              <a:t>Instalación </a:t>
            </a:r>
          </a:p>
          <a:p>
            <a:pPr lvl="1"/>
            <a:r>
              <a:rPr lang="es-ES" dirty="0" smtClean="0"/>
              <a:t>Soporte a la aceptación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531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Procesos Principales de la ISO 12207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Proceso de </a:t>
            </a:r>
            <a:r>
              <a:rPr lang="es-ES" b="1" dirty="0" smtClean="0"/>
              <a:t>Operación</a:t>
            </a:r>
          </a:p>
          <a:p>
            <a:pPr lvl="1"/>
            <a:r>
              <a:rPr lang="es-ES" dirty="0" smtClean="0"/>
              <a:t>Abarca la operación del software y el soporte a usuarios, Debido a que la operación del software se integra a la operación del sistema las actividades  y tareas del proceso de operación se refieren al sistema.</a:t>
            </a:r>
          </a:p>
          <a:p>
            <a:r>
              <a:rPr lang="es-ES" dirty="0" smtClean="0"/>
              <a:t>Procese de </a:t>
            </a:r>
            <a:r>
              <a:rPr lang="es-ES" b="1" dirty="0" smtClean="0"/>
              <a:t>Mantenimiento</a:t>
            </a:r>
          </a:p>
          <a:p>
            <a:pPr lvl="1"/>
            <a:r>
              <a:rPr lang="es-ES" dirty="0" smtClean="0"/>
              <a:t>Este proceso se activa cuando el software sufre modificaciones de código o  de documentación asociada debido a un error, una deficiencia, un problema o necesidad de mejora / adaptación.</a:t>
            </a:r>
          </a:p>
          <a:p>
            <a:pPr marL="457200" lvl="1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99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Los procesos de soporte en ISO 12207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Estos procesos dan soporte a los procesos principales o a otros procesos de soporte.</a:t>
            </a:r>
          </a:p>
          <a:p>
            <a:r>
              <a:rPr lang="es-ES" dirty="0" smtClean="0"/>
              <a:t>Se emplean en varios puntos del ciclo de vida y pueden ser realizados por la organización que los emplea, por una organización independiente o un cliente como un elemento planificado o acordado del proyecto</a:t>
            </a:r>
          </a:p>
          <a:p>
            <a:r>
              <a:rPr lang="es-ES" dirty="0" smtClean="0"/>
              <a:t>Son los siguientes:</a:t>
            </a:r>
          </a:p>
          <a:p>
            <a:pPr lvl="1"/>
            <a:r>
              <a:rPr lang="es-ES" dirty="0" smtClean="0"/>
              <a:t>Documentación</a:t>
            </a:r>
          </a:p>
          <a:p>
            <a:pPr lvl="1"/>
            <a:r>
              <a:rPr lang="es-ES" dirty="0" smtClean="0"/>
              <a:t>Gestión de la configuración</a:t>
            </a:r>
          </a:p>
          <a:p>
            <a:pPr lvl="1"/>
            <a:r>
              <a:rPr lang="es-ES" dirty="0" smtClean="0"/>
              <a:t>Aseguramiento de la calidad</a:t>
            </a:r>
          </a:p>
          <a:p>
            <a:pPr lvl="1"/>
            <a:r>
              <a:rPr lang="es-ES" dirty="0" smtClean="0"/>
              <a:t>Verificación</a:t>
            </a:r>
          </a:p>
          <a:p>
            <a:pPr lvl="1"/>
            <a:r>
              <a:rPr lang="es-ES" dirty="0" smtClean="0"/>
              <a:t>Validación</a:t>
            </a:r>
          </a:p>
          <a:p>
            <a:pPr lvl="1"/>
            <a:r>
              <a:rPr lang="es-ES" dirty="0" smtClean="0"/>
              <a:t>Revisión conjunta</a:t>
            </a:r>
          </a:p>
          <a:p>
            <a:pPr lvl="1"/>
            <a:r>
              <a:rPr lang="es-ES" dirty="0" smtClean="0"/>
              <a:t>Auditoria</a:t>
            </a:r>
          </a:p>
          <a:p>
            <a:pPr lvl="1"/>
            <a:r>
              <a:rPr lang="es-ES" dirty="0" smtClean="0"/>
              <a:t>Resolución de problemas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119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Procesos organizacionales en ISO 12207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Estos procesos ayudan a establecer implementar y mejorar el proceso consiguiendo una organización más eficiente, Se lleva a cabo a nivel organizacional fuera del ámbito de los proyectos y contratos específicos.</a:t>
            </a:r>
          </a:p>
          <a:p>
            <a:r>
              <a:rPr lang="es-ES" dirty="0" smtClean="0"/>
              <a:t>Por ejemplo Gestión del personal, mejora del proceso.</a:t>
            </a:r>
          </a:p>
          <a:p>
            <a:r>
              <a:rPr lang="es-ES" dirty="0" smtClean="0"/>
              <a:t>Son los siguientes:</a:t>
            </a:r>
          </a:p>
          <a:p>
            <a:pPr lvl="1"/>
            <a:r>
              <a:rPr lang="es-ES" dirty="0" smtClean="0"/>
              <a:t>Gestión</a:t>
            </a:r>
          </a:p>
          <a:p>
            <a:pPr lvl="1"/>
            <a:r>
              <a:rPr lang="es-ES" dirty="0" smtClean="0"/>
              <a:t>Infraestructura</a:t>
            </a:r>
          </a:p>
          <a:p>
            <a:pPr lvl="1"/>
            <a:r>
              <a:rPr lang="es-ES" dirty="0" smtClean="0"/>
              <a:t>Mejora</a:t>
            </a:r>
          </a:p>
          <a:p>
            <a:pPr lvl="1"/>
            <a:r>
              <a:rPr lang="es-ES" dirty="0" smtClean="0"/>
              <a:t>Formación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444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Proceso de adaptación en ISO 12207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realizar la adaptación de la norma ISO a distintos proyectos de software, tomando en cuenta las variaciones a las políticas y procedimientos organizacionales, los métodos y estrategias de adquisición, el tamaño y complejidad de los proyectos, los requisitos del sistema y métodos de desarrollo, etc.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436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Mantenibilidad</a:t>
            </a:r>
            <a:r>
              <a:rPr lang="es-ES" dirty="0" smtClean="0"/>
              <a:t> del software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esfuerzo de mantenimiento del software se podría reducir si se produce software nuevo de mejor calidad.</a:t>
            </a:r>
          </a:p>
          <a:p>
            <a:r>
              <a:rPr lang="es-ES" dirty="0" smtClean="0"/>
              <a:t>También se podrían reducir los costos futuros si se realiza el mantenimiento usando técnicas que mejoren sus características de calidad.</a:t>
            </a:r>
          </a:p>
          <a:p>
            <a:r>
              <a:rPr lang="es-ES" dirty="0" smtClean="0"/>
              <a:t>El estándar de modelo de calidad de software es el ISO/IEC  llamado ISO 9126 «</a:t>
            </a:r>
            <a:r>
              <a:rPr lang="es-ES" dirty="0" err="1" smtClean="0"/>
              <a:t>SoftwareQuality</a:t>
            </a:r>
            <a:r>
              <a:rPr lang="es-ES" dirty="0" smtClean="0"/>
              <a:t> </a:t>
            </a:r>
            <a:r>
              <a:rPr lang="es-ES" dirty="0" err="1" smtClean="0"/>
              <a:t>Characteristics</a:t>
            </a:r>
            <a:r>
              <a:rPr lang="es-ES" dirty="0" smtClean="0"/>
              <a:t> and </a:t>
            </a:r>
            <a:r>
              <a:rPr lang="es-ES" dirty="0" err="1" smtClean="0"/>
              <a:t>Metricts</a:t>
            </a:r>
            <a:r>
              <a:rPr lang="es-ES" dirty="0" smtClean="0"/>
              <a:t>» y el ISO/IEC 14598 llamado «Software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Evaluation</a:t>
            </a:r>
            <a:r>
              <a:rPr lang="es-ES" dirty="0" smtClean="0"/>
              <a:t>»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746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estándar ISO 9126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Define el concepto de </a:t>
            </a:r>
            <a:r>
              <a:rPr lang="es-ES" b="1" dirty="0" smtClean="0"/>
              <a:t>Modelo de calidad de software</a:t>
            </a:r>
          </a:p>
          <a:p>
            <a:r>
              <a:rPr lang="es-ES" dirty="0" smtClean="0"/>
              <a:t>La calidad se define como </a:t>
            </a:r>
            <a:r>
              <a:rPr lang="es-ES" b="1" dirty="0" smtClean="0"/>
              <a:t>la totalidad de las características relacionadas con su habilidad para satisfacer necesidades establecidas o implicadas </a:t>
            </a:r>
            <a:r>
              <a:rPr lang="es-ES" dirty="0" smtClean="0"/>
              <a:t>(siguiente diapositiva) (6 características y sus </a:t>
            </a:r>
            <a:r>
              <a:rPr lang="es-ES" dirty="0" err="1" smtClean="0"/>
              <a:t>subcaracteristicas</a:t>
            </a:r>
            <a:r>
              <a:rPr lang="es-ES" dirty="0" smtClean="0"/>
              <a:t>)</a:t>
            </a:r>
          </a:p>
          <a:p>
            <a:r>
              <a:rPr lang="es-ES" dirty="0" smtClean="0"/>
              <a:t>El estándar también describe métricas de calidad basados en atributos internos y comportamiento externo.</a:t>
            </a:r>
          </a:p>
          <a:p>
            <a:r>
              <a:rPr lang="es-ES" dirty="0" smtClean="0"/>
              <a:t>Según el estándar la calidad puede ser descrita por las características.</a:t>
            </a:r>
          </a:p>
          <a:p>
            <a:endParaRPr lang="es-ES" dirty="0" smtClean="0"/>
          </a:p>
          <a:p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495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Las características de la calidad según el estándar ISO 9126</a:t>
            </a:r>
            <a:endParaRPr lang="es-EC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4" y="1698182"/>
            <a:ext cx="8856984" cy="518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28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ISO 9126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C" b="1" dirty="0" smtClean="0"/>
              <a:t>Funcionalidad:</a:t>
            </a:r>
          </a:p>
          <a:p>
            <a:pPr lvl="1"/>
            <a:r>
              <a:rPr lang="es-EC" b="1" dirty="0" smtClean="0"/>
              <a:t>Idoneidad</a:t>
            </a:r>
            <a:r>
              <a:rPr lang="es-EC" dirty="0"/>
              <a:t>.- Hace referencia a que si el software desempeña las tareas para las cuales fue desarrollado</a:t>
            </a:r>
            <a:r>
              <a:rPr lang="es-EC" dirty="0" smtClean="0"/>
              <a:t>.</a:t>
            </a:r>
          </a:p>
          <a:p>
            <a:pPr lvl="1"/>
            <a:r>
              <a:rPr lang="es-EC" b="1" dirty="0" smtClean="0"/>
              <a:t>Exactitud</a:t>
            </a:r>
            <a:r>
              <a:rPr lang="es-EC" dirty="0" smtClean="0"/>
              <a:t>.- Evalúa el resultado final que obtiene el software y si tiene consistencia a lo que se espera de él.</a:t>
            </a:r>
          </a:p>
          <a:p>
            <a:pPr lvl="1"/>
            <a:r>
              <a:rPr lang="es-EC" b="1" dirty="0" smtClean="0"/>
              <a:t>Interoperabilidad</a:t>
            </a:r>
            <a:r>
              <a:rPr lang="es-EC" dirty="0" smtClean="0"/>
              <a:t>.- Consiste en revisar si el sistema puede interactuar con otro sistema independiente</a:t>
            </a:r>
          </a:p>
          <a:p>
            <a:pPr lvl="1"/>
            <a:r>
              <a:rPr lang="es-EC" b="1" dirty="0" smtClean="0"/>
              <a:t>Seguridad</a:t>
            </a:r>
            <a:r>
              <a:rPr lang="es-EC" dirty="0" smtClean="0"/>
              <a:t>.- Verifica si el sistema puede impedir el acceso a personal no autorizado.</a:t>
            </a:r>
          </a:p>
          <a:p>
            <a:pPr marL="45720" indent="0">
              <a:buNone/>
            </a:pPr>
            <a:r>
              <a:rPr lang="es-EC" dirty="0" smtClean="0"/>
              <a:t/>
            </a:r>
            <a:br>
              <a:rPr lang="es-EC" dirty="0" smtClean="0"/>
            </a:br>
            <a:r>
              <a:rPr lang="es-EC" b="1" dirty="0" smtClean="0"/>
              <a:t>Fiabilidad</a:t>
            </a:r>
            <a:r>
              <a:rPr lang="es-EC" dirty="0" smtClean="0"/>
              <a:t>: capacidad del software de mantener las prestaciones requeridas del sistema, durante un tiempo establecido y bajo un conjunto de condiciones definidas.</a:t>
            </a:r>
            <a:endParaRPr lang="es-EC" dirty="0"/>
          </a:p>
          <a:p>
            <a:pPr lvl="1"/>
            <a:r>
              <a:rPr lang="es-EC" b="1" dirty="0" smtClean="0"/>
              <a:t>Madurez</a:t>
            </a:r>
            <a:r>
              <a:rPr lang="es-EC" dirty="0"/>
              <a:t>.- Se debe verificar las fallas del sistema y si muchas de estas han sido eliminadas durante el tiempo de pruebas o uso del sistema</a:t>
            </a:r>
            <a:r>
              <a:rPr lang="es-EC" dirty="0" smtClean="0"/>
              <a:t>.</a:t>
            </a:r>
          </a:p>
          <a:p>
            <a:pPr lvl="1"/>
            <a:r>
              <a:rPr lang="es-EC" b="1" dirty="0" err="1" smtClean="0"/>
              <a:t>Recuperabilidad</a:t>
            </a:r>
            <a:r>
              <a:rPr lang="es-EC" dirty="0"/>
              <a:t>.- Verificar si  el software puede  reasumir el funcionamiento y restaurar  datos perdidos después de un fallo ocasional</a:t>
            </a:r>
            <a:r>
              <a:rPr lang="es-EC" dirty="0" smtClean="0"/>
              <a:t>.</a:t>
            </a:r>
          </a:p>
          <a:p>
            <a:pPr lvl="1"/>
            <a:r>
              <a:rPr lang="es-EC" b="1" dirty="0" smtClean="0"/>
              <a:t>Tolerancia </a:t>
            </a:r>
            <a:r>
              <a:rPr lang="es-EC" b="1" dirty="0"/>
              <a:t>a fallos</a:t>
            </a:r>
            <a:r>
              <a:rPr lang="es-EC" dirty="0"/>
              <a:t>.- </a:t>
            </a:r>
            <a:r>
              <a:rPr lang="es-EC" dirty="0" err="1"/>
              <a:t>Evalua</a:t>
            </a:r>
            <a:r>
              <a:rPr lang="es-EC" dirty="0"/>
              <a:t> si la aplicación desarrollada es capaz de manejar errores</a:t>
            </a:r>
            <a:r>
              <a:rPr lang="es-EC" dirty="0" smtClean="0"/>
              <a:t>.</a:t>
            </a:r>
          </a:p>
          <a:p>
            <a:r>
              <a:rPr lang="es-EC" b="1" dirty="0" smtClean="0"/>
              <a:t>Usabilidad</a:t>
            </a:r>
            <a:r>
              <a:rPr lang="es-EC" dirty="0"/>
              <a:t>: esfuerzo requerido por el usuario para utilizar el producto satisfactoriamente.</a:t>
            </a:r>
          </a:p>
          <a:p>
            <a:pPr lvl="1"/>
            <a:r>
              <a:rPr lang="es-EC" b="1" dirty="0" smtClean="0"/>
              <a:t>Aprendizaje</a:t>
            </a:r>
            <a:r>
              <a:rPr lang="es-EC" dirty="0"/>
              <a:t>.- Determina que tan fácil es para el usuario aprender a utilizar el sistema</a:t>
            </a:r>
            <a:r>
              <a:rPr lang="es-EC" dirty="0" smtClean="0"/>
              <a:t>.</a:t>
            </a:r>
          </a:p>
          <a:p>
            <a:pPr lvl="1"/>
            <a:r>
              <a:rPr lang="es-EC" b="1" dirty="0" smtClean="0"/>
              <a:t>Comprensión</a:t>
            </a:r>
            <a:r>
              <a:rPr lang="es-EC" dirty="0"/>
              <a:t>.- Evalúa que tan fácil es para el usuario comprender el funcionamiento del </a:t>
            </a:r>
            <a:r>
              <a:rPr lang="es-EC" dirty="0" smtClean="0"/>
              <a:t>sistema.</a:t>
            </a:r>
          </a:p>
          <a:p>
            <a:pPr lvl="1"/>
            <a:r>
              <a:rPr lang="es-EC" b="1" dirty="0" smtClean="0"/>
              <a:t>Operatividad</a:t>
            </a:r>
            <a:r>
              <a:rPr lang="es-EC" dirty="0"/>
              <a:t>.- Determina si el usuario puede utilizar el sistema sin mucho esfuerzo</a:t>
            </a:r>
            <a:r>
              <a:rPr lang="es-EC" dirty="0" smtClean="0"/>
              <a:t>.</a:t>
            </a:r>
          </a:p>
          <a:p>
            <a:pPr lvl="1"/>
            <a:r>
              <a:rPr lang="es-EC" b="1" dirty="0" err="1" smtClean="0"/>
              <a:t>Atractividad</a:t>
            </a:r>
            <a:r>
              <a:rPr lang="es-EC" dirty="0"/>
              <a:t>.- Verifica que tan atractiva se ve la interfaz de la aplicación</a:t>
            </a:r>
            <a:r>
              <a:rPr lang="es-EC" dirty="0" smtClean="0"/>
              <a:t>.</a:t>
            </a:r>
          </a:p>
          <a:p>
            <a:r>
              <a:rPr lang="es-EC" b="1" dirty="0" smtClean="0"/>
              <a:t>Eficiencia</a:t>
            </a:r>
            <a:r>
              <a:rPr lang="es-EC" dirty="0"/>
              <a:t>: relación entre las prestaciones del software y los requisitos necesarios para su utilización</a:t>
            </a:r>
            <a:r>
              <a:rPr lang="es-EC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6857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</a:t>
            </a:r>
            <a:r>
              <a:rPr lang="en-US" dirty="0" smtClean="0"/>
              <a:t>ISO 9126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C" b="1" dirty="0" smtClean="0"/>
              <a:t>Eficiencia</a:t>
            </a:r>
            <a:endParaRPr lang="es-EC" dirty="0"/>
          </a:p>
          <a:p>
            <a:pPr lvl="1"/>
            <a:r>
              <a:rPr lang="es-EC" b="1" dirty="0"/>
              <a:t>Comportamiento en el tiempo</a:t>
            </a:r>
            <a:r>
              <a:rPr lang="es-EC" dirty="0"/>
              <a:t>.- Verifica la rapidez en que  responde el </a:t>
            </a:r>
            <a:r>
              <a:rPr lang="es-EC" dirty="0" smtClean="0"/>
              <a:t>sistema</a:t>
            </a:r>
          </a:p>
          <a:p>
            <a:pPr lvl="1"/>
            <a:r>
              <a:rPr lang="es-EC" b="1" dirty="0" smtClean="0"/>
              <a:t>Comportamiento </a:t>
            </a:r>
            <a:r>
              <a:rPr lang="es-EC" b="1" dirty="0"/>
              <a:t>de recursos</a:t>
            </a:r>
            <a:r>
              <a:rPr lang="es-EC" dirty="0"/>
              <a:t>.- Determina si el  sistema utiliza los recursos de manera </a:t>
            </a:r>
            <a:r>
              <a:rPr lang="es-EC" dirty="0" smtClean="0"/>
              <a:t>eficiente</a:t>
            </a:r>
          </a:p>
          <a:p>
            <a:r>
              <a:rPr lang="es-EC" b="1" dirty="0" smtClean="0"/>
              <a:t>Mantenibilidad</a:t>
            </a:r>
            <a:r>
              <a:rPr lang="es-EC" dirty="0"/>
              <a:t>: esfuerzo necesario para adaptarse a las nuevas especificaciones y requisitos del software.</a:t>
            </a:r>
          </a:p>
          <a:p>
            <a:pPr lvl="1"/>
            <a:r>
              <a:rPr lang="es-EC" b="1" dirty="0" smtClean="0"/>
              <a:t>Estabilidad</a:t>
            </a:r>
            <a:r>
              <a:rPr lang="es-EC" dirty="0"/>
              <a:t>.- Verifica si el sistema puede mantener su funcionamiento a pesar de realizar </a:t>
            </a:r>
            <a:r>
              <a:rPr lang="es-EC" dirty="0" smtClean="0"/>
              <a:t>cambios.</a:t>
            </a:r>
          </a:p>
          <a:p>
            <a:pPr lvl="1"/>
            <a:r>
              <a:rPr lang="es-EC" b="1" dirty="0" smtClean="0"/>
              <a:t>Facilidad </a:t>
            </a:r>
            <a:r>
              <a:rPr lang="es-EC" b="1" dirty="0"/>
              <a:t>de análisis.- </a:t>
            </a:r>
            <a:r>
              <a:rPr lang="es-EC" dirty="0"/>
              <a:t>Determina si la estructura de desarrollo es funcional con el objetivo de diagnosticar fácilmente las fallas</a:t>
            </a:r>
            <a:r>
              <a:rPr lang="es-EC" dirty="0" smtClean="0"/>
              <a:t>. </a:t>
            </a:r>
          </a:p>
          <a:p>
            <a:pPr lvl="1"/>
            <a:r>
              <a:rPr lang="es-EC" b="1" dirty="0" smtClean="0"/>
              <a:t>Facilidad </a:t>
            </a:r>
            <a:r>
              <a:rPr lang="es-EC" b="1" dirty="0"/>
              <a:t>de cambio</a:t>
            </a:r>
            <a:r>
              <a:rPr lang="es-EC" dirty="0"/>
              <a:t>.- Verifica si el sistema puede ser fácilmente </a:t>
            </a:r>
            <a:r>
              <a:rPr lang="es-EC" dirty="0" smtClean="0"/>
              <a:t>modificado</a:t>
            </a:r>
          </a:p>
          <a:p>
            <a:pPr lvl="1"/>
            <a:r>
              <a:rPr lang="es-EC" b="1" dirty="0" smtClean="0"/>
              <a:t>Facilidad </a:t>
            </a:r>
            <a:r>
              <a:rPr lang="es-EC" b="1" dirty="0"/>
              <a:t>de pruebas</a:t>
            </a:r>
            <a:r>
              <a:rPr lang="es-EC" dirty="0"/>
              <a:t>.- .- Evalúa si el sistema puede ser probado </a:t>
            </a:r>
            <a:r>
              <a:rPr lang="es-EC" dirty="0" smtClean="0"/>
              <a:t>fácilmente </a:t>
            </a:r>
          </a:p>
          <a:p>
            <a:r>
              <a:rPr lang="es-EC" b="1" dirty="0" err="1"/>
              <a:t>T</a:t>
            </a:r>
            <a:r>
              <a:rPr lang="es-EC" b="1" dirty="0" err="1" smtClean="0"/>
              <a:t>ransportabilidad</a:t>
            </a:r>
            <a:r>
              <a:rPr lang="es-EC" dirty="0"/>
              <a:t>: capacidad del software ser transferido de un entorno a otro</a:t>
            </a:r>
            <a:r>
              <a:rPr lang="es-EC" dirty="0" smtClean="0"/>
              <a:t>.</a:t>
            </a:r>
            <a:endParaRPr lang="es-EC" dirty="0"/>
          </a:p>
          <a:p>
            <a:pPr lvl="1"/>
            <a:r>
              <a:rPr lang="es-EC" b="1" dirty="0" smtClean="0"/>
              <a:t>Capacidad de instalación</a:t>
            </a:r>
            <a:r>
              <a:rPr lang="es-EC" dirty="0" smtClean="0"/>
              <a:t>.- Verifica si el software se puede instalar fácilmente </a:t>
            </a:r>
          </a:p>
          <a:p>
            <a:pPr lvl="1"/>
            <a:r>
              <a:rPr lang="es-EC" b="1" dirty="0" smtClean="0"/>
              <a:t>Capacidad de reemplazamiento</a:t>
            </a:r>
            <a:r>
              <a:rPr lang="es-EC" dirty="0" smtClean="0"/>
              <a:t>.- Determina la facilidad con la que el software puede remplazar otro software similar.</a:t>
            </a:r>
          </a:p>
          <a:p>
            <a:pPr lvl="1"/>
            <a:r>
              <a:rPr lang="es-EC" b="1" dirty="0" smtClean="0"/>
              <a:t>Adaptabilidad</a:t>
            </a:r>
            <a:r>
              <a:rPr lang="es-EC" dirty="0" smtClean="0"/>
              <a:t>.- El software se puede trasladar a otros ambientes </a:t>
            </a:r>
          </a:p>
          <a:p>
            <a:pPr lvl="1"/>
            <a:r>
              <a:rPr lang="es-EC" b="1" dirty="0" smtClean="0"/>
              <a:t>Co-Existencia</a:t>
            </a:r>
            <a:r>
              <a:rPr lang="es-EC" dirty="0" smtClean="0"/>
              <a:t>.- El software puede funcionar con otros sistemas</a:t>
            </a:r>
            <a:br>
              <a:rPr lang="es-EC" dirty="0" smtClean="0"/>
            </a:br>
            <a:r>
              <a:rPr lang="es-EC" dirty="0" smtClean="0"/>
              <a:t>Cada una de las características debe ser evaluada dentro del software basándonos en  pruebas de funcionamiento, medición de rendimiento y pruebas con usuarios que harán uso del sistema.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6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Mantenibilidad</a:t>
            </a:r>
            <a:r>
              <a:rPr lang="es-ES" dirty="0" smtClean="0"/>
              <a:t> en ISO 9126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Mantenibilidad</a:t>
            </a:r>
            <a:r>
              <a:rPr lang="es-ES" dirty="0" smtClean="0"/>
              <a:t> se define como </a:t>
            </a:r>
            <a:r>
              <a:rPr lang="es-ES" b="1" dirty="0" smtClean="0"/>
              <a:t>«La capacidad de un producto de software para ser modificado»</a:t>
            </a:r>
          </a:p>
          <a:p>
            <a:r>
              <a:rPr lang="es-ES" dirty="0" smtClean="0"/>
              <a:t>Las modificaciones pueden incluir correcciones, mejoras o adaptación del software o cambios en el entorno, en los requerimientos, en las preferencias o en las especificaciones funcionales.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5354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Mantenibilidad</a:t>
            </a:r>
            <a:r>
              <a:rPr lang="es-ES" dirty="0" smtClean="0"/>
              <a:t> en ISO 9126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2913809"/>
            <a:ext cx="7315200" cy="3539527"/>
          </a:xfrm>
        </p:spPr>
        <p:txBody>
          <a:bodyPr>
            <a:normAutofit/>
          </a:bodyPr>
          <a:lstStyle/>
          <a:p>
            <a:r>
              <a:rPr lang="es-ES" dirty="0" smtClean="0"/>
              <a:t>Sus </a:t>
            </a:r>
            <a:r>
              <a:rPr lang="es-ES" dirty="0" err="1" smtClean="0"/>
              <a:t>subcaracterísticas</a:t>
            </a:r>
            <a:r>
              <a:rPr lang="es-ES" dirty="0" smtClean="0"/>
              <a:t> son:</a:t>
            </a:r>
          </a:p>
          <a:p>
            <a:pPr lvl="1"/>
            <a:r>
              <a:rPr lang="es-ES" b="1" dirty="0" err="1" smtClean="0"/>
              <a:t>Analizabilidad</a:t>
            </a:r>
            <a:r>
              <a:rPr lang="es-ES" b="1" dirty="0" smtClean="0"/>
              <a:t>.- </a:t>
            </a:r>
            <a:r>
              <a:rPr lang="es-ES" dirty="0" smtClean="0"/>
              <a:t>Capacidad del producto de software para diagnosticar sus deficiencias o causas de fallos, o de identificar las partes que deben ser modificadas.</a:t>
            </a:r>
          </a:p>
          <a:p>
            <a:pPr lvl="1"/>
            <a:r>
              <a:rPr lang="es-ES" b="1" dirty="0" err="1" smtClean="0"/>
              <a:t>Cambiabilidad</a:t>
            </a:r>
            <a:r>
              <a:rPr lang="es-ES" b="1" dirty="0" smtClean="0"/>
              <a:t>.- </a:t>
            </a:r>
            <a:r>
              <a:rPr lang="es-ES" dirty="0" smtClean="0"/>
              <a:t>Capacidad del producto de software para permitir implementar una modificación específica. La implementación incluye los cambios en el diseño, el código y la documentación. Si el software es modificado por el usuario final, la </a:t>
            </a:r>
            <a:r>
              <a:rPr lang="es-ES" dirty="0" err="1" smtClean="0"/>
              <a:t>cambibilidad</a:t>
            </a:r>
            <a:r>
              <a:rPr lang="es-ES" dirty="0" smtClean="0"/>
              <a:t> puede afectar la </a:t>
            </a:r>
            <a:r>
              <a:rPr lang="es-ES" dirty="0" err="1" smtClean="0"/>
              <a:t>operabilidad</a:t>
            </a:r>
            <a:r>
              <a:rPr lang="es-ES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1524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1567</TotalTime>
  <Words>1637</Words>
  <Application>Microsoft Office PowerPoint</Application>
  <PresentationFormat>Presentación en pantalla (4:3)</PresentationFormat>
  <Paragraphs>175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Perspectiva</vt:lpstr>
      <vt:lpstr>Integración de mejores prácticas</vt:lpstr>
      <vt:lpstr>Cuáles son las mejores prácticas de la Ingeniería de software</vt:lpstr>
      <vt:lpstr>Mantenibilidad del software</vt:lpstr>
      <vt:lpstr>El estándar ISO 9126</vt:lpstr>
      <vt:lpstr>Las características de la calidad según el estándar ISO 9126</vt:lpstr>
      <vt:lpstr>standard ISO 9126</vt:lpstr>
      <vt:lpstr>Standard ISO 9126</vt:lpstr>
      <vt:lpstr>Mantenibilidad en ISO 9126</vt:lpstr>
      <vt:lpstr>Mantenibilidad en ISO 9126</vt:lpstr>
      <vt:lpstr>Mantenibilidad en ISO 9126</vt:lpstr>
      <vt:lpstr>Mantenibilidad y Mantenimiento</vt:lpstr>
      <vt:lpstr>Aspectos que influyen en la Mantenibilidad</vt:lpstr>
      <vt:lpstr>Aspectos concretos que influyen en la Mantenibilidad</vt:lpstr>
      <vt:lpstr>Propiedades de la mantenibilidad</vt:lpstr>
      <vt:lpstr>Efectos de los cambios sobre la mantenibilidad</vt:lpstr>
      <vt:lpstr>Métricas de Mantenibilidad</vt:lpstr>
      <vt:lpstr>Métricas de Mantenibilidad</vt:lpstr>
      <vt:lpstr>Métricas de Mantenibilidad</vt:lpstr>
      <vt:lpstr>Estándares útiles para el mantenimiento</vt:lpstr>
      <vt:lpstr>El estándard ISO 12207</vt:lpstr>
      <vt:lpstr>El estandar ISO 12207</vt:lpstr>
      <vt:lpstr>Procesos Principales de la ISO 12207</vt:lpstr>
      <vt:lpstr>Procesos Principales de la ISO 12207</vt:lpstr>
      <vt:lpstr>Procesos Principales de la ISO 12207</vt:lpstr>
      <vt:lpstr>Los procesos de soporte en ISO 12207</vt:lpstr>
      <vt:lpstr>Procesos organizacionales en ISO 12207</vt:lpstr>
      <vt:lpstr>Proceso de adaptación en ISO 12207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de mejores prácticas</dc:title>
  <dc:creator>Toshiba-User</dc:creator>
  <cp:lastModifiedBy>Toshiba-User</cp:lastModifiedBy>
  <cp:revision>41</cp:revision>
  <dcterms:created xsi:type="dcterms:W3CDTF">2015-01-31T13:57:23Z</dcterms:created>
  <dcterms:modified xsi:type="dcterms:W3CDTF">2019-10-01T22:25:49Z</dcterms:modified>
</cp:coreProperties>
</file>