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286" r:id="rId4"/>
    <p:sldId id="257" r:id="rId5"/>
    <p:sldId id="263" r:id="rId6"/>
    <p:sldId id="287" r:id="rId7"/>
    <p:sldId id="294" r:id="rId8"/>
    <p:sldId id="288" r:id="rId9"/>
    <p:sldId id="258" r:id="rId10"/>
    <p:sldId id="265" r:id="rId11"/>
    <p:sldId id="275" r:id="rId12"/>
    <p:sldId id="259" r:id="rId13"/>
    <p:sldId id="266" r:id="rId14"/>
    <p:sldId id="289" r:id="rId15"/>
    <p:sldId id="260" r:id="rId16"/>
    <p:sldId id="268" r:id="rId17"/>
    <p:sldId id="269" r:id="rId18"/>
    <p:sldId id="290" r:id="rId19"/>
    <p:sldId id="291" r:id="rId20"/>
    <p:sldId id="271" r:id="rId21"/>
    <p:sldId id="273" r:id="rId22"/>
    <p:sldId id="274" r:id="rId23"/>
    <p:sldId id="292" r:id="rId24"/>
    <p:sldId id="293" r:id="rId25"/>
    <p:sldId id="272" r:id="rId26"/>
    <p:sldId id="276" r:id="rId27"/>
    <p:sldId id="270" r:id="rId28"/>
    <p:sldId id="261" r:id="rId29"/>
    <p:sldId id="262" r:id="rId30"/>
    <p:sldId id="267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74675" autoAdjust="0"/>
  </p:normalViewPr>
  <p:slideViewPr>
    <p:cSldViewPr>
      <p:cViewPr>
        <p:scale>
          <a:sx n="51" d="100"/>
          <a:sy n="51" d="100"/>
        </p:scale>
        <p:origin x="-105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8FF9-43D4-4E5B-A93A-4AD64D32E83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9CEA6-CE29-4285-91CF-D27C94952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Software es un transformador de información.</a:t>
            </a:r>
          </a:p>
          <a:p>
            <a:pPr lvl="1"/>
            <a:r>
              <a:rPr lang="es-ES" b="1" dirty="0" smtClean="0"/>
              <a:t>Produce, administra, adquiere, modifica , despliega, o transmite información </a:t>
            </a:r>
            <a:r>
              <a:rPr lang="es-ES" dirty="0" smtClean="0"/>
              <a:t>que puede ser tan simple como un solo bit o tan compleja como una presentación con multimedios generada a partir de datos obtenidos de decenas de fuentes independientes. (</a:t>
            </a:r>
            <a:r>
              <a:rPr lang="es-ES" dirty="0" err="1" smtClean="0"/>
              <a:t>Pressman</a:t>
            </a:r>
            <a:r>
              <a:rPr lang="es-ES" dirty="0" smtClean="0"/>
              <a:t> 2010)</a:t>
            </a:r>
          </a:p>
          <a:p>
            <a:endParaRPr lang="es-ES" dirty="0" smtClean="0"/>
          </a:p>
          <a:p>
            <a:r>
              <a:rPr lang="es-ES" dirty="0" smtClean="0"/>
              <a:t>IEEE </a:t>
            </a:r>
            <a:r>
              <a:rPr lang="es-ES" dirty="0" err="1" smtClean="0"/>
              <a:t>Std</a:t>
            </a:r>
            <a:r>
              <a:rPr lang="es-ES" dirty="0" smtClean="0"/>
              <a:t>. 610 define el software como </a:t>
            </a:r>
            <a:r>
              <a:rPr lang="es-ES" b="1" dirty="0" smtClean="0"/>
              <a:t>“programas, procedimientos y documentación y datos asociados, relacionados con la operación de un sistema informático”  (</a:t>
            </a:r>
            <a:r>
              <a:rPr lang="es-ES" b="1" dirty="0" err="1" smtClean="0"/>
              <a:t>Inteco</a:t>
            </a:r>
            <a:r>
              <a:rPr lang="es-ES" b="1" dirty="0" smtClean="0"/>
              <a:t>)</a:t>
            </a:r>
          </a:p>
          <a:p>
            <a:endParaRPr lang="es-ES" b="1" dirty="0" smtClean="0"/>
          </a:p>
          <a:p>
            <a:r>
              <a:rPr lang="es-ES" dirty="0" smtClean="0"/>
              <a:t>Es el conjunto de programas de cómputo, documentos asociados y esquemas de configuración necesarios para que estos programas operen. [</a:t>
            </a:r>
            <a:r>
              <a:rPr lang="es-ES" dirty="0" err="1" smtClean="0"/>
              <a:t>Sommerville</a:t>
            </a:r>
            <a:r>
              <a:rPr lang="es-ES" dirty="0" smtClean="0"/>
              <a:t>, 2001]</a:t>
            </a:r>
            <a:endParaRPr lang="es-ES" b="1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7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Cuándo </a:t>
            </a:r>
            <a:r>
              <a:rPr lang="es-ES" b="1" dirty="0" smtClean="0"/>
              <a:t>es necesario producir un software en incrementos</a:t>
            </a:r>
            <a:r>
              <a:rPr lang="es-ES" dirty="0" smtClean="0"/>
              <a:t>:</a:t>
            </a:r>
          </a:p>
          <a:p>
            <a:pPr lvl="1"/>
            <a:r>
              <a:rPr lang="es-ES" b="1" dirty="0" smtClean="0"/>
              <a:t>Cuando los requerimientos iniciales están razonablemente bien definidos</a:t>
            </a:r>
            <a:r>
              <a:rPr lang="es-ES" dirty="0" smtClean="0"/>
              <a:t>, pero el alcance general del esfuerzo imposibilita un proceso lineal.  Genera software operativo de forma rápida y en etapas tempranas del ciclo de vida del software.</a:t>
            </a:r>
          </a:p>
          <a:p>
            <a:pPr lvl="1"/>
            <a:r>
              <a:rPr lang="es-ES" b="1" dirty="0" smtClean="0"/>
              <a:t>Cuando haya una necesidad imperiosa de dar rápidamente cierta funcionalidad limitada de software a los usuarios</a:t>
            </a:r>
            <a:r>
              <a:rPr lang="es-ES" dirty="0" smtClean="0"/>
              <a:t> y aumentarla en las entregas posteriores del software.</a:t>
            </a:r>
          </a:p>
          <a:p>
            <a:pPr lvl="1"/>
            <a:r>
              <a:rPr lang="es-ES" dirty="0" smtClean="0"/>
              <a:t>Es más fácil probar y depurar en una iteración más pequeña.</a:t>
            </a:r>
          </a:p>
          <a:p>
            <a:pPr lvl="1"/>
            <a:r>
              <a:rPr lang="es-ES" dirty="0" smtClean="0"/>
              <a:t>Es más fácil gestionar riesgos.</a:t>
            </a:r>
          </a:p>
          <a:p>
            <a:pPr lvl="1"/>
            <a:r>
              <a:rPr lang="es-ES" dirty="0" smtClean="0"/>
              <a:t>Cada iteración es un hito gestionado fácilmente.</a:t>
            </a:r>
          </a:p>
          <a:p>
            <a:r>
              <a:rPr lang="es-ES" b="1" dirty="0" smtClean="0"/>
              <a:t>El modelo del proceso incremental es útil:</a:t>
            </a:r>
          </a:p>
          <a:p>
            <a:pPr lvl="1"/>
            <a:r>
              <a:rPr lang="es-ES" dirty="0" smtClean="0"/>
              <a:t>Cuando no se dispone de personal para la implementación completa del proyecto en el plazo establecido por el negocio.</a:t>
            </a:r>
          </a:p>
          <a:p>
            <a:pPr lvl="1"/>
            <a:r>
              <a:rPr lang="es-ES" dirty="0" smtClean="0"/>
              <a:t>Los primeros incrementos se desarrollan con pocos trabajadores, Si el producto básico es bien recibido entonces se agrega más personal.</a:t>
            </a:r>
          </a:p>
          <a:p>
            <a:r>
              <a:rPr lang="es-ES" b="1" dirty="0" smtClean="0"/>
              <a:t>Para qué se planean los incrementos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/>
              <a:t>Para </a:t>
            </a:r>
            <a:r>
              <a:rPr lang="es-ES" b="1" dirty="0" smtClean="0"/>
              <a:t>administrar los riesgos técnicos </a:t>
            </a:r>
            <a:r>
              <a:rPr lang="es-ES" dirty="0" smtClean="0"/>
              <a:t>. Por ejemplo un sistema será desarrollado en un hardware nuevo, puede comenzarse con una funcionalidad parcial a los usuarios finales desarrollado no en el nuevo hardware.</a:t>
            </a:r>
          </a:p>
          <a:p>
            <a:r>
              <a:rPr lang="es-ES" dirty="0" smtClean="0"/>
              <a:t>Inconvenientes:</a:t>
            </a:r>
          </a:p>
          <a:p>
            <a:pPr lvl="1"/>
            <a:r>
              <a:rPr lang="es-ES" dirty="0" smtClean="0"/>
              <a:t>Se requiere experiencia para definir incrementos.</a:t>
            </a:r>
          </a:p>
          <a:p>
            <a:pPr lvl="1"/>
            <a:r>
              <a:rPr lang="es-ES" dirty="0" smtClean="0"/>
              <a:t>Cada fase de interacción es rígida y no se superpone con otras.</a:t>
            </a:r>
          </a:p>
          <a:p>
            <a:pPr lvl="1"/>
            <a:r>
              <a:rPr lang="es-ES" dirty="0" smtClean="0"/>
              <a:t>Pueden surgir problemas referidos a la arquitectura del sistema, porque no todos los requisitos se han reunido, ya que todos se han definido al inicio.</a:t>
            </a:r>
          </a:p>
          <a:p>
            <a:pPr lvl="1"/>
            <a:endParaRPr lang="es-E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8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derivado del ciclo de vida en cascada.</a:t>
            </a:r>
          </a:p>
          <a:p>
            <a:r>
              <a:rPr lang="es-ES" dirty="0" smtClean="0"/>
              <a:t>Busca reducir el riesgo entre las necesidades del usuario y el producto final por malos entendidos durante la recogida de requisitos.</a:t>
            </a:r>
          </a:p>
          <a:p>
            <a:r>
              <a:rPr lang="es-ES" dirty="0" smtClean="0"/>
              <a:t>Consiste en la iteración de varios ciclos en cascada.</a:t>
            </a:r>
          </a:p>
          <a:p>
            <a:r>
              <a:rPr lang="es-ES" dirty="0" smtClean="0"/>
              <a:t>Al final de cada iteración se entrega al cliente una versión mejorada o con mayores funcionalidades del producto. </a:t>
            </a:r>
          </a:p>
          <a:p>
            <a:r>
              <a:rPr lang="es-ES" dirty="0" smtClean="0"/>
              <a:t>El cliente después de cada iteración evalúa el producto y lo corrige o propone mejoras .</a:t>
            </a:r>
          </a:p>
          <a:p>
            <a:r>
              <a:rPr lang="es-ES" dirty="0" smtClean="0"/>
              <a:t>Estas  iteraciones se repiten hasta obtener el producto que satisfaga las necesidades del cliente.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 Usa</a:t>
            </a:r>
          </a:p>
          <a:p>
            <a:pPr lvl="1"/>
            <a:r>
              <a:rPr lang="es-ES" dirty="0" smtClean="0"/>
              <a:t>Cuando </a:t>
            </a:r>
            <a:r>
              <a:rPr lang="es-ES" b="1" dirty="0" smtClean="0"/>
              <a:t>los requisitos no están claros </a:t>
            </a:r>
            <a:r>
              <a:rPr lang="es-ES" dirty="0" smtClean="0"/>
              <a:t>por parte del usuario.</a:t>
            </a:r>
          </a:p>
          <a:p>
            <a:pPr lvl="1"/>
            <a:r>
              <a:rPr lang="es-ES" dirty="0" smtClean="0"/>
              <a:t>Se hace necesaria la creación de distintos prototipos para presentarlos y conseguir la conformidad del cliente.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2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Permiten la generación de </a:t>
            </a:r>
            <a:r>
              <a:rPr lang="es-ES" b="1" dirty="0" smtClean="0"/>
              <a:t>versiones de software</a:t>
            </a:r>
            <a:r>
              <a:rPr lang="es-ES" dirty="0" smtClean="0"/>
              <a:t>, esto debido a que los sistemas complejos evolucionan en el tiempo.</a:t>
            </a:r>
          </a:p>
          <a:p>
            <a:r>
              <a:rPr lang="es-ES" dirty="0" smtClean="0"/>
              <a:t> Es posible que los </a:t>
            </a:r>
            <a:r>
              <a:rPr lang="es-ES" b="1" dirty="0" smtClean="0"/>
              <a:t>requerimientos del negocio y del producto cambien</a:t>
            </a:r>
            <a:r>
              <a:rPr lang="es-ES" dirty="0" smtClean="0"/>
              <a:t> conforme avance el desarrollo.</a:t>
            </a:r>
          </a:p>
          <a:p>
            <a:r>
              <a:rPr lang="es-ES" dirty="0" smtClean="0"/>
              <a:t>Se requiere un </a:t>
            </a:r>
            <a:r>
              <a:rPr lang="es-ES" b="1" dirty="0" smtClean="0"/>
              <a:t>modelo de proceso diseñado explícitamente para adaptarse a un producto que evolucione con el tiempo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Existen dos modelos evolutivos:</a:t>
            </a:r>
          </a:p>
          <a:p>
            <a:pPr lvl="1"/>
            <a:r>
              <a:rPr lang="es-ES" dirty="0" smtClean="0"/>
              <a:t>Hacer prototipos. </a:t>
            </a:r>
          </a:p>
          <a:p>
            <a:pPr lvl="1"/>
            <a:r>
              <a:rPr lang="es-ES" dirty="0" smtClean="0"/>
              <a:t>Modelo espiral. 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paradigma de construcción de prototipos, comienza con comunicación. Se reúne con los participantes define los objetivos generales del software. Identifica los requerimientos y detecta las áreas en las que es imprescindible una mayor definición.</a:t>
            </a:r>
          </a:p>
          <a:p>
            <a:r>
              <a:rPr lang="es-ES" dirty="0" smtClean="0"/>
              <a:t>Se planea rápidamente una interacción para hacer un prototipo.</a:t>
            </a:r>
          </a:p>
          <a:p>
            <a:r>
              <a:rPr lang="es-ES" dirty="0" smtClean="0"/>
              <a:t>Se lleva a cabo el  modelado en forma de un diseño rápido. Se centra en aspectos de software visibles al usuario </a:t>
            </a:r>
          </a:p>
          <a:p>
            <a:r>
              <a:rPr lang="es-ES" dirty="0" smtClean="0"/>
              <a:t>Se entrega y es evaluado por los usuarios, que dan retroalimentación para mejorar los requerimientos.</a:t>
            </a:r>
          </a:p>
          <a:p>
            <a:r>
              <a:rPr lang="es-ES" dirty="0" smtClean="0"/>
              <a:t>La interacción ocurre mientras el prototipo se afina.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95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Propuesto por Barry </a:t>
            </a:r>
            <a:r>
              <a:rPr lang="es-ES" dirty="0" err="1" smtClean="0"/>
              <a:t>Bohem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acopla con la naturaleza evolutiva de hacer prototipos, y con los aspectos controlados y sistémicos del modelo de cascada.</a:t>
            </a:r>
          </a:p>
          <a:p>
            <a:r>
              <a:rPr lang="es-ES" dirty="0" err="1" smtClean="0"/>
              <a:t>Uil</a:t>
            </a:r>
            <a:r>
              <a:rPr lang="es-ES" dirty="0" smtClean="0"/>
              <a:t> para proyectos largos, caros y </a:t>
            </a:r>
            <a:r>
              <a:rPr lang="es-ES" dirty="0" err="1" smtClean="0"/>
              <a:t>coplicados</a:t>
            </a:r>
            <a:r>
              <a:rPr lang="es-ES" dirty="0" smtClean="0"/>
              <a:t>. Por ejemplo un nuevo SO.</a:t>
            </a:r>
          </a:p>
          <a:p>
            <a:r>
              <a:rPr lang="es-ES" dirty="0" smtClean="0"/>
              <a:t>Las actividades implícitas de la espiral van en el sentido horario y desde el centro.</a:t>
            </a:r>
          </a:p>
          <a:p>
            <a:r>
              <a:rPr lang="es-ES" dirty="0" smtClean="0"/>
              <a:t>La primera espiral entrega la especificación del producto. Comienza en el centro y puede requerir algunas interacciones  hasta que termina el desarrollo del concepto.</a:t>
            </a:r>
          </a:p>
          <a:p>
            <a:r>
              <a:rPr lang="es-ES" dirty="0" smtClean="0"/>
              <a:t>La siguiente desarrolla un prototipo.</a:t>
            </a:r>
          </a:p>
          <a:p>
            <a:r>
              <a:rPr lang="es-ES" dirty="0" smtClean="0"/>
              <a:t>Las siguientes desarrollan las versiones cada vez más sofisticadas del software.</a:t>
            </a:r>
          </a:p>
          <a:p>
            <a:r>
              <a:rPr lang="es-ES" dirty="0" smtClean="0"/>
              <a:t>Cada paso por la región de planeación da como resultado ajustes en el proyecto.</a:t>
            </a:r>
          </a:p>
          <a:p>
            <a:r>
              <a:rPr lang="es-ES" dirty="0" smtClean="0"/>
              <a:t>{ Se comienza mirando las posibles alternativas de desarrollo, se opta por la de riesgos más asumibles y se hace un ciclo del espiral, Si se quieren nuevas mejoras en el software se vuelven a evaluar las alternativas y riesgos y se realiza otra vuelta de la espiral y </a:t>
            </a:r>
            <a:r>
              <a:rPr lang="es-ES" dirty="0" err="1" smtClean="0"/>
              <a:t>asi</a:t>
            </a:r>
            <a:r>
              <a:rPr lang="es-ES" dirty="0" smtClean="0"/>
              <a:t>…}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9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 cuatro regiones del gráfico son:</a:t>
            </a:r>
          </a:p>
          <a:p>
            <a:pPr lvl="1"/>
            <a:r>
              <a:rPr lang="es-ES" dirty="0" smtClean="0"/>
              <a:t>Tarea de Planificación: Definir recursos , responsabilidades, hitos y planificaciones.</a:t>
            </a:r>
          </a:p>
          <a:p>
            <a:pPr lvl="1"/>
            <a:r>
              <a:rPr lang="es-ES" dirty="0" smtClean="0"/>
              <a:t>Determinar objetivos: Definir requisitos, restricciones para el producto y definir las posibles alternativas.</a:t>
            </a:r>
          </a:p>
          <a:p>
            <a:pPr lvl="1"/>
            <a:r>
              <a:rPr lang="es-ES" dirty="0" smtClean="0"/>
              <a:t>Evaluar Riesgos: Evalúa riesgos tanto técnicos como de gestión.</a:t>
            </a:r>
          </a:p>
          <a:p>
            <a:pPr lvl="1"/>
            <a:r>
              <a:rPr lang="es-ES" dirty="0" smtClean="0"/>
              <a:t>Tarea de Ingeniería: Diseñar o implementar uno o </a:t>
            </a:r>
            <a:r>
              <a:rPr lang="es-ES" dirty="0" err="1" smtClean="0"/>
              <a:t>ás</a:t>
            </a:r>
            <a:r>
              <a:rPr lang="es-ES" dirty="0" smtClean="0"/>
              <a:t> prototipos o ejemplos de la aplicación.</a:t>
            </a:r>
          </a:p>
          <a:p>
            <a:r>
              <a:rPr lang="es-ES" b="1" dirty="0" smtClean="0"/>
              <a:t>Ventajas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Reduce </a:t>
            </a:r>
            <a:r>
              <a:rPr lang="es-ES" b="1" dirty="0" smtClean="0"/>
              <a:t>Riesgos</a:t>
            </a:r>
          </a:p>
          <a:p>
            <a:pPr lvl="1"/>
            <a:r>
              <a:rPr lang="es-ES" dirty="0" smtClean="0"/>
              <a:t>Incorpora objetivos de calidad.</a:t>
            </a:r>
          </a:p>
          <a:p>
            <a:pPr lvl="1"/>
            <a:r>
              <a:rPr lang="es-ES" dirty="0" smtClean="0"/>
              <a:t>Integra el desarrollo con el mantenimiento.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9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Hacer Prototipos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/>
              <a:t>Ayuda a usted y a los participantes a mejorar la comprensión de lo que hay que elaborar.</a:t>
            </a:r>
          </a:p>
          <a:p>
            <a:pPr lvl="1"/>
            <a:r>
              <a:rPr lang="es-ES" dirty="0" smtClean="0"/>
              <a:t>Lo ideal es que el prototipo sirva como mecanismo para identificar los requerimientos del software.</a:t>
            </a:r>
          </a:p>
          <a:p>
            <a:pPr lvl="1"/>
            <a:r>
              <a:rPr lang="es-ES" dirty="0" smtClean="0"/>
              <a:t>Los prototipos son problemáticos por:</a:t>
            </a:r>
          </a:p>
          <a:p>
            <a:pPr lvl="2"/>
            <a:r>
              <a:rPr lang="es-ES" dirty="0" smtClean="0"/>
              <a:t>Los participantes ven lo que parece una versión funcional del software.</a:t>
            </a:r>
          </a:p>
          <a:p>
            <a:pPr lvl="2"/>
            <a:r>
              <a:rPr lang="es-ES" dirty="0" smtClean="0"/>
              <a:t>Es frecuente llegar a compromisos a fin de hacer que funcione rápido el prototipo.</a:t>
            </a:r>
          </a:p>
          <a:p>
            <a:r>
              <a:rPr lang="es-ES" b="1" dirty="0" smtClean="0"/>
              <a:t>Modelo Espiral:</a:t>
            </a:r>
          </a:p>
          <a:p>
            <a:pPr lvl="1"/>
            <a:r>
              <a:rPr lang="es-ES" dirty="0" smtClean="0"/>
              <a:t>Es un enfoque realista para el desarrollo de sistemas y de software a gran escala.</a:t>
            </a:r>
          </a:p>
          <a:p>
            <a:pPr lvl="1"/>
            <a:r>
              <a:rPr lang="es-ES" dirty="0" smtClean="0"/>
              <a:t>El software evoluciona a medida que avanza el proceso el desarrollador y el cliente comprenden y reaccionan mejor ante el riesgo en cada nivel de evolución.</a:t>
            </a:r>
          </a:p>
          <a:p>
            <a:pPr lvl="1"/>
            <a:r>
              <a:rPr lang="es-ES" dirty="0" smtClean="0"/>
              <a:t>El modelo espiral usa prototipos como mecanismo de reducción de riesgos. Pero más importante permite aplicar prototipos en cualquier etapa de la evolución del producto.</a:t>
            </a:r>
          </a:p>
          <a:p>
            <a:pPr lvl="1"/>
            <a:r>
              <a:rPr lang="es-ES" dirty="0" smtClean="0"/>
              <a:t>El modelo espiral demanda una consideración realista de los riesgos técnicos en todas las etapas del proyecto. Los cuales deben ser reducidos antes que se vuelvan un problema.</a:t>
            </a:r>
          </a:p>
          <a:p>
            <a:pPr lvl="1"/>
            <a:r>
              <a:rPr lang="es-ES" dirty="0" smtClean="0"/>
              <a:t>Se requiere que el equipo que lo aplique tenga experiencia y habilidad para detectar y catalogar correctamente riesgos.</a:t>
            </a:r>
          </a:p>
          <a:p>
            <a:pPr lvl="2"/>
            <a:endParaRPr lang="es-E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6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modelo de desarrollo concurrente en ocasiones llamado Ingeniería concurrente, permite que el equipo de software </a:t>
            </a:r>
            <a:r>
              <a:rPr lang="es-ES" b="1" dirty="0" smtClean="0"/>
              <a:t>represente elementos interactivos y concurrentes </a:t>
            </a:r>
            <a:r>
              <a:rPr lang="es-ES" dirty="0" smtClean="0"/>
              <a:t>de cualquiera de los modelos de proceso descritos hasta aquí.</a:t>
            </a:r>
          </a:p>
          <a:p>
            <a:r>
              <a:rPr lang="es-ES" dirty="0" smtClean="0"/>
              <a:t>Todas las actividades de ingeniería </a:t>
            </a:r>
            <a:r>
              <a:rPr lang="es-ES" b="1" dirty="0" smtClean="0"/>
              <a:t>existen de manera concurrente, pero se hallan en diferentes estados</a:t>
            </a:r>
            <a:r>
              <a:rPr lang="es-ES" dirty="0" smtClean="0"/>
              <a:t>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24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Todos los ciclos de vida pueden </a:t>
            </a:r>
            <a:r>
              <a:rPr lang="es-ES" b="1" dirty="0" smtClean="0"/>
              <a:t>usar prototipos </a:t>
            </a:r>
            <a:r>
              <a:rPr lang="es-ES" dirty="0" smtClean="0"/>
              <a:t>para identificar requerimientos.</a:t>
            </a:r>
          </a:p>
          <a:p>
            <a:r>
              <a:rPr lang="es-ES" dirty="0" smtClean="0"/>
              <a:t>Hacer </a:t>
            </a:r>
            <a:r>
              <a:rPr lang="es-ES" b="1" dirty="0" smtClean="0"/>
              <a:t>prototipos puede traer algunos problemas en la planeación del proyecto </a:t>
            </a:r>
            <a:r>
              <a:rPr lang="es-ES" dirty="0" smtClean="0"/>
              <a:t>ya que la incertidumbre es el número de ciclos que se requieren para elaborar el producto.</a:t>
            </a:r>
          </a:p>
          <a:p>
            <a:r>
              <a:rPr lang="es-ES" dirty="0" smtClean="0"/>
              <a:t>Los procesos de software </a:t>
            </a:r>
            <a:r>
              <a:rPr lang="es-ES" b="1" dirty="0" smtClean="0"/>
              <a:t>deben centrarse en la velocidad y capacidad en lugar de la alta calidad</a:t>
            </a:r>
            <a:r>
              <a:rPr lang="es-ES" dirty="0" smtClean="0"/>
              <a:t>. Esto suena </a:t>
            </a:r>
            <a:r>
              <a:rPr lang="es-ES" b="1" dirty="0" smtClean="0"/>
              <a:t>preocupante</a:t>
            </a:r>
            <a:r>
              <a:rPr lang="es-ES" dirty="0" smtClean="0"/>
              <a:t> sin embargo debe darse prioridad a la velocidad del desarrollo con cero defectos. Extender el desarrollo a fin de dar alta calidad puede provocar la entrega tardía del producto . </a:t>
            </a:r>
            <a:r>
              <a:rPr lang="es-ES" b="1" dirty="0" smtClean="0"/>
              <a:t>Este cambio de paradigma es provocado por la competencia del borde del caos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reto es ofrecer un balance apropiado entre los parámetros críticos del proyecto y del producto (flexibilidad, expansibilidad, velocidad de desarrollo y la calidad)y la satisfacción del cliente.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Software, conjunto de tres componentes:</a:t>
            </a:r>
          </a:p>
          <a:p>
            <a:pPr lvl="1"/>
            <a:r>
              <a:rPr lang="es-ES" b="1" dirty="0" smtClean="0"/>
              <a:t>Programas (instrucciones) proporciona funcionalidad deseada y el rendimiento cuando se ejecute.</a:t>
            </a:r>
          </a:p>
          <a:p>
            <a:pPr lvl="1"/>
            <a:r>
              <a:rPr lang="es-ES" b="1" dirty="0" smtClean="0"/>
              <a:t>Datos, este componente incluye los datos necesarios para manejar y probar los programas y las estructuras requeridas.</a:t>
            </a:r>
          </a:p>
          <a:p>
            <a:pPr lvl="1"/>
            <a:r>
              <a:rPr lang="es-ES" b="1" dirty="0" smtClean="0"/>
              <a:t>Documentación: describe la operación y el uso del programa.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b="1" dirty="0" smtClean="0"/>
              <a:t>Los proyectos de desarrollo de software </a:t>
            </a:r>
            <a:r>
              <a:rPr lang="es-ES" dirty="0" smtClean="0"/>
              <a:t>se </a:t>
            </a:r>
            <a:r>
              <a:rPr lang="es-ES" b="1" dirty="0" smtClean="0"/>
              <a:t>diferencian </a:t>
            </a:r>
            <a:r>
              <a:rPr lang="es-ES" dirty="0" smtClean="0"/>
              <a:t>de los otros proyectos de Ingeniería tradicional en </a:t>
            </a:r>
            <a:r>
              <a:rPr lang="es-ES" b="1" dirty="0" smtClean="0"/>
              <a:t>la naturaleza lógica </a:t>
            </a:r>
            <a:r>
              <a:rPr lang="es-ES" dirty="0" smtClean="0"/>
              <a:t>del producto software.</a:t>
            </a:r>
          </a:p>
          <a:p>
            <a:pPr lvl="1" algn="just"/>
            <a:r>
              <a:rPr lang="es-ES" dirty="0" smtClean="0"/>
              <a:t>El software </a:t>
            </a:r>
            <a:r>
              <a:rPr lang="es-ES" b="1" dirty="0" smtClean="0"/>
              <a:t>se desarrolla </a:t>
            </a:r>
            <a:r>
              <a:rPr lang="es-ES" dirty="0" smtClean="0"/>
              <a:t>no se fabrica en un sentido clásico.</a:t>
            </a:r>
          </a:p>
          <a:p>
            <a:pPr lvl="1" algn="just"/>
            <a:r>
              <a:rPr lang="es-ES" dirty="0" smtClean="0"/>
              <a:t>En los proyectos de ingeniería la buena calidad se adquiere mediante un buen diseño, pero en el </a:t>
            </a:r>
            <a:r>
              <a:rPr lang="es-ES" b="1" dirty="0" smtClean="0"/>
              <a:t>caso del software la construcción incide en su calidad. El software de desarrolla o modifica con intelecto.</a:t>
            </a:r>
          </a:p>
          <a:p>
            <a:pPr lvl="1" algn="just"/>
            <a:r>
              <a:rPr lang="es-ES" b="1" dirty="0" smtClean="0"/>
              <a:t>El software no se estropea o no se desgasta con el paso del tiempo </a:t>
            </a:r>
            <a:r>
              <a:rPr lang="es-ES" dirty="0" smtClean="0"/>
              <a:t>o males del entorno no inciden en el aumento de la tasa de fallas. </a:t>
            </a:r>
            <a:r>
              <a:rPr lang="es-ES" b="1" dirty="0" smtClean="0"/>
              <a:t>Pero el software si se deteriora a consecuencia </a:t>
            </a:r>
            <a:r>
              <a:rPr lang="es-ES" dirty="0" smtClean="0"/>
              <a:t>de los cambios sobre el código por errores encontrados </a:t>
            </a:r>
          </a:p>
          <a:p>
            <a:pPr lvl="1"/>
            <a:endParaRPr lang="es-E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Llamado ciclo de vida clásico.</a:t>
            </a:r>
          </a:p>
          <a:p>
            <a:r>
              <a:rPr lang="es-ES" dirty="0" smtClean="0"/>
              <a:t>Comienza con la especificación de requerimientos por parte del cliente.</a:t>
            </a:r>
          </a:p>
          <a:p>
            <a:r>
              <a:rPr lang="es-ES" dirty="0" smtClean="0"/>
              <a:t>Avanza por la planeación, Modelado, Construcción y Despliegue para concluir con el software terminado.</a:t>
            </a:r>
          </a:p>
          <a:p>
            <a:r>
              <a:rPr lang="es-ES" dirty="0" smtClean="0"/>
              <a:t>El inicio de cada etapa debe esperar a que termine la anterior.</a:t>
            </a:r>
          </a:p>
          <a:p>
            <a:r>
              <a:rPr lang="es-ES" dirty="0" smtClean="0"/>
              <a:t>Se avanza de una fase a la otra de una forma puramente secuencial.</a:t>
            </a:r>
          </a:p>
          <a:p>
            <a:r>
              <a:rPr lang="es-ES" dirty="0" smtClean="0"/>
              <a:t>A pesar de </a:t>
            </a:r>
            <a:r>
              <a:rPr lang="es-ES" b="1" dirty="0" smtClean="0"/>
              <a:t>las críticas  sigue siendo el paradigma más seguido.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Se usan cuando:</a:t>
            </a:r>
          </a:p>
          <a:p>
            <a:pPr lvl="1"/>
            <a:r>
              <a:rPr lang="es-ES" dirty="0" smtClean="0"/>
              <a:t>Los Requerimientos de ciertos </a:t>
            </a:r>
            <a:r>
              <a:rPr lang="es-ES" b="1" dirty="0" smtClean="0"/>
              <a:t>problemas se comprenden bien, y tienen una estabilidad razonable. (proyectos con requisitos no cambiantes). Puede funcionar bien para proyectos pequeños  con requisitos bien entendidos.</a:t>
            </a:r>
          </a:p>
          <a:p>
            <a:pPr lvl="1"/>
            <a:r>
              <a:rPr lang="es-ES" dirty="0" smtClean="0"/>
              <a:t>Cuando el </a:t>
            </a:r>
            <a:r>
              <a:rPr lang="es-ES" b="1" dirty="0" smtClean="0"/>
              <a:t>trabajo desde la comunicación fluyen de forma razonablemente lineal. No se mezclan las fases. Las fases son procesadas y completadas de una vez.</a:t>
            </a:r>
          </a:p>
          <a:p>
            <a:pPr lvl="1"/>
            <a:r>
              <a:rPr lang="es-ES" dirty="0" smtClean="0"/>
              <a:t>Esta situación se encuentra en ocasiones </a:t>
            </a:r>
            <a:r>
              <a:rPr lang="es-ES" b="1" dirty="0" smtClean="0"/>
              <a:t>cuando deben hacerse adaptaciones o mejoras bien definidas a un sistema ya existente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Los problemas son:</a:t>
            </a:r>
          </a:p>
          <a:p>
            <a:pPr lvl="1"/>
            <a:r>
              <a:rPr lang="es-ES" b="1" dirty="0" smtClean="0"/>
              <a:t>Es raro que los proyectos reales sigan un flujo secuencial propuesto por el modelo. </a:t>
            </a:r>
            <a:r>
              <a:rPr lang="es-ES" dirty="0" smtClean="0"/>
              <a:t>Aunque el modelo lineal acepta  repeticiones lo hace en forma indirecta, como resultado los cambios generan confusión conforme el equipo del proyecto avanza.</a:t>
            </a:r>
          </a:p>
          <a:p>
            <a:pPr lvl="1"/>
            <a:r>
              <a:rPr lang="es-ES" b="1" dirty="0" smtClean="0"/>
              <a:t>A menudo es difícil que el cliente anuncie en forma explícita todos los requerimientos</a:t>
            </a:r>
            <a:r>
              <a:rPr lang="es-ES" dirty="0" smtClean="0"/>
              <a:t>. El modelo de cascada tiene dificultades para aceptar la incertidumbre natural que existe al principio de muchos proyectos.</a:t>
            </a:r>
          </a:p>
          <a:p>
            <a:pPr lvl="1"/>
            <a:r>
              <a:rPr lang="es-ES" b="1" dirty="0" smtClean="0"/>
              <a:t>El cliente debe tener paciencia, no se dispondrá de una versión funcional </a:t>
            </a:r>
            <a:r>
              <a:rPr lang="es-ES" dirty="0" smtClean="0"/>
              <a:t>del programa hasta que el proyecto esté muy avanzado.</a:t>
            </a:r>
          </a:p>
          <a:p>
            <a:pPr lvl="1"/>
            <a:r>
              <a:rPr lang="es-ES" dirty="0" smtClean="0"/>
              <a:t>Modelo pobre para proyectos complejos , largos, orientados a objetos y con muchos riesgos.</a:t>
            </a:r>
          </a:p>
          <a:p>
            <a:endParaRPr lang="en-US" dirty="0" smtClean="0"/>
          </a:p>
          <a:p>
            <a:pPr lvl="1"/>
            <a:endParaRPr lang="es-E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 una variante del modelo en cascada, los defectos se encontraban demasiado tarde en el ciclo de vida. </a:t>
            </a:r>
          </a:p>
          <a:p>
            <a:r>
              <a:rPr lang="es-ES" dirty="0" smtClean="0"/>
              <a:t>Se aprecia la relación entre las acciones para el aseguramiento de la calidad y aquellas asociadas con la comunicación, modelado y construcción temprana de la V.</a:t>
            </a:r>
          </a:p>
          <a:p>
            <a:r>
              <a:rPr lang="es-ES" dirty="0" smtClean="0"/>
              <a:t>El modelo V dice que las pruebas necesitan comenzar lo más pronto posible en el ciclo de vida.</a:t>
            </a:r>
          </a:p>
          <a:p>
            <a:r>
              <a:rPr lang="es-ES" dirty="0" smtClean="0"/>
              <a:t>Este modelo proporciona una forma de visualizar el modo de aplicación de las acciones de verificación y validación  al trabajo de ingeniería.</a:t>
            </a:r>
          </a:p>
          <a:p>
            <a:r>
              <a:rPr lang="es-ES" dirty="0" smtClean="0"/>
              <a:t>Los técnicos de pruebas necesitan trabajar con los desarrolladores y analistas de negocios.</a:t>
            </a:r>
          </a:p>
          <a:p>
            <a:r>
              <a:rPr lang="es-ES" dirty="0" smtClean="0"/>
              <a:t>Pruebas de verificación y validación se pueden integrar en cada fase del ciclo.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naturaleza lineal del ciclo de vida clásico (cascada), </a:t>
            </a:r>
            <a:r>
              <a:rPr lang="es-ES" b="1" dirty="0" smtClean="0"/>
              <a:t>llega a estados de bloqueo en los que ciertos miembros del equipo debe esperar a otros  a fin de terminar tareas independientes.</a:t>
            </a:r>
            <a:r>
              <a:rPr lang="es-ES" dirty="0" smtClean="0"/>
              <a:t> El tiempo de espera puede llegar a superar el tiempo productivo. Los bloqueos pueden ocurrir más al principio y al final.</a:t>
            </a:r>
          </a:p>
          <a:p>
            <a:r>
              <a:rPr lang="es-ES" dirty="0" smtClean="0"/>
              <a:t>Hoy en día el trabajo de software es acelerado y está sujeto a una corriente sin fin de cambios. El modelo de cascada es inapropiado. </a:t>
            </a:r>
            <a:r>
              <a:rPr lang="es-ES" b="1" dirty="0" smtClean="0"/>
              <a:t>Es útil cuando los requerimientos son fijos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Combina elementos del modelo en cascada con la filosofía interactiva de </a:t>
            </a:r>
            <a:r>
              <a:rPr lang="es-ES" b="1" dirty="0" smtClean="0"/>
              <a:t>construcción de prototipos</a:t>
            </a:r>
          </a:p>
          <a:p>
            <a:r>
              <a:rPr lang="es-ES" dirty="0" smtClean="0"/>
              <a:t>El modelo incremental aplica secuencias lineales en forma escalonada a medida que avanza el calendario de actividades.</a:t>
            </a:r>
          </a:p>
          <a:p>
            <a:r>
              <a:rPr lang="es-ES" dirty="0" smtClean="0"/>
              <a:t>Cada secuencia lineal produce incrementos de software susceptibles de entregarse.</a:t>
            </a:r>
          </a:p>
          <a:p>
            <a:r>
              <a:rPr lang="es-ES" dirty="0" smtClean="0"/>
              <a:t>El primer incremento es un producto fundamental, el cliente usa el producto. Como resultado del uso y evaluación se desarrolla un plan. </a:t>
            </a:r>
          </a:p>
          <a:p>
            <a:r>
              <a:rPr lang="es-ES" dirty="0" smtClean="0"/>
              <a:t>El plan incluye la modificación del producto para cumplir con las necesidades del cliente así como entregar características adicionales y más funcionalidad.</a:t>
            </a:r>
          </a:p>
          <a:p>
            <a:r>
              <a:rPr lang="es-ES" dirty="0" smtClean="0"/>
              <a:t>Este proceso se repite después de entregar cada incremento..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CEA6-CE29-4285-91CF-D27C94952B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C10C866-EB2A-4AF1-81C7-162233850DF8}" type="datetimeFigureOut">
              <a:rPr lang="es-ES" smtClean="0"/>
              <a:t>08/05/2016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6027D0D-6B03-4C22-B10A-7C42332EB53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Paradigmas Tradicionales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Definición de un modelo del ciclo de vida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Un modelo del Ciclo de software:</a:t>
            </a:r>
          </a:p>
          <a:p>
            <a:pPr lvl="1"/>
            <a:r>
              <a:rPr lang="es-ES" dirty="0" smtClean="0"/>
              <a:t>Describe las fases principales de desarrollo de software.</a:t>
            </a:r>
          </a:p>
          <a:p>
            <a:pPr lvl="1"/>
            <a:r>
              <a:rPr lang="es-ES" dirty="0" smtClean="0"/>
              <a:t>Define las fases primarias esperadas de ser ejecutadas durante esas fases.</a:t>
            </a:r>
          </a:p>
          <a:p>
            <a:pPr lvl="1"/>
            <a:r>
              <a:rPr lang="es-ES" dirty="0" smtClean="0"/>
              <a:t>Ayuda a administrar el progreso del desarrollo y</a:t>
            </a:r>
          </a:p>
          <a:p>
            <a:pPr lvl="1"/>
            <a:r>
              <a:rPr lang="es-ES" dirty="0" smtClean="0"/>
              <a:t>Provee un espacio de trabajo para la definición de un detallado proceso de desarrollo de software.</a:t>
            </a:r>
          </a:p>
          <a:p>
            <a:r>
              <a:rPr lang="es-ES" dirty="0" smtClean="0"/>
              <a:t>Así los </a:t>
            </a:r>
            <a:r>
              <a:rPr lang="es-ES" b="1" dirty="0" smtClean="0"/>
              <a:t>modelos por una parte suministran una guía para los ingenieros de software con el fin de ordenar las diversas actividades técnicas en el proyecto.</a:t>
            </a:r>
          </a:p>
          <a:p>
            <a:r>
              <a:rPr lang="es-ES" dirty="0" smtClean="0"/>
              <a:t>Por otra parte proporcionan </a:t>
            </a:r>
            <a:r>
              <a:rPr lang="es-ES" b="1" dirty="0" smtClean="0"/>
              <a:t>un marco para la administración de desarrollo y el mantenimiento</a:t>
            </a:r>
            <a:r>
              <a:rPr lang="es-ES" dirty="0" smtClean="0"/>
              <a:t>, permiten estimar recursos definir puntos de control, monitorear el avance etc.</a:t>
            </a:r>
          </a:p>
          <a:p>
            <a:r>
              <a:rPr lang="es-ES" b="1" dirty="0" smtClean="0"/>
              <a:t>Para construir productos de calidad se emplean una serie de prácticas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Entender el problema.</a:t>
            </a:r>
          </a:p>
          <a:p>
            <a:pPr lvl="1"/>
            <a:r>
              <a:rPr lang="es-ES" dirty="0" smtClean="0"/>
              <a:t>Diseñar una solución</a:t>
            </a:r>
          </a:p>
          <a:p>
            <a:pPr lvl="1"/>
            <a:r>
              <a:rPr lang="es-ES" dirty="0" smtClean="0"/>
              <a:t>Implementar la solución correcta</a:t>
            </a:r>
          </a:p>
          <a:p>
            <a:pPr lvl="1"/>
            <a:r>
              <a:rPr lang="es-ES" dirty="0" smtClean="0"/>
              <a:t>Probar la solución</a:t>
            </a:r>
          </a:p>
          <a:p>
            <a:pPr lvl="1"/>
            <a:r>
              <a:rPr lang="es-ES" dirty="0" smtClean="0"/>
              <a:t>Gestionar las actividades anteriores para conseguir alta calidad.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9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Ciclos de Vida del software- Modelo de cascada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66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0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Experiencias de los ciclos de vida del modelo cascada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smtClean="0"/>
              <a:t>Se usan cuando:</a:t>
            </a:r>
          </a:p>
          <a:p>
            <a:pPr lvl="1"/>
            <a:r>
              <a:rPr lang="es-ES" dirty="0" smtClean="0"/>
              <a:t>Los Requerimientos de ciertos </a:t>
            </a:r>
            <a:r>
              <a:rPr lang="es-ES" b="1" dirty="0" smtClean="0"/>
              <a:t>problemas se comprenden bien, y tienen una estabilidad razonable. (proyectos con requisitos no cambiantes). </a:t>
            </a:r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Puede funcionar bien para proyectos pequeños  con requisitos bien entendidos.</a:t>
            </a:r>
          </a:p>
          <a:p>
            <a:pPr lvl="1"/>
            <a:endParaRPr lang="es-ES" b="1" dirty="0" smtClean="0"/>
          </a:p>
          <a:p>
            <a:pPr lvl="1"/>
            <a:r>
              <a:rPr lang="es-ES" dirty="0" smtClean="0"/>
              <a:t>Buenos para  </a:t>
            </a:r>
            <a:r>
              <a:rPr lang="es-ES" b="1" dirty="0" smtClean="0"/>
              <a:t>cuando deben hacerse adaptaciones o mejoras bien definidas a un sistema ya existente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/>
              <a:t>Los problemas son:</a:t>
            </a:r>
          </a:p>
          <a:p>
            <a:pPr lvl="1"/>
            <a:r>
              <a:rPr lang="es-ES" b="1" dirty="0"/>
              <a:t>Es raro que los proyectos reales sigan un flujo secuencial propuesto por el modelo. </a:t>
            </a:r>
            <a:endParaRPr lang="es-ES" b="1" dirty="0" smtClean="0"/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A </a:t>
            </a:r>
            <a:r>
              <a:rPr lang="es-ES" b="1" dirty="0"/>
              <a:t>menudo es difícil que el cliente anuncie en forma explícita todos los requerimientos</a:t>
            </a:r>
            <a:r>
              <a:rPr lang="es-ES" dirty="0"/>
              <a:t>.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El </a:t>
            </a:r>
            <a:r>
              <a:rPr lang="es-ES" b="1" dirty="0"/>
              <a:t>cliente debe tener paciencia, no se dispondrá de una versión funcional </a:t>
            </a:r>
            <a:r>
              <a:rPr lang="es-ES" dirty="0"/>
              <a:t>del programa hasta que el proyecto esté muy avanzado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Modelo pobre para proyectos complejos </a:t>
            </a:r>
            <a:r>
              <a:rPr lang="es-ES" dirty="0"/>
              <a:t>, largos, orientados a objetos y con muchos riesgos.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Ciclos de Vida- Modelo de cascada - 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949280"/>
            <a:ext cx="8229600" cy="752947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la relación entre las acciones para el </a:t>
            </a:r>
            <a:r>
              <a:rPr lang="es-ES" b="1" dirty="0" smtClean="0"/>
              <a:t>aseguramiento de la calidad</a:t>
            </a:r>
            <a:endParaRPr lang="es-ES" dirty="0" smtClean="0"/>
          </a:p>
          <a:p>
            <a:r>
              <a:rPr lang="es-ES" dirty="0" smtClean="0"/>
              <a:t>Pruebas de verificación y validación se pueden integrar en cada fase del ciclo.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http://2.bp.blogspot.com/-8KZwjluDdUU/U7ChrktzL8I/AAAAAAAAALM/_ILYNcE9J6Q/s1600/MODELOEN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44268"/>
            <a:ext cx="5616623" cy="40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Ciclos de Vida- Modelo de cascada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 smtClean="0"/>
              <a:t>Ventajas:</a:t>
            </a:r>
          </a:p>
          <a:p>
            <a:pPr lvl="1"/>
            <a:r>
              <a:rPr lang="es-ES" dirty="0" smtClean="0"/>
              <a:t>Es un modelo simple y fácil de usar</a:t>
            </a:r>
            <a:r>
              <a:rPr lang="es-ES" b="1" dirty="0" smtClean="0"/>
              <a:t>.</a:t>
            </a:r>
          </a:p>
          <a:p>
            <a:pPr lvl="1"/>
            <a:endParaRPr lang="es-ES" b="1" dirty="0" smtClean="0"/>
          </a:p>
          <a:p>
            <a:pPr lvl="1"/>
            <a:r>
              <a:rPr lang="es-ES" dirty="0" smtClean="0"/>
              <a:t>En cada fase hay </a:t>
            </a:r>
            <a:r>
              <a:rPr lang="es-ES" b="1" dirty="0" smtClean="0"/>
              <a:t>entregables específicos.</a:t>
            </a:r>
          </a:p>
          <a:p>
            <a:pPr lvl="1"/>
            <a:endParaRPr lang="es-ES" b="1" dirty="0" smtClean="0"/>
          </a:p>
          <a:p>
            <a:pPr lvl="1"/>
            <a:r>
              <a:rPr lang="es-ES" b="1" dirty="0" smtClean="0"/>
              <a:t>Alta oportunidad de éxito </a:t>
            </a:r>
            <a:r>
              <a:rPr lang="es-ES" dirty="0" smtClean="0"/>
              <a:t>sobre el modelo en cascada debido al desarrollo </a:t>
            </a:r>
            <a:r>
              <a:rPr lang="es-ES" b="1" dirty="0" smtClean="0"/>
              <a:t>de planes de prueba en etapas tempranas del ciclo de vida.</a:t>
            </a:r>
          </a:p>
          <a:p>
            <a:pPr lvl="1"/>
            <a:endParaRPr lang="es-ES" b="1" dirty="0" smtClean="0"/>
          </a:p>
          <a:p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/>
              <a:t>Inconvenientes</a:t>
            </a:r>
          </a:p>
          <a:p>
            <a:pPr lvl="1"/>
            <a:r>
              <a:rPr lang="es-ES" b="1" dirty="0" smtClean="0"/>
              <a:t>Modelo rígido </a:t>
            </a:r>
            <a:r>
              <a:rPr lang="es-ES" b="1" dirty="0"/>
              <a:t>como el modelo en cascada</a:t>
            </a:r>
            <a:r>
              <a:rPr lang="es-ES" b="1" dirty="0" smtClean="0"/>
              <a:t>.</a:t>
            </a:r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Ajustar </a:t>
            </a:r>
            <a:r>
              <a:rPr lang="es-ES" b="1" dirty="0"/>
              <a:t>el alcance es difícil y caro</a:t>
            </a:r>
            <a:r>
              <a:rPr lang="es-ES" b="1" dirty="0" smtClean="0"/>
              <a:t>.</a:t>
            </a:r>
          </a:p>
          <a:p>
            <a:pPr lvl="1"/>
            <a:endParaRPr lang="es-ES" b="1" dirty="0"/>
          </a:p>
          <a:p>
            <a:pPr lvl="1"/>
            <a:r>
              <a:rPr lang="es-ES" dirty="0"/>
              <a:t>El software se </a:t>
            </a:r>
            <a:r>
              <a:rPr lang="es-ES" b="1" dirty="0"/>
              <a:t>desarrolla durante la fase de implementación</a:t>
            </a:r>
            <a:r>
              <a:rPr lang="es-ES" dirty="0" smtClean="0"/>
              <a:t>,.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Experiencias de la Historia de los antiguos esquemas de desarrollo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naturaleza lineal del ciclo de vida </a:t>
            </a:r>
            <a:r>
              <a:rPr lang="es-ES" dirty="0" smtClean="0"/>
              <a:t>clásico (cascada), puede producir </a:t>
            </a:r>
            <a:r>
              <a:rPr lang="es-ES" b="1" dirty="0" smtClean="0"/>
              <a:t>estados </a:t>
            </a:r>
            <a:r>
              <a:rPr lang="es-ES" b="1" dirty="0"/>
              <a:t>de </a:t>
            </a:r>
            <a:r>
              <a:rPr lang="es-ES" b="1" dirty="0" smtClean="0"/>
              <a:t>bloqueo. </a:t>
            </a:r>
          </a:p>
          <a:p>
            <a:endParaRPr lang="es-ES" b="1" dirty="0" smtClean="0"/>
          </a:p>
          <a:p>
            <a:r>
              <a:rPr lang="es-ES" dirty="0" smtClean="0"/>
              <a:t>Hoy </a:t>
            </a:r>
            <a:r>
              <a:rPr lang="es-ES" dirty="0"/>
              <a:t>en día el trabajo de software es acelerado y está sujeto a una corriente sin fin de cambios. </a:t>
            </a:r>
            <a:r>
              <a:rPr lang="es-ES" b="1" dirty="0"/>
              <a:t>El modelo de cascada es inapropiado</a:t>
            </a:r>
            <a:r>
              <a:rPr lang="es-ES" dirty="0"/>
              <a:t>. </a:t>
            </a:r>
            <a:r>
              <a:rPr lang="es-ES" b="1" dirty="0"/>
              <a:t>Es útil cuando </a:t>
            </a:r>
            <a:r>
              <a:rPr lang="es-ES" b="1" dirty="0" smtClean="0"/>
              <a:t>los </a:t>
            </a:r>
            <a:r>
              <a:rPr lang="es-ES" b="1" dirty="0"/>
              <a:t>requerimientos son fijos.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0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Ciclos de Vida de los modelos de Proceso incremental</a:t>
            </a: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916832"/>
            <a:ext cx="6526271" cy="346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3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Experiencias de los ciclos de vida  del modelo de proceso incremental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Cuándo </a:t>
            </a:r>
            <a:r>
              <a:rPr lang="es-ES" b="1" dirty="0" smtClean="0"/>
              <a:t>es necesario producir un software en incrementos</a:t>
            </a:r>
            <a:r>
              <a:rPr lang="es-ES" dirty="0" smtClean="0"/>
              <a:t>:</a:t>
            </a:r>
          </a:p>
          <a:p>
            <a:pPr lvl="1"/>
            <a:r>
              <a:rPr lang="es-ES" b="1" dirty="0" smtClean="0"/>
              <a:t>Cuando los requerimientos iniciales están razonablemente bien definidos</a:t>
            </a:r>
          </a:p>
          <a:p>
            <a:pPr lvl="1"/>
            <a:r>
              <a:rPr lang="es-ES" b="1" dirty="0" smtClean="0"/>
              <a:t>Cuando haya una necesidad imperiosa de dar rápidamente cierta funcionalidad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 más fácil probar y depurar en una iteración más pequeña.</a:t>
            </a:r>
          </a:p>
          <a:p>
            <a:pPr lvl="1"/>
            <a:r>
              <a:rPr lang="es-ES" dirty="0" smtClean="0"/>
              <a:t>Es más fácil gestionar riesgos.</a:t>
            </a:r>
          </a:p>
          <a:p>
            <a:pPr lvl="1"/>
            <a:r>
              <a:rPr lang="es-ES" dirty="0" smtClean="0"/>
              <a:t>Cada iteración es un hito gestionado fácilmente.</a:t>
            </a:r>
          </a:p>
          <a:p>
            <a:r>
              <a:rPr lang="es-ES" b="1" dirty="0" smtClean="0"/>
              <a:t>El modelo del proceso incremental es útil:</a:t>
            </a:r>
          </a:p>
          <a:p>
            <a:pPr lvl="1"/>
            <a:r>
              <a:rPr lang="es-ES" dirty="0" smtClean="0"/>
              <a:t>Cuando no se dispone de personal para la implementación completa del proyecto en el plazo establecido por el negocio.</a:t>
            </a:r>
          </a:p>
          <a:p>
            <a:pPr lvl="1"/>
            <a:r>
              <a:rPr lang="es-ES" dirty="0" smtClean="0"/>
              <a:t>Los primeros incrementos se desarrollan con pocos trabajadores, Si el producto básico es bien recibido entonces se agrega más personal.</a:t>
            </a:r>
          </a:p>
          <a:p>
            <a:r>
              <a:rPr lang="es-ES" b="1" dirty="0" smtClean="0"/>
              <a:t>Para qué se planean los incrementos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/>
              <a:t>Para </a:t>
            </a:r>
            <a:r>
              <a:rPr lang="es-ES" b="1" dirty="0" smtClean="0"/>
              <a:t>administrar los riesgos técnicos </a:t>
            </a:r>
            <a:r>
              <a:rPr lang="es-ES" dirty="0" smtClean="0"/>
              <a:t>. Por ejemplo un sistema será desarrollado en un hardware nuevo, puede comenzarse con una funcionalidad parcial a los usuarios finales desarrollado no en el nuevo hardware.</a:t>
            </a:r>
          </a:p>
          <a:p>
            <a:r>
              <a:rPr lang="es-ES" dirty="0" smtClean="0"/>
              <a:t>.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/>
              <a:t>Inconvenientes:</a:t>
            </a:r>
          </a:p>
          <a:p>
            <a:pPr lvl="1"/>
            <a:r>
              <a:rPr lang="es-ES" dirty="0"/>
              <a:t>Se requiere experiencia para definir incrementos.</a:t>
            </a:r>
          </a:p>
          <a:p>
            <a:pPr lvl="1"/>
            <a:r>
              <a:rPr lang="es-ES" dirty="0"/>
              <a:t>Cada fase de interacción es rígida y no se superpone con otras.</a:t>
            </a:r>
          </a:p>
          <a:p>
            <a:pPr lvl="1"/>
            <a:r>
              <a:rPr lang="es-ES" dirty="0"/>
              <a:t>Pueden surgir problemas referidos a la arquitectura del sistema, porque no todos los requisitos se han reunido, ya que todos se han definido al inicio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 de vida-Modelo Iterativo</a:t>
            </a:r>
            <a:endParaRPr lang="es-E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44823"/>
            <a:ext cx="8136904" cy="445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3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modelo iterativo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Ventaja</a:t>
            </a:r>
            <a:r>
              <a:rPr lang="es-ES" dirty="0" smtClean="0"/>
              <a:t>s</a:t>
            </a:r>
          </a:p>
          <a:p>
            <a:pPr lvl="1"/>
            <a:r>
              <a:rPr lang="es-ES" b="1" dirty="0" smtClean="0"/>
              <a:t>NO hace falta que los requisitos </a:t>
            </a:r>
            <a:r>
              <a:rPr lang="es-ES" dirty="0" smtClean="0"/>
              <a:t>esté totalmente definidos, se refinan en las iteraciones. </a:t>
            </a:r>
          </a:p>
          <a:p>
            <a:pPr lvl="1"/>
            <a:r>
              <a:rPr lang="es-ES" sz="2400" dirty="0" smtClean="0"/>
              <a:t>Permite </a:t>
            </a:r>
            <a:r>
              <a:rPr lang="es-ES" sz="2400" b="1" dirty="0" smtClean="0"/>
              <a:t>gestionar mejor los riesgos </a:t>
            </a:r>
            <a:r>
              <a:rPr lang="es-ES" sz="2400" dirty="0" smtClean="0"/>
              <a:t>y las entregas.</a:t>
            </a:r>
          </a:p>
          <a:p>
            <a:pPr lvl="1"/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Inconvenientes.</a:t>
            </a:r>
          </a:p>
          <a:p>
            <a:pPr lvl="1"/>
            <a:r>
              <a:rPr lang="es-ES" dirty="0"/>
              <a:t>La ventaja de </a:t>
            </a:r>
            <a:r>
              <a:rPr lang="es-ES" b="1" dirty="0"/>
              <a:t>no tener todos los requisitos al inicio puede provocar el problema </a:t>
            </a:r>
            <a:r>
              <a:rPr lang="es-ES" dirty="0"/>
              <a:t>relacionado con la arquitectura.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Qué es software?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3600" dirty="0" smtClean="0"/>
              <a:t>Software es un transformador de información.</a:t>
            </a:r>
          </a:p>
          <a:p>
            <a:pPr lvl="1"/>
            <a:r>
              <a:rPr lang="es-ES" sz="3600" b="1" dirty="0" smtClean="0"/>
              <a:t>Produce, administra, adquiere, modifica , despliega, o transmite información</a:t>
            </a:r>
            <a:r>
              <a:rPr lang="es-ES" sz="3600" dirty="0" smtClean="0"/>
              <a:t>. (</a:t>
            </a:r>
            <a:r>
              <a:rPr lang="es-ES" sz="3600" dirty="0" err="1" smtClean="0"/>
              <a:t>Pressman</a:t>
            </a:r>
            <a:r>
              <a:rPr lang="es-ES" sz="3600" dirty="0" smtClean="0"/>
              <a:t> 2010)</a:t>
            </a:r>
          </a:p>
          <a:p>
            <a:endParaRPr lang="es-ES" sz="3600" dirty="0" smtClean="0"/>
          </a:p>
          <a:p>
            <a:pPr marL="114300" indent="0">
              <a:buNone/>
            </a:pPr>
            <a:endParaRPr lang="es-ES" b="1" dirty="0" smtClean="0"/>
          </a:p>
          <a:p>
            <a:pPr marL="114300" indent="0">
              <a:buNone/>
            </a:pPr>
            <a:endParaRPr lang="es-ES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393274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9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Ciclos de vida: Modelos de proceso Evolutivos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Permiten la generación de </a:t>
            </a:r>
            <a:r>
              <a:rPr lang="es-ES" sz="2800" b="1" dirty="0" smtClean="0"/>
              <a:t>versiones de software</a:t>
            </a:r>
            <a:r>
              <a:rPr lang="es-ES" sz="2800" dirty="0" smtClean="0"/>
              <a:t>, esto debido a que los sistemas complejos evolucionan en el tiempo.</a:t>
            </a:r>
          </a:p>
          <a:p>
            <a:r>
              <a:rPr lang="es-ES" sz="2800" dirty="0" smtClean="0"/>
              <a:t>Existen </a:t>
            </a:r>
            <a:r>
              <a:rPr lang="es-ES" sz="2800" b="1" dirty="0" smtClean="0"/>
              <a:t>dos modelos </a:t>
            </a:r>
            <a:r>
              <a:rPr lang="es-ES" sz="2800" dirty="0" smtClean="0"/>
              <a:t>evolutivos:</a:t>
            </a:r>
          </a:p>
          <a:p>
            <a:pPr lvl="1"/>
            <a:r>
              <a:rPr lang="es-ES" sz="2800" dirty="0" smtClean="0"/>
              <a:t>Hacer prototipos. </a:t>
            </a:r>
          </a:p>
          <a:p>
            <a:pPr lvl="1"/>
            <a:r>
              <a:rPr lang="es-ES" sz="2800" dirty="0" smtClean="0"/>
              <a:t>Modelo espiral.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23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Ciclos de vida evolutivos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ocurre mientras el prototipo se afina.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7"/>
            <a:ext cx="68042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Ciclos de vida evolutivos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9673"/>
            <a:ext cx="8712968" cy="496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1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en espiral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En cada ciclo hay cuatro actividades</a:t>
            </a:r>
          </a:p>
          <a:p>
            <a:pPr lvl="1"/>
            <a:r>
              <a:rPr lang="es-ES" dirty="0" smtClean="0"/>
              <a:t>Determinar o fijar objetivos.</a:t>
            </a:r>
          </a:p>
          <a:p>
            <a:pPr lvl="2"/>
            <a:r>
              <a:rPr lang="es-ES" dirty="0" smtClean="0"/>
              <a:t>Análisis de requerimientos y especificación.</a:t>
            </a:r>
          </a:p>
          <a:p>
            <a:pPr lvl="2"/>
            <a:r>
              <a:rPr lang="es-ES" dirty="0" smtClean="0"/>
              <a:t>Fijar las restricciones.</a:t>
            </a:r>
          </a:p>
          <a:p>
            <a:pPr lvl="2"/>
            <a:r>
              <a:rPr lang="es-ES" dirty="0" smtClean="0"/>
              <a:t>Identificar los riesgos del proyecto y estrategias alternativas para evitarlos.</a:t>
            </a:r>
          </a:p>
          <a:p>
            <a:pPr lvl="2"/>
            <a:r>
              <a:rPr lang="es-ES" dirty="0" smtClean="0"/>
              <a:t>Hay una cosa que solo se hace una vez Planificación inicial o previa.</a:t>
            </a:r>
          </a:p>
          <a:p>
            <a:pPr lvl="1"/>
            <a:r>
              <a:rPr lang="es-ES" dirty="0" smtClean="0"/>
              <a:t>Análisis del Riesgo.</a:t>
            </a:r>
          </a:p>
          <a:p>
            <a:pPr lvl="2"/>
            <a:r>
              <a:rPr lang="es-ES" dirty="0" smtClean="0"/>
              <a:t>Estudiar los riesgos potenciales y se seleccionan una o varia alternativas para reducir o eliminar los riesgos.</a:t>
            </a:r>
          </a:p>
          <a:p>
            <a:pPr lvl="1"/>
            <a:r>
              <a:rPr lang="es-ES" dirty="0" smtClean="0"/>
              <a:t>Desarrollar Verificar y validar</a:t>
            </a:r>
          </a:p>
          <a:p>
            <a:pPr lvl="2"/>
            <a:r>
              <a:rPr lang="es-ES" dirty="0" smtClean="0"/>
              <a:t>Tareas de pruebas,</a:t>
            </a:r>
          </a:p>
          <a:p>
            <a:pPr lvl="2"/>
            <a:r>
              <a:rPr lang="es-ES" dirty="0" smtClean="0"/>
              <a:t>Análisis de alternativas e identificación y resolución de riesgos.</a:t>
            </a:r>
          </a:p>
          <a:p>
            <a:pPr lvl="2"/>
            <a:r>
              <a:rPr lang="es-ES" dirty="0" smtClean="0"/>
              <a:t>Dependiendo del riesgo escoger un modelo, formal, evolutivo, cascada,, un modelo podría ser construcción de prototipos evolutivos.</a:t>
            </a:r>
          </a:p>
          <a:p>
            <a:pPr lvl="1"/>
            <a:r>
              <a:rPr lang="es-ES" dirty="0" smtClean="0"/>
              <a:t>Planificar:</a:t>
            </a:r>
          </a:p>
          <a:p>
            <a:pPr lvl="2"/>
            <a:r>
              <a:rPr lang="es-ES" dirty="0" smtClean="0"/>
              <a:t>Revisar lo que se ha hecho, evaluar , decidir si se continúa y planificar la próxima actividad.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03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 en espiral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Ventajas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Reduce </a:t>
            </a:r>
            <a:r>
              <a:rPr lang="es-ES" b="1" dirty="0" smtClean="0"/>
              <a:t>Riesgos</a:t>
            </a:r>
          </a:p>
          <a:p>
            <a:pPr lvl="1"/>
            <a:r>
              <a:rPr lang="es-ES" dirty="0" smtClean="0"/>
              <a:t>Incorpora </a:t>
            </a:r>
            <a:r>
              <a:rPr lang="es-ES" b="1" dirty="0" smtClean="0"/>
              <a:t>objetivos de calidad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Integra el </a:t>
            </a:r>
            <a:r>
              <a:rPr lang="es-ES" b="1" dirty="0" smtClean="0"/>
              <a:t>desarrollo con el mantenimiento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Inconvenientes:</a:t>
            </a:r>
          </a:p>
          <a:p>
            <a:pPr lvl="1"/>
            <a:r>
              <a:rPr lang="es-ES" dirty="0"/>
              <a:t>Modelo que genera mucho trabajo adicional.</a:t>
            </a:r>
          </a:p>
          <a:p>
            <a:pPr lvl="1"/>
            <a:r>
              <a:rPr lang="es-ES" dirty="0"/>
              <a:t>Análisis de </a:t>
            </a:r>
            <a:r>
              <a:rPr lang="es-ES" b="1" dirty="0"/>
              <a:t>riesgos es una de las tareas principales </a:t>
            </a:r>
            <a:r>
              <a:rPr lang="es-ES" dirty="0"/>
              <a:t>que exige experiencia (es difícil)</a:t>
            </a:r>
          </a:p>
          <a:p>
            <a:pPr lvl="1"/>
            <a:r>
              <a:rPr lang="es-ES" dirty="0"/>
              <a:t>No funciona bien para proyectos pequeños-</a:t>
            </a:r>
          </a:p>
          <a:p>
            <a:pPr lvl="1"/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Experiencias de los ciclos de vida procesos Evolutivos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Hacer Prototipos</a:t>
            </a:r>
            <a:r>
              <a:rPr lang="es-ES" dirty="0" smtClean="0"/>
              <a:t>: </a:t>
            </a:r>
          </a:p>
          <a:p>
            <a:pPr lvl="1"/>
            <a:r>
              <a:rPr lang="es-ES" b="1" dirty="0" smtClean="0"/>
              <a:t>Ayuda a usted y a los participantes a mejorar la comprensión </a:t>
            </a:r>
            <a:r>
              <a:rPr lang="es-ES" dirty="0" smtClean="0"/>
              <a:t>de lo que hay que elaborar.</a:t>
            </a:r>
          </a:p>
          <a:p>
            <a:pPr lvl="1"/>
            <a:r>
              <a:rPr lang="es-ES" dirty="0" smtClean="0"/>
              <a:t>Lo ideal es que el prototipo sirva como mecanismo para </a:t>
            </a:r>
            <a:r>
              <a:rPr lang="es-ES" b="1" dirty="0" smtClean="0"/>
              <a:t>identificar los requerimientos </a:t>
            </a:r>
            <a:r>
              <a:rPr lang="es-ES" dirty="0" smtClean="0"/>
              <a:t>del software.</a:t>
            </a:r>
          </a:p>
          <a:p>
            <a:pPr lvl="1"/>
            <a:r>
              <a:rPr lang="es-ES" b="1" dirty="0" smtClean="0"/>
              <a:t>Desventajas</a:t>
            </a:r>
          </a:p>
          <a:p>
            <a:pPr lvl="1"/>
            <a:r>
              <a:rPr lang="es-ES" dirty="0" smtClean="0"/>
              <a:t>Los prototipos son problemáticos por:</a:t>
            </a:r>
          </a:p>
          <a:p>
            <a:pPr lvl="2"/>
            <a:r>
              <a:rPr lang="es-ES" dirty="0" smtClean="0"/>
              <a:t>Los participantes ven lo que parece una versión funcional del software.</a:t>
            </a:r>
          </a:p>
          <a:p>
            <a:pPr lvl="2"/>
            <a:r>
              <a:rPr lang="es-ES" dirty="0" smtClean="0"/>
              <a:t>Es frecuente llegar a compromisos a fin de hacer que funcione rápido el prototipo.</a:t>
            </a:r>
          </a:p>
          <a:p>
            <a:pPr lvl="1"/>
            <a:endParaRPr lang="es-ES" dirty="0" smtClean="0"/>
          </a:p>
          <a:p>
            <a:pPr lvl="2"/>
            <a:endParaRPr lang="es-ES" dirty="0" smtClean="0"/>
          </a:p>
          <a:p>
            <a:pPr lvl="2"/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Modelo Espiral:</a:t>
            </a:r>
          </a:p>
          <a:p>
            <a:pPr lvl="1"/>
            <a:r>
              <a:rPr lang="es-ES" dirty="0"/>
              <a:t>Es un enfoque realista para el desarrollo de sistemas y de software </a:t>
            </a:r>
            <a:r>
              <a:rPr lang="es-ES" b="1" dirty="0"/>
              <a:t>a gran escala.</a:t>
            </a:r>
          </a:p>
          <a:p>
            <a:pPr lvl="1"/>
            <a:r>
              <a:rPr lang="es-ES" dirty="0"/>
              <a:t>El software </a:t>
            </a:r>
            <a:r>
              <a:rPr lang="es-ES" b="1" dirty="0"/>
              <a:t>evoluciona a medida que avanza el proceso </a:t>
            </a:r>
            <a:endParaRPr lang="es-ES" b="1" dirty="0" smtClean="0"/>
          </a:p>
          <a:p>
            <a:pPr lvl="1"/>
            <a:r>
              <a:rPr lang="es-ES" dirty="0" smtClean="0"/>
              <a:t>El </a:t>
            </a:r>
            <a:r>
              <a:rPr lang="es-ES" dirty="0"/>
              <a:t>modelo espiral </a:t>
            </a:r>
            <a:r>
              <a:rPr lang="es-ES" b="1" dirty="0"/>
              <a:t>usa prototipos </a:t>
            </a:r>
            <a:r>
              <a:rPr lang="es-ES" dirty="0"/>
              <a:t>como mecanismo de reducción de riesgos.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/>
              <a:t>modelo espiral demanda una </a:t>
            </a:r>
            <a:r>
              <a:rPr lang="es-ES" b="1" dirty="0"/>
              <a:t>consideración realista de los </a:t>
            </a:r>
            <a:r>
              <a:rPr lang="es-ES" b="1" dirty="0" smtClean="0"/>
              <a:t>riesgos </a:t>
            </a:r>
          </a:p>
          <a:p>
            <a:pPr lvl="1"/>
            <a:r>
              <a:rPr lang="es-ES" dirty="0" smtClean="0"/>
              <a:t>Se </a:t>
            </a:r>
            <a:r>
              <a:rPr lang="es-ES" dirty="0"/>
              <a:t>requiere que el equipo que lo aplique tenga </a:t>
            </a:r>
            <a:r>
              <a:rPr lang="es-ES" b="1" dirty="0"/>
              <a:t>experiencia </a:t>
            </a:r>
            <a:r>
              <a:rPr lang="es-ES" dirty="0"/>
              <a:t>y habilidad para detectar y catalogar correctamente </a:t>
            </a:r>
            <a:r>
              <a:rPr lang="es-ES" b="1" dirty="0"/>
              <a:t>riesgos.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 de vida- Modelos concurrentes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8280920" cy="48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1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Aprendizajes de la historia de los ciclos de vida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Todos los ciclos de vida pueden </a:t>
            </a:r>
            <a:r>
              <a:rPr lang="es-ES" b="1" dirty="0" smtClean="0"/>
              <a:t>usar prototipos </a:t>
            </a:r>
            <a:r>
              <a:rPr lang="es-ES" dirty="0" smtClean="0"/>
              <a:t>para identificar requerimientos.</a:t>
            </a:r>
          </a:p>
          <a:p>
            <a:r>
              <a:rPr lang="es-ES" dirty="0" smtClean="0"/>
              <a:t>Hacer </a:t>
            </a:r>
            <a:r>
              <a:rPr lang="es-ES" b="1" dirty="0" smtClean="0"/>
              <a:t>prototipos puede traer algunos problemas en la planeación del proyecto</a:t>
            </a:r>
          </a:p>
          <a:p>
            <a:r>
              <a:rPr lang="es-ES" dirty="0" smtClean="0"/>
              <a:t>Los procesos de software </a:t>
            </a:r>
            <a:r>
              <a:rPr lang="es-ES" b="1" dirty="0" smtClean="0"/>
              <a:t>deben centrarse en la velocidad y capacidad en lugar de la alta calidad</a:t>
            </a:r>
            <a:r>
              <a:rPr lang="es-ES" dirty="0" smtClean="0"/>
              <a:t>..</a:t>
            </a:r>
          </a:p>
          <a:p>
            <a:r>
              <a:rPr lang="es-ES" dirty="0" smtClean="0"/>
              <a:t>El reto es ofrecer un balance apropiado entre los parámetros críticos del proyecto y del producto (flexibilidad, expansibilidad, velocidad de desarrollo y la calidad)y la satisfacción del cliente.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Mejores prácticas de los antiguos esquemas de desarrollo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orden en cada etapa.</a:t>
            </a:r>
          </a:p>
          <a:p>
            <a:r>
              <a:rPr lang="es-ES" dirty="0" smtClean="0"/>
              <a:t>Organización del grupo.</a:t>
            </a:r>
          </a:p>
          <a:p>
            <a:r>
              <a:rPr lang="es-ES" dirty="0" smtClean="0"/>
              <a:t>Considerar los riesgos.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Paradigmas del desarrollo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El </a:t>
            </a:r>
            <a:r>
              <a:rPr lang="es-ES" b="1" dirty="0" smtClean="0"/>
              <a:t>modelo de cascada </a:t>
            </a:r>
            <a:r>
              <a:rPr lang="es-ES" dirty="0" smtClean="0"/>
              <a:t>es el paradigma más antiguo de la ingeniería de software.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prototipo es un paradigma eficaz </a:t>
            </a:r>
            <a:r>
              <a:rPr lang="es-ES" dirty="0" smtClean="0"/>
              <a:t>para la ingeniería de software. </a:t>
            </a:r>
            <a:r>
              <a:rPr lang="es-ES" b="1" dirty="0" smtClean="0"/>
              <a:t>La clave es definir desde el principio las reglas del juego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 </a:t>
            </a:r>
            <a:r>
              <a:rPr lang="es-ES" dirty="0"/>
              <a:t>Si se conocen los objetivos generales  del software, pero no  identifica los requerimientos detallados  para las funciones y características, el paradigma de hacer prototipos ofrece el mejor enfoque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El paradigma Modelo Espiral </a:t>
            </a:r>
            <a:r>
              <a:rPr lang="es-ES" dirty="0" smtClean="0"/>
              <a:t>al igual que otros no es una panacea es difícil convencer a los clientes de que el enfoque evolutivo es controlable. </a:t>
            </a:r>
            <a:r>
              <a:rPr lang="es-ES" b="1" dirty="0" smtClean="0"/>
              <a:t>Demanda mucha experiencia en la evaluación del riesgo</a:t>
            </a:r>
            <a:r>
              <a:rPr lang="es-ES" dirty="0" smtClean="0"/>
              <a:t>. Habrá muchos problemas si algún riesgo importante no se descubre.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2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Qué es software?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Software, conjunto de tres componentes:</a:t>
            </a:r>
          </a:p>
          <a:p>
            <a:pPr marL="411480" lvl="1" indent="0">
              <a:buNone/>
            </a:pP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4" y="3612693"/>
            <a:ext cx="7731858" cy="124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29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Pressman</a:t>
            </a:r>
            <a:r>
              <a:rPr lang="es-ES" dirty="0" smtClean="0"/>
              <a:t> R., (2010), Ingeniería de Software – 7 edición, Mc Graw Hill</a:t>
            </a:r>
          </a:p>
          <a:p>
            <a:r>
              <a:rPr lang="es-ES" dirty="0" err="1" smtClean="0"/>
              <a:t>Inteco</a:t>
            </a:r>
            <a:r>
              <a:rPr lang="es-ES" dirty="0" smtClean="0"/>
              <a:t>, Secretaria  de estado de telecomunicaciones para la sociedad de la información. Instituto Nacional de Tecnologías de la Comunicación. Gobierno de España.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2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Introducción – Características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b="1" dirty="0" smtClean="0"/>
              <a:t>Los proyectos de desarrollo de software </a:t>
            </a:r>
            <a:r>
              <a:rPr lang="es-ES" sz="2800" dirty="0" smtClean="0"/>
              <a:t>se </a:t>
            </a:r>
            <a:r>
              <a:rPr lang="es-ES" sz="2800" b="1" dirty="0" smtClean="0"/>
              <a:t>diferencian </a:t>
            </a:r>
            <a:r>
              <a:rPr lang="es-ES" sz="2800" dirty="0" smtClean="0"/>
              <a:t>de los otros por </a:t>
            </a:r>
            <a:r>
              <a:rPr lang="es-ES" sz="2800" b="1" dirty="0" smtClean="0"/>
              <a:t>la naturaleza lógica </a:t>
            </a:r>
            <a:r>
              <a:rPr lang="es-ES" sz="2800" dirty="0" smtClean="0"/>
              <a:t>del producto software.</a:t>
            </a:r>
          </a:p>
          <a:p>
            <a:pPr lvl="1" algn="just"/>
            <a:r>
              <a:rPr lang="es-ES" sz="2800" dirty="0" smtClean="0"/>
              <a:t>El software </a:t>
            </a:r>
            <a:r>
              <a:rPr lang="es-ES" sz="2800" b="1" dirty="0" smtClean="0"/>
              <a:t>se desarrolla </a:t>
            </a:r>
            <a:r>
              <a:rPr lang="es-ES" sz="2800" dirty="0" smtClean="0"/>
              <a:t>no se fabrica.</a:t>
            </a:r>
          </a:p>
          <a:p>
            <a:pPr lvl="1" algn="just"/>
            <a:r>
              <a:rPr lang="es-ES" sz="2800" b="1" dirty="0" smtClean="0"/>
              <a:t>El software de desarrolla o modifica con intelecto.</a:t>
            </a:r>
          </a:p>
          <a:p>
            <a:pPr lvl="1" algn="just"/>
            <a:r>
              <a:rPr lang="es-ES" sz="2800" b="1" dirty="0" smtClean="0"/>
              <a:t>El software no se estropea. Pero si se deteriora.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3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gestión del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La gestión del software:</a:t>
            </a:r>
            <a:endParaRPr lang="es-ES" dirty="0" smtClean="0"/>
          </a:p>
          <a:p>
            <a:pPr lvl="1"/>
            <a:r>
              <a:rPr lang="es-ES" dirty="0" smtClean="0"/>
              <a:t>La gestión del proyecto de software </a:t>
            </a:r>
            <a:r>
              <a:rPr lang="es-ES" b="1" dirty="0" smtClean="0"/>
              <a:t>es el primer nivel del proceso de Ingeniería de software</a:t>
            </a:r>
            <a:r>
              <a:rPr lang="es-ES" dirty="0" smtClean="0"/>
              <a:t>, porque cubre todo el proceso de desarrollo</a:t>
            </a:r>
            <a:r>
              <a:rPr lang="es-ES" b="1" dirty="0" smtClean="0"/>
              <a:t>.</a:t>
            </a:r>
          </a:p>
          <a:p>
            <a:pPr lvl="1"/>
            <a:r>
              <a:rPr lang="es-ES" dirty="0" smtClean="0"/>
              <a:t>Para conseguir un proyecto fructífero se debe </a:t>
            </a:r>
            <a:r>
              <a:rPr lang="es-ES" b="1" dirty="0" smtClean="0"/>
              <a:t>comprende</a:t>
            </a:r>
            <a:r>
              <a:rPr lang="es-ES" dirty="0" smtClean="0"/>
              <a:t>r:</a:t>
            </a:r>
          </a:p>
          <a:p>
            <a:pPr lvl="2"/>
            <a:r>
              <a:rPr lang="es-ES" dirty="0" smtClean="0"/>
              <a:t>El </a:t>
            </a:r>
            <a:r>
              <a:rPr lang="es-ES" b="1" dirty="0" smtClean="0"/>
              <a:t>ámbito</a:t>
            </a:r>
            <a:r>
              <a:rPr lang="es-ES" dirty="0" smtClean="0"/>
              <a:t> del trabajo a realizar.</a:t>
            </a:r>
          </a:p>
          <a:p>
            <a:pPr lvl="2"/>
            <a:r>
              <a:rPr lang="es-ES" dirty="0" smtClean="0"/>
              <a:t>Los </a:t>
            </a:r>
            <a:r>
              <a:rPr lang="es-ES" b="1" dirty="0" smtClean="0"/>
              <a:t>riesgos</a:t>
            </a:r>
            <a:r>
              <a:rPr lang="es-ES" dirty="0" smtClean="0"/>
              <a:t> en los que se puede incurrir.</a:t>
            </a:r>
          </a:p>
          <a:p>
            <a:pPr lvl="2"/>
            <a:r>
              <a:rPr lang="es-ES" dirty="0" smtClean="0"/>
              <a:t>Los </a:t>
            </a:r>
            <a:r>
              <a:rPr lang="es-ES" b="1" dirty="0" smtClean="0"/>
              <a:t>recursos</a:t>
            </a:r>
            <a:r>
              <a:rPr lang="es-ES" dirty="0" smtClean="0"/>
              <a:t> requeridos.</a:t>
            </a:r>
          </a:p>
          <a:p>
            <a:pPr lvl="2"/>
            <a:r>
              <a:rPr lang="es-ES" dirty="0" smtClean="0"/>
              <a:t>Las </a:t>
            </a:r>
            <a:r>
              <a:rPr lang="es-ES" b="1" dirty="0" smtClean="0"/>
              <a:t>tareas</a:t>
            </a:r>
            <a:r>
              <a:rPr lang="es-ES" dirty="0" smtClean="0"/>
              <a:t> a llevar a cabo.</a:t>
            </a:r>
          </a:p>
          <a:p>
            <a:pPr lvl="2"/>
            <a:r>
              <a:rPr lang="es-ES" dirty="0" smtClean="0"/>
              <a:t>El </a:t>
            </a:r>
            <a:r>
              <a:rPr lang="es-ES" b="1" dirty="0" smtClean="0"/>
              <a:t>esfuerzo </a:t>
            </a:r>
            <a:r>
              <a:rPr lang="es-ES" dirty="0" smtClean="0"/>
              <a:t>o costo a consumir.</a:t>
            </a:r>
          </a:p>
          <a:p>
            <a:pPr lvl="2"/>
            <a:r>
              <a:rPr lang="es-ES" dirty="0" smtClean="0"/>
              <a:t>El </a:t>
            </a:r>
            <a:r>
              <a:rPr lang="es-ES" b="1" dirty="0" smtClean="0"/>
              <a:t>plan</a:t>
            </a:r>
            <a:r>
              <a:rPr lang="es-ES" dirty="0" smtClean="0"/>
              <a:t> a seguir.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de la ingeniería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s-ES" dirty="0"/>
          </a:p>
          <a:p>
            <a:r>
              <a:rPr lang="es-ES" dirty="0"/>
              <a:t>Haz de la </a:t>
            </a:r>
            <a:r>
              <a:rPr lang="es-ES" b="1" dirty="0"/>
              <a:t>calidad</a:t>
            </a:r>
            <a:r>
              <a:rPr lang="es-ES" dirty="0"/>
              <a:t> la razón de trabajar. </a:t>
            </a:r>
          </a:p>
          <a:p>
            <a:r>
              <a:rPr lang="es-ES" dirty="0" smtClean="0"/>
              <a:t>Una </a:t>
            </a:r>
            <a:r>
              <a:rPr lang="es-ES" b="1" dirty="0"/>
              <a:t>buena gestión </a:t>
            </a:r>
            <a:r>
              <a:rPr lang="es-ES" dirty="0"/>
              <a:t>es más importante que una buena tecnología. </a:t>
            </a:r>
          </a:p>
          <a:p>
            <a:r>
              <a:rPr lang="es-ES" dirty="0" smtClean="0"/>
              <a:t>Las </a:t>
            </a:r>
            <a:r>
              <a:rPr lang="es-ES" b="1" dirty="0"/>
              <a:t>personas y el tiempo </a:t>
            </a:r>
            <a:r>
              <a:rPr lang="es-ES" dirty="0"/>
              <a:t>no son intercambiables. </a:t>
            </a:r>
          </a:p>
          <a:p>
            <a:r>
              <a:rPr lang="es-ES" b="1" dirty="0" smtClean="0"/>
              <a:t>Seleccionar </a:t>
            </a:r>
            <a:r>
              <a:rPr lang="es-ES" b="1" dirty="0"/>
              <a:t>el modelo de ciclo </a:t>
            </a:r>
            <a:r>
              <a:rPr lang="es-ES" dirty="0"/>
              <a:t>de vida adecuado. </a:t>
            </a:r>
          </a:p>
          <a:p>
            <a:r>
              <a:rPr lang="es-ES" b="1" dirty="0" smtClean="0"/>
              <a:t>Entregar </a:t>
            </a:r>
            <a:r>
              <a:rPr lang="es-ES" b="1" dirty="0"/>
              <a:t>productos </a:t>
            </a:r>
            <a:r>
              <a:rPr lang="es-ES" dirty="0"/>
              <a:t>al usuario </a:t>
            </a:r>
            <a:r>
              <a:rPr lang="es-ES" b="1" dirty="0"/>
              <a:t>lo más pronto posible</a:t>
            </a:r>
            <a:r>
              <a:rPr lang="es-ES" dirty="0"/>
              <a:t>. </a:t>
            </a:r>
          </a:p>
          <a:p>
            <a:r>
              <a:rPr lang="es-ES" dirty="0" smtClean="0"/>
              <a:t>Determinar </a:t>
            </a:r>
            <a:r>
              <a:rPr lang="es-ES" dirty="0"/>
              <a:t>y acotar </a:t>
            </a:r>
            <a:r>
              <a:rPr lang="es-ES" b="1" dirty="0"/>
              <a:t>el problema </a:t>
            </a:r>
            <a:r>
              <a:rPr lang="es-ES" dirty="0"/>
              <a:t>antes de escribir los requisitos. </a:t>
            </a:r>
          </a:p>
          <a:p>
            <a:r>
              <a:rPr lang="es-ES" dirty="0" smtClean="0"/>
              <a:t>Realizar </a:t>
            </a:r>
            <a:r>
              <a:rPr lang="es-ES" b="1" dirty="0"/>
              <a:t>un diseño</a:t>
            </a:r>
            <a:r>
              <a:rPr lang="es-ES" dirty="0"/>
              <a:t>. </a:t>
            </a:r>
          </a:p>
          <a:p>
            <a:r>
              <a:rPr lang="es-ES" b="1" dirty="0" smtClean="0"/>
              <a:t>Minimizar </a:t>
            </a:r>
            <a:r>
              <a:rPr lang="es-ES" b="1" dirty="0"/>
              <a:t>la distancia intelectual</a:t>
            </a:r>
            <a:r>
              <a:rPr lang="es-ES" dirty="0"/>
              <a:t>. </a:t>
            </a:r>
          </a:p>
          <a:p>
            <a:r>
              <a:rPr lang="es-ES" b="1" dirty="0" smtClean="0"/>
              <a:t>Documentar</a:t>
            </a:r>
            <a:r>
              <a:rPr lang="es-ES" dirty="0"/>
              <a:t>. </a:t>
            </a:r>
          </a:p>
          <a:p>
            <a:r>
              <a:rPr lang="es-ES" b="1" dirty="0" smtClean="0"/>
              <a:t>Las </a:t>
            </a:r>
            <a:r>
              <a:rPr lang="es-ES" b="1" dirty="0"/>
              <a:t>técnicas </a:t>
            </a:r>
            <a:r>
              <a:rPr lang="es-ES" dirty="0"/>
              <a:t>son anteriores a las herramientas. </a:t>
            </a:r>
          </a:p>
          <a:p>
            <a:r>
              <a:rPr lang="es-ES" b="1" dirty="0" smtClean="0"/>
              <a:t>Primero </a:t>
            </a:r>
            <a:r>
              <a:rPr lang="es-ES" b="1" dirty="0"/>
              <a:t>hazlo correcto, luego hazlo rápido</a:t>
            </a:r>
            <a:r>
              <a:rPr lang="es-ES" dirty="0"/>
              <a:t>. </a:t>
            </a:r>
          </a:p>
          <a:p>
            <a:r>
              <a:rPr lang="es-ES" b="1" dirty="0" smtClean="0"/>
              <a:t>Probar</a:t>
            </a:r>
            <a:r>
              <a:rPr lang="es-ES" b="1" dirty="0"/>
              <a:t>, probar y probar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3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de la ingeniería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 </a:t>
            </a:r>
            <a:r>
              <a:rPr lang="es-ES" dirty="0"/>
              <a:t>Introducir las mejoras y modificaciones con cuidado. </a:t>
            </a:r>
          </a:p>
          <a:p>
            <a:r>
              <a:rPr lang="es-ES" dirty="0" smtClean="0"/>
              <a:t>Asunción </a:t>
            </a:r>
            <a:r>
              <a:rPr lang="es-ES" dirty="0"/>
              <a:t>de responsabilidades. </a:t>
            </a:r>
          </a:p>
          <a:p>
            <a:r>
              <a:rPr lang="es-ES" dirty="0" smtClean="0"/>
              <a:t>La entropía (incertidumbre) </a:t>
            </a:r>
            <a:r>
              <a:rPr lang="es-ES" dirty="0"/>
              <a:t>del software es creciente. </a:t>
            </a:r>
          </a:p>
          <a:p>
            <a:r>
              <a:rPr lang="es-ES" dirty="0" smtClean="0"/>
              <a:t>La </a:t>
            </a:r>
            <a:r>
              <a:rPr lang="es-ES" dirty="0"/>
              <a:t>gente es la clave del éxito. </a:t>
            </a:r>
          </a:p>
          <a:p>
            <a:r>
              <a:rPr lang="es-ES" dirty="0" smtClean="0"/>
              <a:t>Nunca </a:t>
            </a:r>
            <a:r>
              <a:rPr lang="es-ES" dirty="0"/>
              <a:t>dejes que tu jefe o cliente te convenza para hacer un mal trabajo. </a:t>
            </a:r>
          </a:p>
          <a:p>
            <a:r>
              <a:rPr lang="es-ES" dirty="0" smtClean="0"/>
              <a:t>La </a:t>
            </a:r>
            <a:r>
              <a:rPr lang="es-ES" dirty="0"/>
              <a:t>gente necesita sentir que su trabajo es apreciado. </a:t>
            </a:r>
          </a:p>
          <a:p>
            <a:r>
              <a:rPr lang="es-ES" dirty="0" smtClean="0"/>
              <a:t>La </a:t>
            </a:r>
            <a:r>
              <a:rPr lang="es-ES" dirty="0"/>
              <a:t>educación continua es responsabilidad de cada miembro del equipo. </a:t>
            </a:r>
          </a:p>
          <a:p>
            <a:r>
              <a:rPr lang="es-ES" dirty="0" smtClean="0"/>
              <a:t>El </a:t>
            </a:r>
            <a:r>
              <a:rPr lang="es-ES" dirty="0"/>
              <a:t>compromiso del cliente es el factor más crítico en la calidad del software. </a:t>
            </a:r>
          </a:p>
          <a:p>
            <a:r>
              <a:rPr lang="es-ES" dirty="0" smtClean="0"/>
              <a:t>Tu </a:t>
            </a:r>
            <a:r>
              <a:rPr lang="es-ES" dirty="0"/>
              <a:t>mayor desafío es compartir la visión del producto final con el cliente. </a:t>
            </a:r>
          </a:p>
          <a:p>
            <a:r>
              <a:rPr lang="es-ES" dirty="0" smtClean="0"/>
              <a:t>La </a:t>
            </a:r>
            <a:r>
              <a:rPr lang="es-ES" dirty="0"/>
              <a:t>mejora continua de tu proceso de desarrollo de software es posible y esencial. </a:t>
            </a:r>
          </a:p>
          <a:p>
            <a:r>
              <a:rPr lang="es-ES" dirty="0" smtClean="0"/>
              <a:t>Tener </a:t>
            </a:r>
            <a:r>
              <a:rPr lang="es-ES" dirty="0"/>
              <a:t>procedimientos escritos de desarrollo de software puede ayudar a crear una cultura compartida de buenas prácticas.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76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de la ingeniería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/>
          </a:p>
          <a:p>
            <a:r>
              <a:rPr lang="es-ES" b="1" dirty="0" smtClean="0"/>
              <a:t>La </a:t>
            </a:r>
            <a:r>
              <a:rPr lang="es-ES" b="1" dirty="0"/>
              <a:t>calidad es el principal objetivo; </a:t>
            </a:r>
            <a:r>
              <a:rPr lang="es-ES" dirty="0" smtClean="0"/>
              <a:t>la </a:t>
            </a:r>
            <a:r>
              <a:rPr lang="es-ES" dirty="0"/>
              <a:t>productividad a largo plazo es una consecuencia de una alta calidad. </a:t>
            </a:r>
          </a:p>
          <a:p>
            <a:r>
              <a:rPr lang="es-ES" b="1" dirty="0" smtClean="0"/>
              <a:t>Haz </a:t>
            </a:r>
            <a:r>
              <a:rPr lang="es-ES" b="1" dirty="0"/>
              <a:t>que los errores los encuentre un colaborador, no un cliente</a:t>
            </a:r>
            <a:r>
              <a:rPr lang="es-ES" dirty="0"/>
              <a:t>. </a:t>
            </a:r>
          </a:p>
          <a:p>
            <a:r>
              <a:rPr lang="es-ES" dirty="0" smtClean="0"/>
              <a:t>Una </a:t>
            </a:r>
            <a:r>
              <a:rPr lang="es-ES" dirty="0"/>
              <a:t>clave en la calidad en el desarrollo de software es realizar iteraciones en todas las fases del desarrollo </a:t>
            </a:r>
            <a:r>
              <a:rPr lang="es-ES" b="1" dirty="0"/>
              <a:t>excepto en la codificación. </a:t>
            </a:r>
            <a:endParaRPr lang="es-ES" dirty="0"/>
          </a:p>
          <a:p>
            <a:r>
              <a:rPr lang="es-ES" b="1" dirty="0" smtClean="0"/>
              <a:t>La </a:t>
            </a:r>
            <a:r>
              <a:rPr lang="es-ES" b="1" dirty="0"/>
              <a:t>gestión de errores </a:t>
            </a:r>
            <a:r>
              <a:rPr lang="es-ES" dirty="0"/>
              <a:t>y solicitud de cambios es esencial para controlar la calidad y el mantenimiento. </a:t>
            </a:r>
          </a:p>
          <a:p>
            <a:r>
              <a:rPr lang="es-ES" b="1" dirty="0" smtClean="0"/>
              <a:t>Si </a:t>
            </a:r>
            <a:r>
              <a:rPr lang="es-ES" b="1" dirty="0"/>
              <a:t>mides </a:t>
            </a:r>
            <a:r>
              <a:rPr lang="es-ES" dirty="0"/>
              <a:t>lo que haces puedes aprender a hacerlo mejor. </a:t>
            </a:r>
          </a:p>
          <a:p>
            <a:r>
              <a:rPr lang="es-ES" b="1" dirty="0" smtClean="0"/>
              <a:t>Haz </a:t>
            </a:r>
            <a:r>
              <a:rPr lang="es-ES" b="1" dirty="0"/>
              <a:t>lo que tenga sentido</a:t>
            </a:r>
            <a:r>
              <a:rPr lang="es-ES" dirty="0"/>
              <a:t>; no recurras a los dogmas. </a:t>
            </a:r>
          </a:p>
          <a:p>
            <a:r>
              <a:rPr lang="es-ES" b="1" dirty="0" smtClean="0"/>
              <a:t>No </a:t>
            </a:r>
            <a:r>
              <a:rPr lang="es-ES" b="1" dirty="0"/>
              <a:t>puedes cambiar todo de una vez</a:t>
            </a:r>
            <a:r>
              <a:rPr lang="es-ES" dirty="0"/>
              <a:t>. Identifica los cambios que se traduzcan en los mayores beneficios, y comienza a implementarlos.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77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Ciclos de Vida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Ciclo de vida del software:</a:t>
            </a:r>
          </a:p>
          <a:p>
            <a:pPr lvl="1"/>
            <a:r>
              <a:rPr lang="es-ES" sz="2800" dirty="0" smtClean="0"/>
              <a:t>Un modelo de Ciclo de vida </a:t>
            </a:r>
            <a:r>
              <a:rPr lang="es-ES" sz="2800" b="1" dirty="0" smtClean="0"/>
              <a:t>define el estado de las fases a través de las cuales se mueve el proyecto </a:t>
            </a:r>
            <a:r>
              <a:rPr lang="es-ES" sz="2800" dirty="0" smtClean="0"/>
              <a:t>de desarrollo de software.</a:t>
            </a:r>
          </a:p>
          <a:p>
            <a:pPr lvl="1"/>
            <a:r>
              <a:rPr lang="es-ES" sz="2800" dirty="0"/>
              <a:t>Un modelo de ciclo de vida de software </a:t>
            </a:r>
            <a:r>
              <a:rPr lang="es-ES" sz="2800" b="1" dirty="0"/>
              <a:t>es una visión de las actividades que ocurren durante el desarrollo de </a:t>
            </a:r>
            <a:r>
              <a:rPr lang="es-ES" sz="2800" b="1" dirty="0" smtClean="0"/>
              <a:t>software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8666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1180</TotalTime>
  <Words>4032</Words>
  <Application>Microsoft Office PowerPoint</Application>
  <PresentationFormat>Presentación en pantalla (4:3)</PresentationFormat>
  <Paragraphs>337</Paragraphs>
  <Slides>30</Slides>
  <Notes>19</Notes>
  <HiddenSlides>8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Boticario</vt:lpstr>
      <vt:lpstr>Paradigmas Tradicionales </vt:lpstr>
      <vt:lpstr>Introducción Qué es software?</vt:lpstr>
      <vt:lpstr>Introducción Qué es software?</vt:lpstr>
      <vt:lpstr>Introducción – Características de software</vt:lpstr>
      <vt:lpstr>La gestión del software</vt:lpstr>
      <vt:lpstr>Principios de la ingeniería de software</vt:lpstr>
      <vt:lpstr>Principios de la ingeniería de software</vt:lpstr>
      <vt:lpstr>Principios de la ingeniería de software</vt:lpstr>
      <vt:lpstr>Ciclos de Vida</vt:lpstr>
      <vt:lpstr>Definición de un modelo del ciclo de vida</vt:lpstr>
      <vt:lpstr>Ciclos de Vida del software- Modelo de cascada</vt:lpstr>
      <vt:lpstr>Experiencias de los ciclos de vida del modelo cascada</vt:lpstr>
      <vt:lpstr>Ciclos de Vida- Modelo de cascada - V</vt:lpstr>
      <vt:lpstr>Ciclos de Vida- Modelo de cascada</vt:lpstr>
      <vt:lpstr>Experiencias de la Historia de los antiguos esquemas de desarrollo de software</vt:lpstr>
      <vt:lpstr>Ciclos de Vida de los modelos de Proceso incremental</vt:lpstr>
      <vt:lpstr>Experiencias de los ciclos de vida  del modelo de proceso incremental</vt:lpstr>
      <vt:lpstr>Ciclo de vida-Modelo Iterativo</vt:lpstr>
      <vt:lpstr>Ciclo de vida modelo iterativo</vt:lpstr>
      <vt:lpstr>Ciclos de vida: Modelos de proceso Evolutivos</vt:lpstr>
      <vt:lpstr>Ciclos de vida evolutivos</vt:lpstr>
      <vt:lpstr>Ciclos de vida evolutivos</vt:lpstr>
      <vt:lpstr>Ciclo de vida en espiral</vt:lpstr>
      <vt:lpstr>Ciclo de vida en espiral</vt:lpstr>
      <vt:lpstr>Experiencias de los ciclos de vida procesos Evolutivos</vt:lpstr>
      <vt:lpstr>Ciclo de vida- Modelos concurrentes</vt:lpstr>
      <vt:lpstr>Aprendizajes de la historia de los ciclos de vida </vt:lpstr>
      <vt:lpstr>Mejores prácticas de los antiguos esquemas de desarrollo de software</vt:lpstr>
      <vt:lpstr>Paradigmas del desarrollo de software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Clase</dc:title>
  <dc:creator>User</dc:creator>
  <cp:lastModifiedBy>Toshiba-User</cp:lastModifiedBy>
  <cp:revision>212</cp:revision>
  <dcterms:created xsi:type="dcterms:W3CDTF">2014-01-29T22:36:48Z</dcterms:created>
  <dcterms:modified xsi:type="dcterms:W3CDTF">2016-05-09T04:23:44Z</dcterms:modified>
</cp:coreProperties>
</file>