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1" r:id="rId1"/>
  </p:sldMasterIdLst>
  <p:notesMasterIdLst>
    <p:notesMasterId r:id="rId19"/>
  </p:notesMasterIdLst>
  <p:sldIdLst>
    <p:sldId id="256" r:id="rId2"/>
    <p:sldId id="258" r:id="rId3"/>
    <p:sldId id="260" r:id="rId4"/>
    <p:sldId id="262" r:id="rId5"/>
    <p:sldId id="263" r:id="rId6"/>
    <p:sldId id="264" r:id="rId7"/>
    <p:sldId id="265" r:id="rId8"/>
    <p:sldId id="266" r:id="rId9"/>
    <p:sldId id="267" r:id="rId10"/>
    <p:sldId id="291" r:id="rId11"/>
    <p:sldId id="289" r:id="rId12"/>
    <p:sldId id="288" r:id="rId13"/>
    <p:sldId id="290" r:id="rId14"/>
    <p:sldId id="292" r:id="rId15"/>
    <p:sldId id="293"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291" autoAdjust="0"/>
  </p:normalViewPr>
  <p:slideViewPr>
    <p:cSldViewPr snapToGrid="0">
      <p:cViewPr varScale="1">
        <p:scale>
          <a:sx n="72" d="100"/>
          <a:sy n="72" d="100"/>
        </p:scale>
        <p:origin x="456"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C8EC4-21D9-4140-9C4D-2D9C81EC589E}" type="datetimeFigureOut">
              <a:rPr lang="es-ES" smtClean="0"/>
              <a:t>27/11/2019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0E9BB-ABAD-4E99-A702-04457731E28A}" type="slidenum">
              <a:rPr lang="es-ES" smtClean="0"/>
              <a:t>‹Nº›</a:t>
            </a:fld>
            <a:endParaRPr lang="es-ES"/>
          </a:p>
        </p:txBody>
      </p:sp>
    </p:spTree>
    <p:extLst>
      <p:ext uri="{BB962C8B-B14F-4D97-AF65-F5344CB8AC3E}">
        <p14:creationId xmlns:p14="http://schemas.microsoft.com/office/powerpoint/2010/main" val="413707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Programación extrema o </a:t>
            </a:r>
            <a:r>
              <a:rPr lang="es-ES" dirty="0" err="1"/>
              <a:t>eXtreme</a:t>
            </a:r>
            <a:r>
              <a:rPr lang="es-ES" dirty="0"/>
              <a:t> </a:t>
            </a:r>
            <a:r>
              <a:rPr lang="es-ES" dirty="0" err="1"/>
              <a:t>Programming</a:t>
            </a:r>
            <a:r>
              <a:rPr lang="es-ES" dirty="0"/>
              <a:t> (XP) es un enfoque de la Ingeniería de software  formulado por Kent Beck.</a:t>
            </a:r>
          </a:p>
          <a:p>
            <a:r>
              <a:rPr lang="es-ES" dirty="0"/>
              <a:t>Es el más destacado de los procesos ágiles del desarrollo de software.</a:t>
            </a:r>
          </a:p>
          <a:p>
            <a:r>
              <a:rPr lang="es-ES" dirty="0"/>
              <a:t>Se diferencia de las metodologías tradicionales  principalmente en que pone más énfasis de la adaptabilidad que en la previsibilidad.</a:t>
            </a:r>
          </a:p>
          <a:p>
            <a:r>
              <a:rPr lang="es-ES" dirty="0"/>
              <a:t>Los defensores de XP consideran que los cambios de requisitos sobre la marcha son un aspecto natural, inevitable e incluso deseable del desarrollo de proyectos.</a:t>
            </a:r>
          </a:p>
          <a:p>
            <a:r>
              <a:rPr lang="es-ES" dirty="0"/>
              <a:t>Ser capaz de adaptarse a los cambios  de requisitos en cualquier punto de la vida del proyecto es una mejor aproximación  y más realista que intentar definir todos los requisitos al comienzo del proyecto.</a:t>
            </a:r>
          </a:p>
          <a:p>
            <a:endParaRPr lang="es-ES" dirty="0"/>
          </a:p>
        </p:txBody>
      </p:sp>
      <p:sp>
        <p:nvSpPr>
          <p:cNvPr id="4" name="Marcador de número de diapositiva 3"/>
          <p:cNvSpPr>
            <a:spLocks noGrp="1"/>
          </p:cNvSpPr>
          <p:nvPr>
            <p:ph type="sldNum" sz="quarter" idx="10"/>
          </p:nvPr>
        </p:nvSpPr>
        <p:spPr/>
        <p:txBody>
          <a:bodyPr/>
          <a:lstStyle/>
          <a:p>
            <a:fld id="{B230E9BB-ABAD-4E99-A702-04457731E28A}" type="slidenum">
              <a:rPr lang="es-ES" smtClean="0"/>
              <a:t>2</a:t>
            </a:fld>
            <a:endParaRPr lang="es-ES"/>
          </a:p>
        </p:txBody>
      </p:sp>
    </p:spTree>
    <p:extLst>
      <p:ext uri="{BB962C8B-B14F-4D97-AF65-F5344CB8AC3E}">
        <p14:creationId xmlns:p14="http://schemas.microsoft.com/office/powerpoint/2010/main" val="183134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ES" b="1" dirty="0"/>
              <a:t>Equipo completo:  </a:t>
            </a:r>
            <a:r>
              <a:rPr lang="es-ES" dirty="0"/>
              <a:t>Forman parte del equipo todas las personas que tienen que ver con el proyecto.</a:t>
            </a:r>
          </a:p>
          <a:p>
            <a:pPr lvl="1"/>
            <a:r>
              <a:rPr lang="es-ES" b="1" dirty="0"/>
              <a:t>Planificación: </a:t>
            </a:r>
            <a:r>
              <a:rPr lang="es-ES" dirty="0"/>
              <a:t> Se hacen las historias de usuario y se planifican en qué orden se van a hacer y las mini versiones. La planificación se revisa continuamente.</a:t>
            </a:r>
          </a:p>
          <a:p>
            <a:pPr lvl="1"/>
            <a:r>
              <a:rPr lang="es-ES" b="1" dirty="0"/>
              <a:t>Test del Cliente: </a:t>
            </a:r>
            <a:r>
              <a:rPr lang="es-ES" dirty="0"/>
              <a:t> El cliente con la ayuda de los desarrolladores. Propone sus propias pruebas para validar las mini versiones.</a:t>
            </a:r>
          </a:p>
          <a:p>
            <a:pPr lvl="1"/>
            <a:r>
              <a:rPr lang="es-ES" b="1" dirty="0"/>
              <a:t>Versiones pequeñas: </a:t>
            </a:r>
            <a:r>
              <a:rPr lang="es-ES" dirty="0"/>
              <a:t> Las mini versiones deben ser lo suficientemente pequeñas  como para poder hacer una en pocas semanas. Deben ser versiones que ofrezcan algo útil al usuario final y no trozos de código que no puedan verse funcionando.</a:t>
            </a:r>
          </a:p>
          <a:p>
            <a:r>
              <a:rPr lang="es-ES" b="1" dirty="0"/>
              <a:t>Diseño Simple: </a:t>
            </a:r>
            <a:r>
              <a:rPr lang="es-ES" dirty="0"/>
              <a:t>Hacer siempre lo mínimo imprescindible de la forma más sencilla posible. Mantener siempre sencillo el código.</a:t>
            </a:r>
          </a:p>
          <a:p>
            <a:r>
              <a:rPr lang="es-ES" b="1" dirty="0"/>
              <a:t>Pareja de programadores: </a:t>
            </a:r>
            <a:r>
              <a:rPr lang="es-ES" dirty="0"/>
              <a:t> Los programadores trabajan por parejas (dos delante del mismo ordenador) y se intercambian las parejas con frecuencia. (un cambio diario)</a:t>
            </a:r>
          </a:p>
          <a:p>
            <a:r>
              <a:rPr lang="es-ES" b="1" dirty="0"/>
              <a:t>Desarrollo guiado por las pruebas automáticas:</a:t>
            </a:r>
            <a:r>
              <a:rPr lang="es-ES" dirty="0"/>
              <a:t> Se deben realizar programas de prueba automáticas y se deben ejecutar con mucha frecuencia, cuantas más pruebas se hagan mejor.</a:t>
            </a:r>
          </a:p>
          <a:p>
            <a:r>
              <a:rPr lang="es-ES" b="1" dirty="0"/>
              <a:t>Integración continua: </a:t>
            </a:r>
            <a:r>
              <a:rPr lang="es-ES" dirty="0"/>
              <a:t> Debe tenerse siempre un ejecutable del proyecto que funcione y en cuanto tenga una nueva funcionalidad debe recompilarse y probarse. Es un error mantener una versión congelada  dos meses mientras se hacen mejoras y luego integrarlas todas de golpe. Cuando falle algo, no se sabe qué es lo que falla de todo lo agregado.</a:t>
            </a:r>
          </a:p>
          <a:p>
            <a:r>
              <a:rPr lang="es-ES" b="1" dirty="0"/>
              <a:t>El código es de todos. </a:t>
            </a:r>
            <a:r>
              <a:rPr lang="es-ES" dirty="0"/>
              <a:t> Cualquiera puede y debe tocar y conocer cualquier parte del código. Para eso se hacen las pruebas automáticas.</a:t>
            </a:r>
          </a:p>
          <a:p>
            <a:r>
              <a:rPr lang="es-ES" b="1" dirty="0"/>
              <a:t>Normas de Codificación:  </a:t>
            </a:r>
            <a:r>
              <a:rPr lang="es-ES" dirty="0"/>
              <a:t>Deben hacer un estilo común de codificación  (no importa cuál) de forma que parezca que ha sido realizado por una única persona.</a:t>
            </a:r>
          </a:p>
          <a:p>
            <a:r>
              <a:rPr lang="es-ES" b="1" dirty="0"/>
              <a:t>Metáforas: </a:t>
            </a:r>
            <a:r>
              <a:rPr lang="es-ES" dirty="0"/>
              <a:t>Hay que buscar una frase o nombres que definan cómo funcionan las distintas partes del programa, de forma que solo con los nombres se pueda hacer una idea de qué es lo que hace cada parte del programa. Un ejemplo claro es el “recolector de basura” de java.</a:t>
            </a:r>
          </a:p>
          <a:p>
            <a:r>
              <a:rPr lang="es-ES" b="1" dirty="0"/>
              <a:t>Ritmo sostenible: </a:t>
            </a:r>
            <a:r>
              <a:rPr lang="es-ES" dirty="0"/>
              <a:t>Se debe trabajar a un ritmo que se pueda mantener indefinidamente. Significa que no debe haber días muertos en que no se  sabe qué hacer y que no debe haber exceso de horas otros días. Tener claro semana a semana lo que debe hacerse. Hay que trabajar duro para conseguir el objetivo de terminar una historia o </a:t>
            </a:r>
            <a:r>
              <a:rPr lang="es-ES" dirty="0" err="1"/>
              <a:t>miniversión</a:t>
            </a:r>
            <a:r>
              <a:rPr lang="es-ES" dirty="0"/>
              <a:t>.</a:t>
            </a:r>
            <a:endParaRPr lang="es-ES" b="1" dirty="0"/>
          </a:p>
          <a:p>
            <a:endParaRPr lang="es-ES" b="1" dirty="0"/>
          </a:p>
          <a:p>
            <a:pPr lvl="1"/>
            <a:endParaRPr lang="es-ES" dirty="0"/>
          </a:p>
          <a:p>
            <a:endParaRPr lang="es-ES" dirty="0"/>
          </a:p>
        </p:txBody>
      </p:sp>
      <p:sp>
        <p:nvSpPr>
          <p:cNvPr id="4" name="Marcador de número de diapositiva 3"/>
          <p:cNvSpPr>
            <a:spLocks noGrp="1"/>
          </p:cNvSpPr>
          <p:nvPr>
            <p:ph type="sldNum" sz="quarter" idx="10"/>
          </p:nvPr>
        </p:nvSpPr>
        <p:spPr/>
        <p:txBody>
          <a:bodyPr/>
          <a:lstStyle/>
          <a:p>
            <a:fld id="{B230E9BB-ABAD-4E99-A702-04457731E28A}" type="slidenum">
              <a:rPr lang="es-ES" smtClean="0"/>
              <a:t>9</a:t>
            </a:fld>
            <a:endParaRPr lang="es-ES"/>
          </a:p>
        </p:txBody>
      </p:sp>
    </p:spTree>
    <p:extLst>
      <p:ext uri="{BB962C8B-B14F-4D97-AF65-F5344CB8AC3E}">
        <p14:creationId xmlns:p14="http://schemas.microsoft.com/office/powerpoint/2010/main" val="243147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94569EF-0F05-4827-9A80-C6DEDA422A08}" type="datetime1">
              <a:rPr lang="en-US" smtClean="0"/>
              <a:t>11/27/2019</a:t>
            </a:fld>
            <a:endParaRPr lang="en-US" dirty="0"/>
          </a:p>
        </p:txBody>
      </p:sp>
      <p:sp>
        <p:nvSpPr>
          <p:cNvPr id="5" name="Footer Placeholder 4"/>
          <p:cNvSpPr>
            <a:spLocks noGrp="1"/>
          </p:cNvSpPr>
          <p:nvPr>
            <p:ph type="ftr" sz="quarter" idx="11"/>
          </p:nvPr>
        </p:nvSpPr>
        <p:spPr/>
        <p:txBody>
          <a:bodyPr/>
          <a:lstStyle/>
          <a:p>
            <a:r>
              <a:rPr lang="en-US"/>
              <a:t>Maritzol Tenemaza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05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770B83-0272-45AB-A89D-FB620068787B}" type="datetime1">
              <a:rPr lang="en-US" smtClean="0"/>
              <a:t>11/27/2019</a:t>
            </a:fld>
            <a:endParaRPr lang="en-US" dirty="0"/>
          </a:p>
        </p:txBody>
      </p:sp>
      <p:sp>
        <p:nvSpPr>
          <p:cNvPr id="5" name="Footer Placeholder 4"/>
          <p:cNvSpPr>
            <a:spLocks noGrp="1"/>
          </p:cNvSpPr>
          <p:nvPr>
            <p:ph type="ftr" sz="quarter" idx="11"/>
          </p:nvPr>
        </p:nvSpPr>
        <p:spPr/>
        <p:txBody>
          <a:bodyPr/>
          <a:lstStyle/>
          <a:p>
            <a:r>
              <a:rPr lang="en-US"/>
              <a:t>Maritzol Tenemaza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6921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B38093-F8AF-4248-8B27-EB8B68978563}" type="datetime1">
              <a:rPr lang="en-US" smtClean="0"/>
              <a:t>11/27/2019</a:t>
            </a:fld>
            <a:endParaRPr lang="en-US" dirty="0"/>
          </a:p>
        </p:txBody>
      </p:sp>
      <p:sp>
        <p:nvSpPr>
          <p:cNvPr id="5" name="Footer Placeholder 4"/>
          <p:cNvSpPr>
            <a:spLocks noGrp="1"/>
          </p:cNvSpPr>
          <p:nvPr>
            <p:ph type="ftr" sz="quarter" idx="11"/>
          </p:nvPr>
        </p:nvSpPr>
        <p:spPr/>
        <p:txBody>
          <a:bodyPr/>
          <a:lstStyle/>
          <a:p>
            <a:r>
              <a:rPr lang="en-US"/>
              <a:t>Maritzol Tenemaza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4078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C8F4A3-194A-4D43-AD30-D99CA5C4E31F}" type="datetime1">
              <a:rPr lang="en-US" smtClean="0"/>
              <a:t>11/27/2019</a:t>
            </a:fld>
            <a:endParaRPr lang="en-US" dirty="0"/>
          </a:p>
        </p:txBody>
      </p:sp>
      <p:sp>
        <p:nvSpPr>
          <p:cNvPr id="5" name="Footer Placeholder 4"/>
          <p:cNvSpPr>
            <a:spLocks noGrp="1"/>
          </p:cNvSpPr>
          <p:nvPr>
            <p:ph type="ftr" sz="quarter" idx="11"/>
          </p:nvPr>
        </p:nvSpPr>
        <p:spPr/>
        <p:txBody>
          <a:bodyPr/>
          <a:lstStyle/>
          <a:p>
            <a:r>
              <a:rPr lang="en-US"/>
              <a:t>Maritzol Tenemaza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1030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C559A65-B27F-4623-ADE4-83B192A99CAC}" type="datetime1">
              <a:rPr lang="en-US" smtClean="0"/>
              <a:t>11/27/2019</a:t>
            </a:fld>
            <a:endParaRPr lang="en-US" dirty="0"/>
          </a:p>
        </p:txBody>
      </p:sp>
      <p:sp>
        <p:nvSpPr>
          <p:cNvPr id="5" name="Footer Placeholder 4"/>
          <p:cNvSpPr>
            <a:spLocks noGrp="1"/>
          </p:cNvSpPr>
          <p:nvPr>
            <p:ph type="ftr" sz="quarter" idx="11"/>
          </p:nvPr>
        </p:nvSpPr>
        <p:spPr/>
        <p:txBody>
          <a:bodyPr/>
          <a:lstStyle/>
          <a:p>
            <a:r>
              <a:rPr lang="en-US"/>
              <a:t>Maritzol Tenemaza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87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A483D6-36BF-419F-ADAD-DB4F634423C0}" type="datetime1">
              <a:rPr lang="en-US" smtClean="0"/>
              <a:t>11/27/2019</a:t>
            </a:fld>
            <a:endParaRPr lang="en-US" dirty="0"/>
          </a:p>
        </p:txBody>
      </p:sp>
      <p:sp>
        <p:nvSpPr>
          <p:cNvPr id="6" name="Footer Placeholder 5"/>
          <p:cNvSpPr>
            <a:spLocks noGrp="1"/>
          </p:cNvSpPr>
          <p:nvPr>
            <p:ph type="ftr" sz="quarter" idx="11"/>
          </p:nvPr>
        </p:nvSpPr>
        <p:spPr/>
        <p:txBody>
          <a:bodyPr/>
          <a:lstStyle/>
          <a:p>
            <a:r>
              <a:rPr lang="en-US"/>
              <a:t>Maritzol Tenemaza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5200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64407DB-1F1F-466E-B9C8-0CD05FC99452}" type="datetime1">
              <a:rPr lang="en-US" smtClean="0"/>
              <a:t>11/27/2019</a:t>
            </a:fld>
            <a:endParaRPr lang="en-US" dirty="0"/>
          </a:p>
        </p:txBody>
      </p:sp>
      <p:sp>
        <p:nvSpPr>
          <p:cNvPr id="8" name="Footer Placeholder 7"/>
          <p:cNvSpPr>
            <a:spLocks noGrp="1"/>
          </p:cNvSpPr>
          <p:nvPr>
            <p:ph type="ftr" sz="quarter" idx="11"/>
          </p:nvPr>
        </p:nvSpPr>
        <p:spPr/>
        <p:txBody>
          <a:bodyPr/>
          <a:lstStyle/>
          <a:p>
            <a:r>
              <a:rPr lang="en-US"/>
              <a:t>Maritzol Tenemaza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242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F9A54D-B5B1-4827-8EBF-2FC7FC6C54EC}" type="datetime1">
              <a:rPr lang="en-US" smtClean="0"/>
              <a:t>11/27/2019</a:t>
            </a:fld>
            <a:endParaRPr lang="en-US" dirty="0"/>
          </a:p>
        </p:txBody>
      </p:sp>
      <p:sp>
        <p:nvSpPr>
          <p:cNvPr id="4" name="Footer Placeholder 3"/>
          <p:cNvSpPr>
            <a:spLocks noGrp="1"/>
          </p:cNvSpPr>
          <p:nvPr>
            <p:ph type="ftr" sz="quarter" idx="11"/>
          </p:nvPr>
        </p:nvSpPr>
        <p:spPr/>
        <p:txBody>
          <a:bodyPr/>
          <a:lstStyle/>
          <a:p>
            <a:r>
              <a:rPr lang="en-US"/>
              <a:t>Maritzol Tenemaza</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7229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07AACA-D331-485E-9E96-FD58B385C1F4}" type="datetime1">
              <a:rPr lang="en-US" smtClean="0"/>
              <a:t>11/27/2019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Maritzol Tenemaza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3479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23048B-F99A-43BC-B40D-931D342562AD}" type="datetime1">
              <a:rPr lang="en-US" smtClean="0"/>
              <a:t>11/27/2019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Maritzol Tenemaza</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4420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656499D-D417-408A-9800-4F33EF758BBB}" type="datetime1">
              <a:rPr lang="en-US" smtClean="0"/>
              <a:t>11/27/2019</a:t>
            </a:fld>
            <a:endParaRPr lang="en-US" dirty="0"/>
          </a:p>
        </p:txBody>
      </p:sp>
      <p:sp>
        <p:nvSpPr>
          <p:cNvPr id="6" name="Footer Placeholder 5"/>
          <p:cNvSpPr>
            <a:spLocks noGrp="1"/>
          </p:cNvSpPr>
          <p:nvPr>
            <p:ph type="ftr" sz="quarter" idx="11"/>
          </p:nvPr>
        </p:nvSpPr>
        <p:spPr/>
        <p:txBody>
          <a:bodyPr/>
          <a:lstStyle/>
          <a:p>
            <a:r>
              <a:rPr lang="en-US"/>
              <a:t>Maritzol Tenemaza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6115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4D7038-7EB2-4C30-A1C8-F9878023A0A3}" type="datetime1">
              <a:rPr lang="en-US" smtClean="0"/>
              <a:t>11/27/2019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Maritzol Tenemaza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69599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Proceso XP</a:t>
            </a:r>
          </a:p>
        </p:txBody>
      </p:sp>
      <p:sp>
        <p:nvSpPr>
          <p:cNvPr id="3" name="Subtítulo 2"/>
          <p:cNvSpPr>
            <a:spLocks noGrp="1"/>
          </p:cNvSpPr>
          <p:nvPr>
            <p:ph type="subTitle" idx="1"/>
          </p:nvPr>
        </p:nvSpPr>
        <p:spPr/>
        <p:txBody>
          <a:bodyPr/>
          <a:lstStyle/>
          <a:p>
            <a:r>
              <a:rPr lang="es-ES" dirty="0"/>
              <a:t>Maritzol  </a:t>
            </a:r>
            <a:r>
              <a:rPr lang="es-ES" dirty="0" err="1"/>
              <a:t>Tenemaza</a:t>
            </a:r>
            <a:endParaRPr lang="es-ES" dirty="0"/>
          </a:p>
        </p:txBody>
      </p:sp>
    </p:spTree>
    <p:extLst>
      <p:ext uri="{BB962C8B-B14F-4D97-AF65-F5344CB8AC3E}">
        <p14:creationId xmlns:p14="http://schemas.microsoft.com/office/powerpoint/2010/main" val="191133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dirty="0"/>
              <a:t>Las prácticas se refuerzan</a:t>
            </a:r>
          </a:p>
        </p:txBody>
      </p:sp>
      <p:pic>
        <p:nvPicPr>
          <p:cNvPr id="9" name="Marcador de contenido 8"/>
          <p:cNvPicPr>
            <a:picLocks noGrp="1" noChangeAspect="1"/>
          </p:cNvPicPr>
          <p:nvPr>
            <p:ph idx="1"/>
          </p:nvPr>
        </p:nvPicPr>
        <p:blipFill>
          <a:blip r:embed="rId2"/>
          <a:stretch>
            <a:fillRect/>
          </a:stretch>
        </p:blipFill>
        <p:spPr>
          <a:xfrm>
            <a:off x="2572756" y="1846263"/>
            <a:ext cx="7106813" cy="4022725"/>
          </a:xfrm>
          <a:prstGeom prst="rect">
            <a:avLst/>
          </a:prstGeom>
        </p:spPr>
      </p:pic>
      <p:sp>
        <p:nvSpPr>
          <p:cNvPr id="5" name="Marcador de pie de página 4"/>
          <p:cNvSpPr>
            <a:spLocks noGrp="1"/>
          </p:cNvSpPr>
          <p:nvPr>
            <p:ph type="ftr" sz="quarter" idx="11"/>
          </p:nvPr>
        </p:nvSpPr>
        <p:spPr/>
        <p:txBody>
          <a:bodyPr/>
          <a:lstStyle/>
          <a:p>
            <a:r>
              <a:rPr lang="en-US"/>
              <a:t>Maritzol Tenemaza</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45190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Roles XP</a:t>
            </a:r>
          </a:p>
        </p:txBody>
      </p:sp>
      <p:pic>
        <p:nvPicPr>
          <p:cNvPr id="6" name="Marcador de contenido 5"/>
          <p:cNvPicPr>
            <a:picLocks noGrp="1" noChangeAspect="1"/>
          </p:cNvPicPr>
          <p:nvPr>
            <p:ph sz="half" idx="1"/>
          </p:nvPr>
        </p:nvPicPr>
        <p:blipFill>
          <a:blip r:embed="rId2"/>
          <a:stretch>
            <a:fillRect/>
          </a:stretch>
        </p:blipFill>
        <p:spPr>
          <a:xfrm>
            <a:off x="1096963" y="1974109"/>
            <a:ext cx="4938712" cy="3820040"/>
          </a:xfrm>
          <a:prstGeom prst="rect">
            <a:avLst/>
          </a:prstGeom>
        </p:spPr>
      </p:pic>
      <p:sp>
        <p:nvSpPr>
          <p:cNvPr id="10" name="Marcador de contenido 9"/>
          <p:cNvSpPr>
            <a:spLocks noGrp="1"/>
          </p:cNvSpPr>
          <p:nvPr>
            <p:ph sz="half" idx="2"/>
          </p:nvPr>
        </p:nvSpPr>
        <p:spPr/>
        <p:txBody>
          <a:bodyPr>
            <a:normAutofit fontScale="85000" lnSpcReduction="10000"/>
          </a:bodyPr>
          <a:lstStyle/>
          <a:p>
            <a:r>
              <a:rPr lang="es-ES" b="1" dirty="0"/>
              <a:t>Programador</a:t>
            </a:r>
            <a:endParaRPr lang="es-ES" dirty="0"/>
          </a:p>
          <a:p>
            <a:pPr lvl="1"/>
            <a:r>
              <a:rPr lang="es-ES" dirty="0"/>
              <a:t>Pieza básica en desarrollos XP</a:t>
            </a:r>
          </a:p>
          <a:p>
            <a:pPr lvl="1"/>
            <a:r>
              <a:rPr lang="es-ES" dirty="0"/>
              <a:t>Más responsabilidad que en otros modos de desarrollo</a:t>
            </a:r>
          </a:p>
          <a:p>
            <a:pPr lvl="1"/>
            <a:r>
              <a:rPr lang="es-ES" dirty="0"/>
              <a:t>Responsable sobre el código  y  diseño (refactorización, simplicidad)</a:t>
            </a:r>
          </a:p>
          <a:p>
            <a:pPr lvl="1"/>
            <a:r>
              <a:rPr lang="es-ES" dirty="0"/>
              <a:t>Responsable sobre la integridad del sistema (pruebas)</a:t>
            </a:r>
          </a:p>
          <a:p>
            <a:pPr lvl="1"/>
            <a:r>
              <a:rPr lang="es-ES" dirty="0"/>
              <a:t>Capacidad de comunicación </a:t>
            </a:r>
          </a:p>
          <a:p>
            <a:pPr lvl="1"/>
            <a:r>
              <a:rPr lang="es-ES" dirty="0"/>
              <a:t>Acepta críticas (código colectivo)  </a:t>
            </a:r>
          </a:p>
          <a:p>
            <a:r>
              <a:rPr lang="es-ES" b="1" dirty="0"/>
              <a:t>Cliente</a:t>
            </a:r>
          </a:p>
          <a:p>
            <a:pPr lvl="1"/>
            <a:r>
              <a:rPr lang="es-ES" dirty="0"/>
              <a:t>Pieza básica en desarrollos XP</a:t>
            </a:r>
          </a:p>
          <a:p>
            <a:pPr lvl="1"/>
            <a:r>
              <a:rPr lang="es-ES" dirty="0"/>
              <a:t>Define especificaciones </a:t>
            </a:r>
          </a:p>
          <a:p>
            <a:pPr lvl="1"/>
            <a:r>
              <a:rPr lang="es-ES" dirty="0"/>
              <a:t>Influye sin controlar</a:t>
            </a:r>
          </a:p>
          <a:p>
            <a:pPr lvl="1"/>
            <a:r>
              <a:rPr lang="es-ES" dirty="0"/>
              <a:t>Confía en el grupo de desarrollo</a:t>
            </a:r>
          </a:p>
          <a:p>
            <a:pPr lvl="1"/>
            <a:r>
              <a:rPr lang="es-ES" dirty="0"/>
              <a:t>Define pruebas funcionales  </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85801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Roles XP</a:t>
            </a:r>
          </a:p>
        </p:txBody>
      </p:sp>
      <p:pic>
        <p:nvPicPr>
          <p:cNvPr id="6" name="Marcador de contenido 5"/>
          <p:cNvPicPr>
            <a:picLocks noGrp="1" noChangeAspect="1"/>
          </p:cNvPicPr>
          <p:nvPr>
            <p:ph sz="half" idx="1"/>
          </p:nvPr>
        </p:nvPicPr>
        <p:blipFill>
          <a:blip r:embed="rId2"/>
          <a:stretch>
            <a:fillRect/>
          </a:stretch>
        </p:blipFill>
        <p:spPr>
          <a:xfrm>
            <a:off x="1096963" y="1947605"/>
            <a:ext cx="4938712" cy="3820040"/>
          </a:xfrm>
          <a:prstGeom prst="rect">
            <a:avLst/>
          </a:prstGeom>
        </p:spPr>
      </p:pic>
      <p:sp>
        <p:nvSpPr>
          <p:cNvPr id="10" name="Marcador de contenido 9"/>
          <p:cNvSpPr>
            <a:spLocks noGrp="1"/>
          </p:cNvSpPr>
          <p:nvPr>
            <p:ph sz="half" idx="2"/>
          </p:nvPr>
        </p:nvSpPr>
        <p:spPr/>
        <p:txBody>
          <a:bodyPr>
            <a:normAutofit fontScale="92500" lnSpcReduction="10000"/>
          </a:bodyPr>
          <a:lstStyle/>
          <a:p>
            <a:r>
              <a:rPr lang="es-ES" b="1" dirty="0"/>
              <a:t>Encargado de pruebas</a:t>
            </a:r>
          </a:p>
          <a:p>
            <a:pPr lvl="1"/>
            <a:r>
              <a:rPr lang="es-ES" dirty="0"/>
              <a:t>Apoya al cliente en la preparación/realización de las pruebas funcionales</a:t>
            </a:r>
          </a:p>
          <a:p>
            <a:pPr lvl="1"/>
            <a:r>
              <a:rPr lang="es-ES" dirty="0"/>
              <a:t>Ejecuta las pruebas funcionales y publica los resultados.  </a:t>
            </a:r>
          </a:p>
          <a:p>
            <a:r>
              <a:rPr lang="es-ES" b="1" dirty="0"/>
              <a:t>Encargado de seguimiento (</a:t>
            </a:r>
            <a:r>
              <a:rPr lang="es-ES" b="1" dirty="0" err="1"/>
              <a:t>Tracker</a:t>
            </a:r>
            <a:r>
              <a:rPr lang="es-ES" b="1" dirty="0"/>
              <a:t>)</a:t>
            </a:r>
            <a:endParaRPr lang="es-ES" dirty="0"/>
          </a:p>
          <a:p>
            <a:pPr lvl="1"/>
            <a:r>
              <a:rPr lang="es-ES" dirty="0"/>
              <a:t>Recoge, analiza y publica información sobre la marcha del proyecto sin afectar el   proceso.</a:t>
            </a:r>
          </a:p>
          <a:p>
            <a:pPr lvl="1"/>
            <a:r>
              <a:rPr lang="es-ES" dirty="0"/>
              <a:t>Supervisa el cumplimiento de la estimaciones en cada iteración.</a:t>
            </a:r>
          </a:p>
          <a:p>
            <a:pPr lvl="1"/>
            <a:r>
              <a:rPr lang="es-ES" dirty="0"/>
              <a:t>Informa sobre la marcha de la iteración en curso</a:t>
            </a:r>
          </a:p>
          <a:p>
            <a:pPr lvl="1"/>
            <a:r>
              <a:rPr lang="es-ES" dirty="0"/>
              <a:t>Controla la marcha de las pruebas funcionales, de los errores reportados, de las    responsabilidades aceptadas y de las prueba añadidas por los errores encontrados </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53542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Roles XP</a:t>
            </a:r>
          </a:p>
        </p:txBody>
      </p:sp>
      <p:pic>
        <p:nvPicPr>
          <p:cNvPr id="6" name="Marcador de contenido 5"/>
          <p:cNvPicPr>
            <a:picLocks noGrp="1" noChangeAspect="1"/>
          </p:cNvPicPr>
          <p:nvPr>
            <p:ph sz="half" idx="1"/>
          </p:nvPr>
        </p:nvPicPr>
        <p:blipFill>
          <a:blip r:embed="rId2"/>
          <a:stretch>
            <a:fillRect/>
          </a:stretch>
        </p:blipFill>
        <p:spPr>
          <a:xfrm>
            <a:off x="1096963" y="1947605"/>
            <a:ext cx="4938712" cy="3820040"/>
          </a:xfrm>
          <a:prstGeom prst="rect">
            <a:avLst/>
          </a:prstGeom>
        </p:spPr>
      </p:pic>
      <p:sp>
        <p:nvSpPr>
          <p:cNvPr id="10" name="Marcador de contenido 9"/>
          <p:cNvSpPr>
            <a:spLocks noGrp="1"/>
          </p:cNvSpPr>
          <p:nvPr>
            <p:ph sz="half" idx="2"/>
          </p:nvPr>
        </p:nvSpPr>
        <p:spPr>
          <a:xfrm>
            <a:off x="5654493" y="2056092"/>
            <a:ext cx="4601615" cy="4200245"/>
          </a:xfrm>
        </p:spPr>
        <p:txBody>
          <a:bodyPr>
            <a:normAutofit fontScale="85000" lnSpcReduction="20000"/>
          </a:bodyPr>
          <a:lstStyle/>
          <a:p>
            <a:r>
              <a:rPr lang="es-ES" b="1" dirty="0"/>
              <a:t>Entrenador(Coach)</a:t>
            </a:r>
            <a:endParaRPr lang="es-ES" dirty="0"/>
          </a:p>
          <a:p>
            <a:pPr lvl="1"/>
            <a:r>
              <a:rPr lang="es-ES" dirty="0"/>
              <a:t>Experto en XP</a:t>
            </a:r>
          </a:p>
          <a:p>
            <a:pPr lvl="1"/>
            <a:r>
              <a:rPr lang="es-ES" dirty="0"/>
              <a:t>Responsable del proceso en su conjunto Identifica </a:t>
            </a:r>
          </a:p>
          <a:p>
            <a:pPr lvl="1"/>
            <a:r>
              <a:rPr lang="es-ES" dirty="0"/>
              <a:t>Identifica las desviaciones y reclama atención sobre las  mismas</a:t>
            </a:r>
          </a:p>
          <a:p>
            <a:pPr lvl="1"/>
            <a:r>
              <a:rPr lang="es-ES" dirty="0"/>
              <a:t>Guía al grupo de forma indirecta (sin dañar su seguridad ni confianza)</a:t>
            </a:r>
          </a:p>
          <a:p>
            <a:pPr lvl="1"/>
            <a:r>
              <a:rPr lang="es-ES" dirty="0"/>
              <a:t>Interviene directamente si es necesario</a:t>
            </a:r>
          </a:p>
          <a:p>
            <a:pPr lvl="1"/>
            <a:r>
              <a:rPr lang="es-ES" dirty="0"/>
              <a:t>Atajar rápidamente el problema </a:t>
            </a:r>
          </a:p>
          <a:p>
            <a:r>
              <a:rPr lang="es-ES" b="1" dirty="0"/>
              <a:t>Consultor</a:t>
            </a:r>
          </a:p>
          <a:p>
            <a:pPr lvl="1"/>
            <a:r>
              <a:rPr lang="es-ES" dirty="0"/>
              <a:t>Apoya al equipo XP en cuestiones puntuales</a:t>
            </a:r>
          </a:p>
          <a:p>
            <a:r>
              <a:rPr lang="es-ES" b="1" dirty="0"/>
              <a:t>Jefe del proyecto</a:t>
            </a:r>
          </a:p>
          <a:p>
            <a:pPr lvl="1"/>
            <a:r>
              <a:rPr lang="es-ES" dirty="0"/>
              <a:t>Favorece la relación entre usuarios y desarrolladores</a:t>
            </a:r>
          </a:p>
          <a:p>
            <a:pPr lvl="1"/>
            <a:r>
              <a:rPr lang="es-ES" dirty="0"/>
              <a:t>Confía en el equipo XP </a:t>
            </a:r>
          </a:p>
          <a:p>
            <a:pPr lvl="1"/>
            <a:r>
              <a:rPr lang="es-ES" dirty="0"/>
              <a:t>Cubre las necesidades del equipo XP</a:t>
            </a:r>
          </a:p>
          <a:p>
            <a:pPr lvl="1"/>
            <a:r>
              <a:rPr lang="es-ES" dirty="0"/>
              <a:t>Asegura que alcanza sus objetivos</a:t>
            </a:r>
          </a:p>
          <a:p>
            <a:endParaRPr lang="es-ES" dirty="0"/>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89471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Reglas de </a:t>
            </a:r>
            <a:r>
              <a:rPr lang="es-ES" dirty="0" err="1"/>
              <a:t>eXtreme</a:t>
            </a:r>
            <a:r>
              <a:rPr lang="es-ES" dirty="0"/>
              <a:t> </a:t>
            </a:r>
            <a:r>
              <a:rPr lang="es-ES" dirty="0" err="1"/>
              <a:t>programming</a:t>
            </a:r>
            <a:r>
              <a:rPr lang="es-ES" dirty="0"/>
              <a:t>.</a:t>
            </a:r>
          </a:p>
        </p:txBody>
      </p:sp>
      <p:sp>
        <p:nvSpPr>
          <p:cNvPr id="7" name="Marcador de texto 6"/>
          <p:cNvSpPr>
            <a:spLocks noGrp="1"/>
          </p:cNvSpPr>
          <p:nvPr>
            <p:ph type="body" idx="1"/>
          </p:nvPr>
        </p:nvSpPr>
        <p:spPr/>
        <p:txBody>
          <a:bodyPr/>
          <a:lstStyle/>
          <a:p>
            <a:r>
              <a:rPr lang="es-ES" b="1" dirty="0" err="1"/>
              <a:t>Planning</a:t>
            </a:r>
            <a:endParaRPr lang="es-ES" b="1" dirty="0"/>
          </a:p>
        </p:txBody>
      </p:sp>
      <p:sp>
        <p:nvSpPr>
          <p:cNvPr id="8" name="Marcador de contenido 7"/>
          <p:cNvSpPr>
            <a:spLocks noGrp="1"/>
          </p:cNvSpPr>
          <p:nvPr>
            <p:ph sz="half" idx="2"/>
          </p:nvPr>
        </p:nvSpPr>
        <p:spPr/>
        <p:txBody>
          <a:bodyPr/>
          <a:lstStyle/>
          <a:p>
            <a:r>
              <a:rPr lang="es-ES" dirty="0"/>
              <a:t>Escribir la historias de Usuario</a:t>
            </a:r>
          </a:p>
          <a:p>
            <a:r>
              <a:rPr lang="es-ES" dirty="0"/>
              <a:t>Crear el </a:t>
            </a:r>
            <a:r>
              <a:rPr lang="es-ES" dirty="0" err="1"/>
              <a:t>Release</a:t>
            </a:r>
            <a:r>
              <a:rPr lang="es-ES" dirty="0"/>
              <a:t> </a:t>
            </a:r>
            <a:r>
              <a:rPr lang="es-ES" dirty="0" err="1"/>
              <a:t>Planning</a:t>
            </a:r>
            <a:r>
              <a:rPr lang="es-ES" dirty="0"/>
              <a:t>  y programarlo.</a:t>
            </a:r>
          </a:p>
          <a:p>
            <a:r>
              <a:rPr lang="es-ES" dirty="0"/>
              <a:t>Hacer frecuentes Small </a:t>
            </a:r>
            <a:r>
              <a:rPr lang="es-ES" dirty="0" err="1"/>
              <a:t>Releases</a:t>
            </a:r>
            <a:endParaRPr lang="es-ES" dirty="0"/>
          </a:p>
          <a:p>
            <a:r>
              <a:rPr lang="es-ES" dirty="0"/>
              <a:t>El proyecto está dividido en Iteraciones</a:t>
            </a:r>
          </a:p>
          <a:p>
            <a:r>
              <a:rPr lang="es-ES" dirty="0"/>
              <a:t>Cada iteración inicia con la planificación de la Iteración.</a:t>
            </a:r>
          </a:p>
          <a:p>
            <a:endParaRPr lang="es-ES" dirty="0"/>
          </a:p>
        </p:txBody>
      </p:sp>
      <p:sp>
        <p:nvSpPr>
          <p:cNvPr id="9" name="Marcador de texto 8"/>
          <p:cNvSpPr>
            <a:spLocks noGrp="1"/>
          </p:cNvSpPr>
          <p:nvPr>
            <p:ph type="body" sz="quarter" idx="3"/>
          </p:nvPr>
        </p:nvSpPr>
        <p:spPr/>
        <p:txBody>
          <a:bodyPr/>
          <a:lstStyle/>
          <a:p>
            <a:r>
              <a:rPr lang="es-ES" dirty="0" err="1"/>
              <a:t>Managment</a:t>
            </a:r>
            <a:endParaRPr lang="es-ES" dirty="0"/>
          </a:p>
        </p:txBody>
      </p:sp>
      <p:sp>
        <p:nvSpPr>
          <p:cNvPr id="10" name="Marcador de contenido 9"/>
          <p:cNvSpPr>
            <a:spLocks noGrp="1"/>
          </p:cNvSpPr>
          <p:nvPr>
            <p:ph sz="quarter" idx="4"/>
          </p:nvPr>
        </p:nvSpPr>
        <p:spPr/>
        <p:txBody>
          <a:bodyPr/>
          <a:lstStyle/>
          <a:p>
            <a:r>
              <a:rPr lang="es-ES" dirty="0"/>
              <a:t>Dar al equipo un espacio de trabajo abierto y dedicado.</a:t>
            </a:r>
          </a:p>
          <a:p>
            <a:r>
              <a:rPr lang="es-ES" dirty="0">
                <a:solidFill>
                  <a:srgbClr val="FF0000"/>
                </a:solidFill>
              </a:rPr>
              <a:t>Asignar un </a:t>
            </a:r>
            <a:r>
              <a:rPr lang="es-ES" dirty="0" err="1">
                <a:solidFill>
                  <a:srgbClr val="FF0000"/>
                </a:solidFill>
              </a:rPr>
              <a:t>sustainable</a:t>
            </a:r>
            <a:r>
              <a:rPr lang="es-ES" dirty="0">
                <a:solidFill>
                  <a:srgbClr val="FF0000"/>
                </a:solidFill>
              </a:rPr>
              <a:t> pace</a:t>
            </a:r>
          </a:p>
          <a:p>
            <a:r>
              <a:rPr lang="es-ES" dirty="0"/>
              <a:t>Una stand up meeting para cada día</a:t>
            </a:r>
          </a:p>
          <a:p>
            <a:r>
              <a:rPr lang="es-ES" dirty="0"/>
              <a:t>La velocidad del proyecto deberá der medida</a:t>
            </a:r>
          </a:p>
          <a:p>
            <a:r>
              <a:rPr lang="es-ES" dirty="0"/>
              <a:t>Mover a la gente</a:t>
            </a:r>
          </a:p>
          <a:p>
            <a:r>
              <a:rPr lang="es-ES" dirty="0"/>
              <a:t>Fijarse si XP  falla.</a:t>
            </a:r>
          </a:p>
        </p:txBody>
      </p:sp>
      <p:sp>
        <p:nvSpPr>
          <p:cNvPr id="5" name="Marcador de pie de página 4"/>
          <p:cNvSpPr>
            <a:spLocks noGrp="1"/>
          </p:cNvSpPr>
          <p:nvPr>
            <p:ph type="ftr" sz="quarter" idx="11"/>
          </p:nvPr>
        </p:nvSpPr>
        <p:spPr/>
        <p:txBody>
          <a:bodyPr/>
          <a:lstStyle/>
          <a:p>
            <a:r>
              <a:rPr lang="en-US"/>
              <a:t>Maritzol Tenemaza</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0629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Reglas de </a:t>
            </a:r>
            <a:r>
              <a:rPr lang="es-ES" dirty="0" err="1"/>
              <a:t>eXtreme</a:t>
            </a:r>
            <a:r>
              <a:rPr lang="es-ES" dirty="0"/>
              <a:t> </a:t>
            </a:r>
            <a:r>
              <a:rPr lang="es-ES" dirty="0" err="1"/>
              <a:t>programming</a:t>
            </a:r>
            <a:r>
              <a:rPr lang="es-ES" dirty="0"/>
              <a:t>.</a:t>
            </a:r>
          </a:p>
        </p:txBody>
      </p:sp>
      <p:sp>
        <p:nvSpPr>
          <p:cNvPr id="7" name="Marcador de texto 6"/>
          <p:cNvSpPr>
            <a:spLocks noGrp="1"/>
          </p:cNvSpPr>
          <p:nvPr>
            <p:ph type="body" idx="1"/>
          </p:nvPr>
        </p:nvSpPr>
        <p:spPr/>
        <p:txBody>
          <a:bodyPr/>
          <a:lstStyle/>
          <a:p>
            <a:r>
              <a:rPr lang="es-ES" b="1" dirty="0" err="1"/>
              <a:t>Designing</a:t>
            </a:r>
            <a:endParaRPr lang="es-ES" b="1" dirty="0"/>
          </a:p>
        </p:txBody>
      </p:sp>
      <p:sp>
        <p:nvSpPr>
          <p:cNvPr id="8" name="Marcador de contenido 7"/>
          <p:cNvSpPr>
            <a:spLocks noGrp="1"/>
          </p:cNvSpPr>
          <p:nvPr>
            <p:ph sz="half" idx="2"/>
          </p:nvPr>
        </p:nvSpPr>
        <p:spPr>
          <a:xfrm>
            <a:off x="1097280" y="2582334"/>
            <a:ext cx="4937760" cy="3378200"/>
          </a:xfrm>
        </p:spPr>
        <p:txBody>
          <a:bodyPr/>
          <a:lstStyle/>
          <a:p>
            <a:r>
              <a:rPr lang="es-ES" dirty="0"/>
              <a:t>Simplicidad</a:t>
            </a:r>
          </a:p>
          <a:p>
            <a:r>
              <a:rPr lang="es-ES" dirty="0"/>
              <a:t>Escoger una metáfora para el sistema</a:t>
            </a:r>
          </a:p>
          <a:p>
            <a:r>
              <a:rPr lang="es-ES" dirty="0"/>
              <a:t>Usar tarjetas CRC para diseñar sesiones.</a:t>
            </a:r>
          </a:p>
          <a:p>
            <a:r>
              <a:rPr lang="es-ES" dirty="0"/>
              <a:t>Crear </a:t>
            </a:r>
            <a:r>
              <a:rPr lang="es-ES" dirty="0" err="1">
                <a:solidFill>
                  <a:srgbClr val="FF0000"/>
                </a:solidFill>
              </a:rPr>
              <a:t>Spike</a:t>
            </a:r>
            <a:r>
              <a:rPr lang="es-ES" dirty="0">
                <a:solidFill>
                  <a:srgbClr val="FF0000"/>
                </a:solidFill>
              </a:rPr>
              <a:t> </a:t>
            </a:r>
            <a:r>
              <a:rPr lang="es-ES" dirty="0" err="1">
                <a:solidFill>
                  <a:srgbClr val="FF0000"/>
                </a:solidFill>
              </a:rPr>
              <a:t>solutions</a:t>
            </a:r>
            <a:r>
              <a:rPr lang="es-ES" dirty="0">
                <a:solidFill>
                  <a:srgbClr val="FF0000"/>
                </a:solidFill>
              </a:rPr>
              <a:t> </a:t>
            </a:r>
            <a:r>
              <a:rPr lang="es-ES" dirty="0"/>
              <a:t>para reducir riesgos.</a:t>
            </a:r>
          </a:p>
          <a:p>
            <a:r>
              <a:rPr lang="es-ES" dirty="0">
                <a:solidFill>
                  <a:srgbClr val="FF0000"/>
                </a:solidFill>
              </a:rPr>
              <a:t>No </a:t>
            </a:r>
            <a:r>
              <a:rPr lang="es-ES" dirty="0" err="1">
                <a:solidFill>
                  <a:srgbClr val="FF0000"/>
                </a:solidFill>
              </a:rPr>
              <a:t>functionality</a:t>
            </a:r>
            <a:r>
              <a:rPr lang="es-ES" dirty="0">
                <a:solidFill>
                  <a:srgbClr val="FF0000"/>
                </a:solidFill>
              </a:rPr>
              <a:t> </a:t>
            </a:r>
            <a:r>
              <a:rPr lang="es-ES" dirty="0" err="1">
                <a:solidFill>
                  <a:srgbClr val="FF0000"/>
                </a:solidFill>
              </a:rPr>
              <a:t>is</a:t>
            </a:r>
            <a:r>
              <a:rPr lang="es-ES" dirty="0">
                <a:solidFill>
                  <a:srgbClr val="FF0000"/>
                </a:solidFill>
              </a:rPr>
              <a:t> </a:t>
            </a:r>
            <a:r>
              <a:rPr lang="es-ES" dirty="0" err="1">
                <a:solidFill>
                  <a:srgbClr val="FF0000"/>
                </a:solidFill>
              </a:rPr>
              <a:t>added</a:t>
            </a:r>
            <a:r>
              <a:rPr lang="es-ES" dirty="0">
                <a:solidFill>
                  <a:srgbClr val="FF0000"/>
                </a:solidFill>
              </a:rPr>
              <a:t> </a:t>
            </a:r>
            <a:r>
              <a:rPr lang="es-ES" dirty="0" err="1">
                <a:solidFill>
                  <a:srgbClr val="FF0000"/>
                </a:solidFill>
              </a:rPr>
              <a:t>early</a:t>
            </a:r>
            <a:r>
              <a:rPr lang="es-ES" dirty="0">
                <a:solidFill>
                  <a:srgbClr val="FF0000"/>
                </a:solidFill>
              </a:rPr>
              <a:t>.</a:t>
            </a:r>
          </a:p>
          <a:p>
            <a:r>
              <a:rPr lang="es-ES" dirty="0" err="1">
                <a:solidFill>
                  <a:srgbClr val="FF0000"/>
                </a:solidFill>
              </a:rPr>
              <a:t>Refactor</a:t>
            </a:r>
            <a:r>
              <a:rPr lang="es-ES" dirty="0">
                <a:solidFill>
                  <a:srgbClr val="FF0000"/>
                </a:solidFill>
              </a:rPr>
              <a:t> </a:t>
            </a:r>
            <a:r>
              <a:rPr lang="es-ES" dirty="0" err="1">
                <a:solidFill>
                  <a:srgbClr val="FF0000"/>
                </a:solidFill>
              </a:rPr>
              <a:t>whenever</a:t>
            </a:r>
            <a:r>
              <a:rPr lang="es-ES" dirty="0">
                <a:solidFill>
                  <a:srgbClr val="FF0000"/>
                </a:solidFill>
              </a:rPr>
              <a:t> and </a:t>
            </a:r>
            <a:r>
              <a:rPr lang="es-ES" dirty="0" err="1">
                <a:solidFill>
                  <a:srgbClr val="FF0000"/>
                </a:solidFill>
              </a:rPr>
              <a:t>whereever</a:t>
            </a:r>
            <a:r>
              <a:rPr lang="es-ES" dirty="0">
                <a:solidFill>
                  <a:srgbClr val="FF0000"/>
                </a:solidFill>
              </a:rPr>
              <a:t> posible</a:t>
            </a:r>
            <a:r>
              <a:rPr lang="es-ES" b="1" dirty="0">
                <a:solidFill>
                  <a:srgbClr val="FF0000"/>
                </a:solidFill>
              </a:rPr>
              <a:t>.</a:t>
            </a:r>
          </a:p>
        </p:txBody>
      </p:sp>
      <p:sp>
        <p:nvSpPr>
          <p:cNvPr id="9" name="Marcador de texto 8"/>
          <p:cNvSpPr>
            <a:spLocks noGrp="1"/>
          </p:cNvSpPr>
          <p:nvPr>
            <p:ph type="body" sz="quarter" idx="3"/>
          </p:nvPr>
        </p:nvSpPr>
        <p:spPr/>
        <p:txBody>
          <a:bodyPr/>
          <a:lstStyle/>
          <a:p>
            <a:r>
              <a:rPr lang="es-ES" dirty="0" err="1"/>
              <a:t>coding</a:t>
            </a:r>
            <a:endParaRPr lang="es-ES" dirty="0"/>
          </a:p>
        </p:txBody>
      </p:sp>
      <p:sp>
        <p:nvSpPr>
          <p:cNvPr id="10" name="Marcador de contenido 9"/>
          <p:cNvSpPr>
            <a:spLocks noGrp="1"/>
          </p:cNvSpPr>
          <p:nvPr>
            <p:ph sz="quarter" idx="4"/>
          </p:nvPr>
        </p:nvSpPr>
        <p:spPr/>
        <p:txBody>
          <a:bodyPr>
            <a:normAutofit fontScale="85000" lnSpcReduction="20000"/>
          </a:bodyPr>
          <a:lstStyle/>
          <a:p>
            <a:r>
              <a:rPr lang="es-ES" dirty="0"/>
              <a:t>El cliente debe estar siempre disponible.</a:t>
            </a:r>
          </a:p>
          <a:p>
            <a:r>
              <a:rPr lang="es-ES" dirty="0"/>
              <a:t>Código debe ser escrito para agregar estándares.</a:t>
            </a:r>
          </a:p>
          <a:p>
            <a:r>
              <a:rPr lang="es-ES" dirty="0"/>
              <a:t>Primero realizar pruebas unitarias</a:t>
            </a:r>
          </a:p>
          <a:p>
            <a:r>
              <a:rPr lang="es-ES" dirty="0"/>
              <a:t>Toda la generación de código debe ser </a:t>
            </a:r>
            <a:r>
              <a:rPr lang="es-ES" dirty="0" err="1"/>
              <a:t>pair</a:t>
            </a:r>
            <a:r>
              <a:rPr lang="es-ES" dirty="0"/>
              <a:t> </a:t>
            </a:r>
            <a:r>
              <a:rPr lang="es-ES" dirty="0" err="1"/>
              <a:t>programming</a:t>
            </a:r>
            <a:r>
              <a:rPr lang="es-ES" dirty="0"/>
              <a:t>.</a:t>
            </a:r>
          </a:p>
          <a:p>
            <a:r>
              <a:rPr lang="es-ES" dirty="0"/>
              <a:t>Solo un </a:t>
            </a:r>
            <a:r>
              <a:rPr lang="es-ES" dirty="0" err="1"/>
              <a:t>pair</a:t>
            </a:r>
            <a:r>
              <a:rPr lang="es-ES" dirty="0"/>
              <a:t> </a:t>
            </a:r>
            <a:r>
              <a:rPr lang="es-ES" dirty="0" err="1"/>
              <a:t>programming</a:t>
            </a:r>
            <a:r>
              <a:rPr lang="es-ES" dirty="0"/>
              <a:t> integra código al mismo tiempo.</a:t>
            </a:r>
          </a:p>
          <a:p>
            <a:r>
              <a:rPr lang="es-ES" dirty="0"/>
              <a:t>Integración </a:t>
            </a:r>
            <a:r>
              <a:rPr lang="es-ES" dirty="0" err="1"/>
              <a:t>contínua</a:t>
            </a:r>
            <a:r>
              <a:rPr lang="es-ES" dirty="0"/>
              <a:t>.</a:t>
            </a:r>
          </a:p>
          <a:p>
            <a:r>
              <a:rPr lang="es-ES" dirty="0"/>
              <a:t>Asignar un computador dedicado a la integración.</a:t>
            </a:r>
          </a:p>
          <a:p>
            <a:r>
              <a:rPr lang="es-ES" b="1" dirty="0">
                <a:solidFill>
                  <a:srgbClr val="FF0000"/>
                </a:solidFill>
              </a:rPr>
              <a:t>Use </a:t>
            </a:r>
            <a:r>
              <a:rPr lang="es-ES" b="1" dirty="0" err="1">
                <a:solidFill>
                  <a:srgbClr val="FF0000"/>
                </a:solidFill>
              </a:rPr>
              <a:t>collective</a:t>
            </a:r>
            <a:r>
              <a:rPr lang="es-ES" b="1" dirty="0">
                <a:solidFill>
                  <a:srgbClr val="FF0000"/>
                </a:solidFill>
              </a:rPr>
              <a:t> </a:t>
            </a:r>
            <a:r>
              <a:rPr lang="es-ES" b="1" dirty="0" err="1">
                <a:solidFill>
                  <a:srgbClr val="FF0000"/>
                </a:solidFill>
              </a:rPr>
              <a:t>ownership</a:t>
            </a:r>
            <a:r>
              <a:rPr lang="es-ES" b="1" dirty="0">
                <a:solidFill>
                  <a:srgbClr val="FF0000"/>
                </a:solidFill>
              </a:rPr>
              <a:t>.</a:t>
            </a:r>
          </a:p>
          <a:p>
            <a:endParaRPr lang="es-ES" dirty="0"/>
          </a:p>
        </p:txBody>
      </p:sp>
      <p:sp>
        <p:nvSpPr>
          <p:cNvPr id="5" name="Marcador de pie de página 4"/>
          <p:cNvSpPr>
            <a:spLocks noGrp="1"/>
          </p:cNvSpPr>
          <p:nvPr>
            <p:ph type="ftr" sz="quarter" idx="11"/>
          </p:nvPr>
        </p:nvSpPr>
        <p:spPr/>
        <p:txBody>
          <a:bodyPr/>
          <a:lstStyle/>
          <a:p>
            <a:r>
              <a:rPr lang="en-US"/>
              <a:t>Maritzol Tenemaza</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80845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Reglas de </a:t>
            </a:r>
            <a:r>
              <a:rPr lang="es-ES" dirty="0" err="1"/>
              <a:t>eXtreme</a:t>
            </a:r>
            <a:r>
              <a:rPr lang="es-ES" dirty="0"/>
              <a:t> </a:t>
            </a:r>
            <a:r>
              <a:rPr lang="es-ES" dirty="0" err="1"/>
              <a:t>programming</a:t>
            </a:r>
            <a:r>
              <a:rPr lang="es-ES" dirty="0"/>
              <a:t>.</a:t>
            </a:r>
          </a:p>
        </p:txBody>
      </p:sp>
      <p:sp>
        <p:nvSpPr>
          <p:cNvPr id="7" name="Marcador de texto 6"/>
          <p:cNvSpPr>
            <a:spLocks noGrp="1"/>
          </p:cNvSpPr>
          <p:nvPr>
            <p:ph type="body" idx="1"/>
          </p:nvPr>
        </p:nvSpPr>
        <p:spPr/>
        <p:txBody>
          <a:bodyPr/>
          <a:lstStyle/>
          <a:p>
            <a:r>
              <a:rPr lang="es-ES" b="1" dirty="0" err="1"/>
              <a:t>testing</a:t>
            </a:r>
            <a:endParaRPr lang="es-ES" b="1" dirty="0"/>
          </a:p>
        </p:txBody>
      </p:sp>
      <p:sp>
        <p:nvSpPr>
          <p:cNvPr id="8" name="Marcador de contenido 7"/>
          <p:cNvSpPr>
            <a:spLocks noGrp="1"/>
          </p:cNvSpPr>
          <p:nvPr>
            <p:ph sz="half" idx="2"/>
          </p:nvPr>
        </p:nvSpPr>
        <p:spPr>
          <a:xfrm>
            <a:off x="1097280" y="2582334"/>
            <a:ext cx="4937760" cy="3378200"/>
          </a:xfrm>
        </p:spPr>
        <p:txBody>
          <a:bodyPr/>
          <a:lstStyle/>
          <a:p>
            <a:r>
              <a:rPr lang="es-ES" dirty="0">
                <a:solidFill>
                  <a:schemeClr val="tx1"/>
                </a:solidFill>
              </a:rPr>
              <a:t>Todo el código debe tener pruebas unitarias. </a:t>
            </a:r>
          </a:p>
          <a:p>
            <a:r>
              <a:rPr lang="es-ES" dirty="0">
                <a:solidFill>
                  <a:schemeClr val="tx1"/>
                </a:solidFill>
              </a:rPr>
              <a:t>Todo el código debe pasar pruebas unitarias  antes de que pueda ser liberado.</a:t>
            </a:r>
          </a:p>
          <a:p>
            <a:r>
              <a:rPr lang="es-ES" dirty="0">
                <a:solidFill>
                  <a:schemeClr val="tx1"/>
                </a:solidFill>
              </a:rPr>
              <a:t>Cuando un error es encontrado, deben crearse test.</a:t>
            </a:r>
          </a:p>
          <a:p>
            <a:r>
              <a:rPr lang="es-ES" dirty="0">
                <a:solidFill>
                  <a:schemeClr val="tx1"/>
                </a:solidFill>
              </a:rPr>
              <a:t>Los test de aceptación con corridos </a:t>
            </a:r>
            <a:r>
              <a:rPr lang="es-ES" dirty="0" err="1">
                <a:solidFill>
                  <a:srgbClr val="FF0000"/>
                </a:solidFill>
              </a:rPr>
              <a:t>often</a:t>
            </a:r>
            <a:r>
              <a:rPr lang="es-ES" dirty="0">
                <a:solidFill>
                  <a:srgbClr val="FF0000"/>
                </a:solidFill>
              </a:rPr>
              <a:t>  and </a:t>
            </a:r>
            <a:r>
              <a:rPr lang="es-ES" dirty="0" err="1">
                <a:solidFill>
                  <a:srgbClr val="FF0000"/>
                </a:solidFill>
              </a:rPr>
              <a:t>the</a:t>
            </a:r>
            <a:r>
              <a:rPr lang="es-ES" dirty="0">
                <a:solidFill>
                  <a:srgbClr val="FF0000"/>
                </a:solidFill>
              </a:rPr>
              <a:t> score </a:t>
            </a:r>
            <a:r>
              <a:rPr lang="es-ES" dirty="0" err="1">
                <a:solidFill>
                  <a:srgbClr val="FF0000"/>
                </a:solidFill>
              </a:rPr>
              <a:t>is</a:t>
            </a:r>
            <a:r>
              <a:rPr lang="es-ES" dirty="0">
                <a:solidFill>
                  <a:srgbClr val="FF0000"/>
                </a:solidFill>
              </a:rPr>
              <a:t> </a:t>
            </a:r>
            <a:r>
              <a:rPr lang="es-ES" dirty="0" err="1">
                <a:solidFill>
                  <a:srgbClr val="FF0000"/>
                </a:solidFill>
              </a:rPr>
              <a:t>publiching</a:t>
            </a:r>
            <a:r>
              <a:rPr lang="es-ES" dirty="0">
                <a:solidFill>
                  <a:srgbClr val="FF0000"/>
                </a:solidFill>
              </a:rPr>
              <a:t>.</a:t>
            </a:r>
          </a:p>
        </p:txBody>
      </p:sp>
      <p:sp>
        <p:nvSpPr>
          <p:cNvPr id="5" name="Marcador de pie de página 4"/>
          <p:cNvSpPr>
            <a:spLocks noGrp="1"/>
          </p:cNvSpPr>
          <p:nvPr>
            <p:ph type="ftr" sz="quarter" idx="11"/>
          </p:nvPr>
        </p:nvSpPr>
        <p:spPr/>
        <p:txBody>
          <a:bodyPr/>
          <a:lstStyle/>
          <a:p>
            <a:r>
              <a:rPr lang="en-US"/>
              <a:t>Maritzol Tenemaza</a:t>
            </a:r>
            <a:endParaRPr lang="en-US" dirty="0"/>
          </a:p>
        </p:txBody>
      </p:sp>
      <p:sp>
        <p:nvSpPr>
          <p:cNvPr id="6" name="Marcador de número de diapositiva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1408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 y desventajas de XP </a:t>
            </a:r>
          </a:p>
        </p:txBody>
      </p:sp>
      <p:sp>
        <p:nvSpPr>
          <p:cNvPr id="3" name="Marcador de texto 2"/>
          <p:cNvSpPr>
            <a:spLocks noGrp="1"/>
          </p:cNvSpPr>
          <p:nvPr>
            <p:ph type="body" idx="1"/>
          </p:nvPr>
        </p:nvSpPr>
        <p:spPr/>
        <p:txBody>
          <a:bodyPr/>
          <a:lstStyle/>
          <a:p>
            <a:r>
              <a:rPr lang="es-ES" dirty="0"/>
              <a:t>ventajas</a:t>
            </a:r>
          </a:p>
        </p:txBody>
      </p:sp>
      <p:sp>
        <p:nvSpPr>
          <p:cNvPr id="4" name="Marcador de contenido 3"/>
          <p:cNvSpPr>
            <a:spLocks noGrp="1"/>
          </p:cNvSpPr>
          <p:nvPr>
            <p:ph sz="half" idx="2"/>
          </p:nvPr>
        </p:nvSpPr>
        <p:spPr/>
        <p:txBody>
          <a:bodyPr>
            <a:normAutofit lnSpcReduction="10000"/>
          </a:bodyPr>
          <a:lstStyle/>
          <a:p>
            <a:r>
              <a:rPr lang="es-ES" dirty="0"/>
              <a:t>Software satisface las necesidades del usuario.</a:t>
            </a:r>
          </a:p>
          <a:p>
            <a:r>
              <a:rPr lang="es-ES" dirty="0"/>
              <a:t>La liberación </a:t>
            </a:r>
            <a:r>
              <a:rPr lang="es-ES" b="1" dirty="0"/>
              <a:t>de pequeños incrementos ,  reduce </a:t>
            </a:r>
            <a:r>
              <a:rPr lang="es-ES" dirty="0"/>
              <a:t>el </a:t>
            </a:r>
            <a:r>
              <a:rPr lang="es-ES" b="1" dirty="0"/>
              <a:t>riesgo</a:t>
            </a:r>
            <a:r>
              <a:rPr lang="es-ES" dirty="0"/>
              <a:t> en los proyectos.</a:t>
            </a:r>
          </a:p>
          <a:p>
            <a:r>
              <a:rPr lang="es-ES" dirty="0"/>
              <a:t>Pruebas y la  integración de los proyectos  ayuda a aumentar la </a:t>
            </a:r>
            <a:r>
              <a:rPr lang="es-ES" b="1" dirty="0"/>
              <a:t>calidad</a:t>
            </a:r>
            <a:r>
              <a:rPr lang="es-ES" dirty="0"/>
              <a:t> de su trabajo.</a:t>
            </a:r>
          </a:p>
          <a:p>
            <a:endParaRPr lang="es-ES" dirty="0"/>
          </a:p>
          <a:p>
            <a:r>
              <a:rPr lang="es-ES" dirty="0"/>
              <a:t>Programación organizada.</a:t>
            </a:r>
          </a:p>
          <a:p>
            <a:r>
              <a:rPr lang="es-ES" dirty="0"/>
              <a:t>Menor tasa de errores.</a:t>
            </a:r>
          </a:p>
          <a:p>
            <a:r>
              <a:rPr lang="es-ES" dirty="0"/>
              <a:t>Satisfacción del programador.</a:t>
            </a:r>
          </a:p>
          <a:p>
            <a:endParaRPr lang="es-ES" dirty="0"/>
          </a:p>
        </p:txBody>
      </p:sp>
      <p:sp>
        <p:nvSpPr>
          <p:cNvPr id="5" name="Marcador de texto 4"/>
          <p:cNvSpPr>
            <a:spLocks noGrp="1"/>
          </p:cNvSpPr>
          <p:nvPr>
            <p:ph type="body" sz="quarter" idx="3"/>
          </p:nvPr>
        </p:nvSpPr>
        <p:spPr/>
        <p:txBody>
          <a:bodyPr/>
          <a:lstStyle/>
          <a:p>
            <a:r>
              <a:rPr lang="es-ES" dirty="0"/>
              <a:t>desventajas</a:t>
            </a:r>
          </a:p>
        </p:txBody>
      </p:sp>
      <p:sp>
        <p:nvSpPr>
          <p:cNvPr id="6" name="Marcador de contenido 5"/>
          <p:cNvSpPr>
            <a:spLocks noGrp="1"/>
          </p:cNvSpPr>
          <p:nvPr>
            <p:ph sz="quarter" idx="4"/>
          </p:nvPr>
        </p:nvSpPr>
        <p:spPr/>
        <p:txBody>
          <a:bodyPr/>
          <a:lstStyle/>
          <a:p>
            <a:r>
              <a:rPr lang="es-ES" dirty="0"/>
              <a:t>Es recomendable emplearlos solo en proyectos a corto plazo.</a:t>
            </a:r>
          </a:p>
          <a:p>
            <a:r>
              <a:rPr lang="es-ES"/>
              <a:t>Altas comisiones en caso de fallar.</a:t>
            </a:r>
          </a:p>
          <a:p>
            <a:endParaRPr lang="es-ES"/>
          </a:p>
        </p:txBody>
      </p:sp>
      <p:sp>
        <p:nvSpPr>
          <p:cNvPr id="7" name="Marcador de pie de página 6"/>
          <p:cNvSpPr>
            <a:spLocks noGrp="1"/>
          </p:cNvSpPr>
          <p:nvPr>
            <p:ph type="ftr" sz="quarter" idx="11"/>
          </p:nvPr>
        </p:nvSpPr>
        <p:spPr/>
        <p:txBody>
          <a:bodyPr/>
          <a:lstStyle/>
          <a:p>
            <a:r>
              <a:rPr lang="en-US"/>
              <a:t>Maritzol Tenemaza</a:t>
            </a:r>
            <a:endParaRPr lang="en-US" dirty="0"/>
          </a:p>
        </p:txBody>
      </p:sp>
      <p:sp>
        <p:nvSpPr>
          <p:cNvPr id="8" name="Marcador de número de diapositiva 7"/>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92848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a:t>
            </a:r>
            <a:r>
              <a:rPr lang="es-ES" dirty="0" err="1"/>
              <a:t>eXtreme</a:t>
            </a:r>
            <a:r>
              <a:rPr lang="es-ES" dirty="0"/>
              <a:t> </a:t>
            </a:r>
            <a:r>
              <a:rPr lang="es-ES" dirty="0" err="1"/>
              <a:t>Programming</a:t>
            </a:r>
            <a:r>
              <a:rPr lang="es-ES" dirty="0"/>
              <a:t>?</a:t>
            </a:r>
          </a:p>
        </p:txBody>
      </p:sp>
      <p:sp>
        <p:nvSpPr>
          <p:cNvPr id="3" name="Marcador de contenido 2"/>
          <p:cNvSpPr>
            <a:spLocks noGrp="1"/>
          </p:cNvSpPr>
          <p:nvPr>
            <p:ph idx="1"/>
          </p:nvPr>
        </p:nvSpPr>
        <p:spPr>
          <a:xfrm>
            <a:off x="-73152" y="2086892"/>
            <a:ext cx="10058400" cy="4023360"/>
          </a:xfrm>
        </p:spPr>
        <p:txBody>
          <a:bodyPr>
            <a:normAutofit/>
          </a:bodyPr>
          <a:lstStyle/>
          <a:p>
            <a:pPr lvl="1">
              <a:buFont typeface="Wingdings" panose="05000000000000000000" pitchFamily="2" charset="2"/>
              <a:buChar char="§"/>
            </a:pPr>
            <a:r>
              <a:rPr lang="es-ES" dirty="0" err="1"/>
              <a:t>eXtreme</a:t>
            </a:r>
            <a:r>
              <a:rPr lang="es-ES" dirty="0"/>
              <a:t> </a:t>
            </a:r>
            <a:r>
              <a:rPr lang="es-ES" dirty="0" err="1"/>
              <a:t>Programming</a:t>
            </a:r>
            <a:r>
              <a:rPr lang="es-ES" dirty="0"/>
              <a:t> (XP) es una  Metodología ágil de desarrollo de software o el enfoque más destacado  formulado por </a:t>
            </a:r>
            <a:r>
              <a:rPr lang="es-ES" b="1" dirty="0"/>
              <a:t>Kent Beck.</a:t>
            </a:r>
          </a:p>
          <a:p>
            <a:pPr lvl="1">
              <a:buFont typeface="Wingdings" panose="05000000000000000000" pitchFamily="2" charset="2"/>
              <a:buChar char="§"/>
            </a:pPr>
            <a:r>
              <a:rPr lang="es-ES" dirty="0"/>
              <a:t>Originada </a:t>
            </a:r>
            <a:r>
              <a:rPr lang="es-ES" b="1" dirty="0"/>
              <a:t>en el proyecto C3 para Chrysler</a:t>
            </a:r>
            <a:r>
              <a:rPr lang="es-ES" dirty="0"/>
              <a:t>.</a:t>
            </a:r>
            <a:endParaRPr lang="es-ES" b="1" dirty="0"/>
          </a:p>
          <a:p>
            <a:pPr lvl="1">
              <a:buFont typeface="Wingdings" panose="05000000000000000000" pitchFamily="2" charset="2"/>
              <a:buChar char="§"/>
            </a:pPr>
            <a:r>
              <a:rPr lang="es-ES" dirty="0"/>
              <a:t>Más énfasis de la</a:t>
            </a:r>
            <a:r>
              <a:rPr lang="es-ES" b="1" dirty="0"/>
              <a:t> adaptabilidad </a:t>
            </a:r>
            <a:r>
              <a:rPr lang="es-ES" dirty="0"/>
              <a:t>que en la previsibilidad.</a:t>
            </a:r>
          </a:p>
          <a:p>
            <a:pPr lvl="1">
              <a:buFont typeface="Wingdings" panose="05000000000000000000" pitchFamily="2" charset="2"/>
              <a:buChar char="§"/>
            </a:pPr>
            <a:r>
              <a:rPr lang="es-ES" dirty="0"/>
              <a:t>Capaz de </a:t>
            </a:r>
            <a:r>
              <a:rPr lang="es-ES" b="1" dirty="0"/>
              <a:t>adaptarse al cambio de requisitos </a:t>
            </a:r>
            <a:r>
              <a:rPr lang="es-ES" dirty="0"/>
              <a:t>en cualquier punto de la vida del proyecto.  Basada en diferentes ideas acerca de cómo enfrentar ambientes muy cambiantes.</a:t>
            </a:r>
          </a:p>
          <a:p>
            <a:pPr lvl="1">
              <a:buFont typeface="Wingdings" panose="05000000000000000000" pitchFamily="2" charset="2"/>
              <a:buChar char="§"/>
            </a:pPr>
            <a:r>
              <a:rPr lang="es-ES" b="1" dirty="0"/>
              <a:t>Conjunto de prácticas y reglas </a:t>
            </a:r>
            <a:r>
              <a:rPr lang="es-ES" dirty="0"/>
              <a:t>empleadas para desarrollar software.</a:t>
            </a:r>
          </a:p>
          <a:p>
            <a:pPr lvl="1">
              <a:buFont typeface="Wingdings" panose="05000000000000000000" pitchFamily="2" charset="2"/>
              <a:buChar char="§"/>
            </a:pPr>
            <a:r>
              <a:rPr lang="es-ES" dirty="0"/>
              <a:t>En lugar de planificar, analizar y diseñar para el futuro distante , hacer todo esto  un poco cada vez, a través de todo el proceso de desarrollo.</a:t>
            </a:r>
            <a:endParaRPr lang="es-ES" b="1" dirty="0"/>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78382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a:t>
            </a:r>
            <a:r>
              <a:rPr lang="es-ES" dirty="0" err="1"/>
              <a:t>eXtreme</a:t>
            </a:r>
            <a:r>
              <a:rPr lang="es-ES" dirty="0"/>
              <a:t> </a:t>
            </a:r>
            <a:r>
              <a:rPr lang="es-ES" dirty="0" err="1"/>
              <a:t>Programming</a:t>
            </a:r>
            <a:r>
              <a:rPr lang="es-ES"/>
              <a:t>?</a:t>
            </a:r>
            <a:endParaRPr lang="es-ES" dirty="0"/>
          </a:p>
        </p:txBody>
      </p:sp>
      <p:sp>
        <p:nvSpPr>
          <p:cNvPr id="3" name="Marcador de contenido 2"/>
          <p:cNvSpPr>
            <a:spLocks noGrp="1"/>
          </p:cNvSpPr>
          <p:nvPr>
            <p:ph idx="1"/>
          </p:nvPr>
        </p:nvSpPr>
        <p:spPr/>
        <p:txBody>
          <a:bodyPr>
            <a:normAutofit lnSpcReduction="10000"/>
          </a:bodyPr>
          <a:lstStyle/>
          <a:p>
            <a:r>
              <a:rPr lang="es-ES" dirty="0"/>
              <a:t>XP  se basa en </a:t>
            </a:r>
            <a:r>
              <a:rPr lang="es-ES" b="1" dirty="0"/>
              <a:t>realimentación continua entre el cliente y equipo de desarrollo</a:t>
            </a:r>
            <a:r>
              <a:rPr lang="es-ES" dirty="0"/>
              <a:t>.</a:t>
            </a:r>
          </a:p>
          <a:p>
            <a:pPr lvl="1"/>
            <a:r>
              <a:rPr lang="es-ES" dirty="0"/>
              <a:t>Comunicación fluida entre todos los participantes .</a:t>
            </a:r>
          </a:p>
          <a:p>
            <a:pPr lvl="1"/>
            <a:r>
              <a:rPr lang="es-ES" dirty="0"/>
              <a:t>Simplicidad en las soluciones implementadas,</a:t>
            </a:r>
          </a:p>
          <a:p>
            <a:pPr lvl="1"/>
            <a:r>
              <a:rPr lang="es-ES" dirty="0"/>
              <a:t>Coraje para implementar los cambios.</a:t>
            </a:r>
          </a:p>
          <a:p>
            <a:r>
              <a:rPr lang="es-ES" dirty="0"/>
              <a:t>XP se define como </a:t>
            </a:r>
            <a:r>
              <a:rPr lang="es-ES" b="1" dirty="0"/>
              <a:t>adecuada para proyectos con requisitos imprecisos</a:t>
            </a:r>
            <a:r>
              <a:rPr lang="es-ES" dirty="0"/>
              <a:t>, y </a:t>
            </a:r>
            <a:r>
              <a:rPr lang="es-ES" b="1" dirty="0"/>
              <a:t>muy cambiantes</a:t>
            </a:r>
            <a:r>
              <a:rPr lang="es-ES" dirty="0"/>
              <a:t>  y donde existe </a:t>
            </a:r>
            <a:r>
              <a:rPr lang="es-ES" b="1" dirty="0"/>
              <a:t>un alto riesgo técnico</a:t>
            </a:r>
            <a:r>
              <a:rPr lang="es-ES" dirty="0"/>
              <a:t>.</a:t>
            </a:r>
          </a:p>
          <a:p>
            <a:endParaRPr lang="es-ES" dirty="0"/>
          </a:p>
          <a:p>
            <a:r>
              <a:rPr lang="es-ES" dirty="0"/>
              <a:t>Es un proceso (metodología) ágil centrada en potenciar las relaciones interpersonales como clave para el éxito del desarrollo de software,.</a:t>
            </a:r>
          </a:p>
          <a:p>
            <a:pPr lvl="1"/>
            <a:r>
              <a:rPr lang="es-ES" dirty="0"/>
              <a:t>Promoviendo el trabajo en equipo, </a:t>
            </a:r>
          </a:p>
          <a:p>
            <a:pPr lvl="1"/>
            <a:r>
              <a:rPr lang="es-ES" dirty="0"/>
              <a:t>Preocupándose por el aprendizaje de los desarrolladores y</a:t>
            </a:r>
          </a:p>
          <a:p>
            <a:pPr lvl="1"/>
            <a:r>
              <a:rPr lang="es-ES" dirty="0"/>
              <a:t>Propiciando  un buen clima de trabajo.</a:t>
            </a:r>
          </a:p>
          <a:p>
            <a:pPr lvl="1"/>
            <a:endParaRPr lang="es-ES" dirty="0"/>
          </a:p>
          <a:p>
            <a:endParaRPr lang="es-ES" dirty="0"/>
          </a:p>
          <a:p>
            <a:endParaRPr lang="es-ES" dirty="0"/>
          </a:p>
          <a:p>
            <a:endParaRPr lang="es-ES" dirty="0"/>
          </a:p>
          <a:p>
            <a:endParaRPr lang="es-ES" dirty="0"/>
          </a:p>
          <a:p>
            <a:endParaRPr lang="es-ES" dirty="0"/>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9300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de XP</a:t>
            </a:r>
            <a:br>
              <a:rPr lang="es-ES" dirty="0"/>
            </a:br>
            <a:endParaRPr lang="es-ES" dirty="0"/>
          </a:p>
        </p:txBody>
      </p:sp>
      <p:sp>
        <p:nvSpPr>
          <p:cNvPr id="3" name="Marcador de contenido 2"/>
          <p:cNvSpPr>
            <a:spLocks noGrp="1"/>
          </p:cNvSpPr>
          <p:nvPr>
            <p:ph idx="1"/>
          </p:nvPr>
        </p:nvSpPr>
        <p:spPr/>
        <p:txBody>
          <a:bodyPr/>
          <a:lstStyle/>
          <a:p>
            <a:r>
              <a:rPr lang="es-ES" b="1" dirty="0"/>
              <a:t>Establecer las mejoras prácticas de la Ingeniería de software </a:t>
            </a:r>
            <a:r>
              <a:rPr lang="es-ES" dirty="0"/>
              <a:t>en el desarrollo de proyectos.</a:t>
            </a:r>
          </a:p>
          <a:p>
            <a:r>
              <a:rPr lang="es-ES" b="1" dirty="0"/>
              <a:t>Mejorar la productividad de los proyectos</a:t>
            </a:r>
            <a:r>
              <a:rPr lang="es-ES" dirty="0"/>
              <a:t>.</a:t>
            </a:r>
          </a:p>
          <a:p>
            <a:r>
              <a:rPr lang="es-ES" b="1" dirty="0"/>
              <a:t>Garantizar la calidad de software desarrollado</a:t>
            </a:r>
            <a:r>
              <a:rPr lang="es-ES" dirty="0"/>
              <a:t>, haciendo que éste supere las expectativas del cliente.</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27700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Contexto XP</a:t>
            </a:r>
          </a:p>
        </p:txBody>
      </p:sp>
      <p:sp>
        <p:nvSpPr>
          <p:cNvPr id="3" name="Marcador de contenido 2"/>
          <p:cNvSpPr>
            <a:spLocks noGrp="1"/>
          </p:cNvSpPr>
          <p:nvPr>
            <p:ph idx="1"/>
          </p:nvPr>
        </p:nvSpPr>
        <p:spPr/>
        <p:txBody>
          <a:bodyPr/>
          <a:lstStyle/>
          <a:p>
            <a:r>
              <a:rPr lang="es-ES" dirty="0"/>
              <a:t>Cliente bien definido.</a:t>
            </a:r>
          </a:p>
          <a:p>
            <a:r>
              <a:rPr lang="es-ES" dirty="0"/>
              <a:t>Los requisitos pueden y van a cambiar.</a:t>
            </a:r>
          </a:p>
          <a:p>
            <a:r>
              <a:rPr lang="es-ES" dirty="0"/>
              <a:t>Grupo pequeño y bien integrado (máximo 12 personas)</a:t>
            </a:r>
          </a:p>
          <a:p>
            <a:r>
              <a:rPr lang="es-ES" dirty="0"/>
              <a:t>Equipo con formación elevada y capacidad de aprender.</a:t>
            </a:r>
          </a:p>
          <a:p>
            <a:endParaRPr lang="es-ES" dirty="0"/>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30349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XP</a:t>
            </a:r>
          </a:p>
        </p:txBody>
      </p:sp>
      <p:sp>
        <p:nvSpPr>
          <p:cNvPr id="3" name="Marcador de contenido 2"/>
          <p:cNvSpPr>
            <a:spLocks noGrp="1"/>
          </p:cNvSpPr>
          <p:nvPr>
            <p:ph idx="1"/>
          </p:nvPr>
        </p:nvSpPr>
        <p:spPr/>
        <p:txBody>
          <a:bodyPr/>
          <a:lstStyle/>
          <a:p>
            <a:r>
              <a:rPr lang="es-ES" dirty="0"/>
              <a:t>Metodología basada en prueba y error.</a:t>
            </a:r>
          </a:p>
          <a:p>
            <a:r>
              <a:rPr lang="es-ES" dirty="0"/>
              <a:t>Fundamentada en valores y prácticas.</a:t>
            </a:r>
          </a:p>
          <a:p>
            <a:r>
              <a:rPr lang="es-ES" dirty="0"/>
              <a:t>Expresada en forma de 12 prácticas  - Conjunto completo – se soportan unas a otras – son conocidas desde hace tiempo, la novedad es juntarlas.</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89781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Valores XP</a:t>
            </a:r>
          </a:p>
        </p:txBody>
      </p:sp>
      <p:sp>
        <p:nvSpPr>
          <p:cNvPr id="3" name="Marcador de contenido 2"/>
          <p:cNvSpPr>
            <a:spLocks noGrp="1"/>
          </p:cNvSpPr>
          <p:nvPr>
            <p:ph idx="1"/>
          </p:nvPr>
        </p:nvSpPr>
        <p:spPr/>
        <p:txBody>
          <a:bodyPr/>
          <a:lstStyle/>
          <a:p>
            <a:r>
              <a:rPr lang="es-ES" b="1" dirty="0"/>
              <a:t>Simplicidad XP:  </a:t>
            </a:r>
            <a:r>
              <a:rPr lang="es-ES" dirty="0"/>
              <a:t>Propone el principio de hacer la cosa más simple que pueda funcionar, en relación al proceso y codificación. Es mejor hacerlo hoy simple que hacerlo complicado y probablemente nunca usarlo.</a:t>
            </a:r>
          </a:p>
          <a:p>
            <a:r>
              <a:rPr lang="es-ES" b="1" dirty="0"/>
              <a:t>Comunicación: </a:t>
            </a:r>
            <a:r>
              <a:rPr lang="es-ES" dirty="0"/>
              <a:t>Algunos problemas en los proyectos tienen origen en que alguien no dijo algo importante en algún momento. XP hace casi imposible la falta de comunicación.</a:t>
            </a:r>
          </a:p>
          <a:p>
            <a:r>
              <a:rPr lang="es-ES" b="1" dirty="0"/>
              <a:t>Realimentación: </a:t>
            </a:r>
            <a:r>
              <a:rPr lang="es-ES" dirty="0"/>
              <a:t>Retroalimentación concreta y frecuente del cliente del equipo y de los usuarios finales brinda una mayor oportunidad de dirigir el esfuerzo eficientemente.</a:t>
            </a:r>
          </a:p>
          <a:p>
            <a:r>
              <a:rPr lang="es-ES" b="1" dirty="0"/>
              <a:t>Coraje:  </a:t>
            </a:r>
            <a:r>
              <a:rPr lang="es-ES" dirty="0"/>
              <a:t>El coraje o valor existe en el contexto de los otros tres valores. Si  funciona mejóralo. </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4312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 estilo XP</a:t>
            </a:r>
          </a:p>
        </p:txBody>
      </p:sp>
      <p:sp>
        <p:nvSpPr>
          <p:cNvPr id="3" name="Marcador de contenido 2"/>
          <p:cNvSpPr>
            <a:spLocks noGrp="1"/>
          </p:cNvSpPr>
          <p:nvPr>
            <p:ph idx="1"/>
          </p:nvPr>
        </p:nvSpPr>
        <p:spPr/>
        <p:txBody>
          <a:bodyPr/>
          <a:lstStyle/>
          <a:p>
            <a:r>
              <a:rPr lang="es-ES" dirty="0"/>
              <a:t>Está </a:t>
            </a:r>
            <a:r>
              <a:rPr lang="es-ES" b="1" dirty="0"/>
              <a:t>orientada hacia quién produce y usa el software</a:t>
            </a:r>
            <a:r>
              <a:rPr lang="es-ES" dirty="0"/>
              <a:t>.</a:t>
            </a:r>
          </a:p>
          <a:p>
            <a:r>
              <a:rPr lang="es-ES" b="1" dirty="0"/>
              <a:t>Reduce el costo del cambio </a:t>
            </a:r>
            <a:r>
              <a:rPr lang="es-ES" dirty="0"/>
              <a:t>en todas las etapas del ciclo de vida del sistema.</a:t>
            </a:r>
          </a:p>
          <a:p>
            <a:r>
              <a:rPr lang="es-ES" b="1" dirty="0"/>
              <a:t>Combina las que han demostrado ser las mejores prácticas </a:t>
            </a:r>
            <a:r>
              <a:rPr lang="es-ES" dirty="0"/>
              <a:t>para desarrollar software y las lleva al extremo.</a:t>
            </a:r>
          </a:p>
        </p:txBody>
      </p:sp>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8524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Prácticas basadas en la programación Extrema. </a:t>
            </a:r>
          </a:p>
        </p:txBody>
      </p:sp>
      <p:sp>
        <p:nvSpPr>
          <p:cNvPr id="3" name="Marcador de contenido 2"/>
          <p:cNvSpPr>
            <a:spLocks noGrp="1"/>
          </p:cNvSpPr>
          <p:nvPr>
            <p:ph sz="half" idx="1"/>
          </p:nvPr>
        </p:nvSpPr>
        <p:spPr/>
        <p:txBody>
          <a:bodyPr>
            <a:normAutofit fontScale="92500" lnSpcReduction="20000"/>
          </a:bodyPr>
          <a:lstStyle/>
          <a:p>
            <a:r>
              <a:rPr lang="es-ES" dirty="0"/>
              <a:t>Las 12 prácticas  que deben seguirse al pie de la letra son:</a:t>
            </a:r>
          </a:p>
          <a:p>
            <a:pPr lvl="1"/>
            <a:r>
              <a:rPr lang="es-ES" b="1" dirty="0"/>
              <a:t>Equipo completo,</a:t>
            </a:r>
            <a:endParaRPr lang="es-ES" dirty="0"/>
          </a:p>
          <a:p>
            <a:pPr lvl="1"/>
            <a:r>
              <a:rPr lang="es-ES" b="1" dirty="0"/>
              <a:t>Planificación, </a:t>
            </a:r>
            <a:r>
              <a:rPr lang="es-ES" dirty="0"/>
              <a:t> con historias de usuario planificar mini versiones</a:t>
            </a:r>
          </a:p>
          <a:p>
            <a:pPr lvl="1"/>
            <a:r>
              <a:rPr lang="es-ES" b="1" dirty="0"/>
              <a:t>Test del Cliente:,</a:t>
            </a:r>
            <a:r>
              <a:rPr lang="es-ES" dirty="0"/>
              <a:t> </a:t>
            </a:r>
          </a:p>
          <a:p>
            <a:pPr lvl="1"/>
            <a:r>
              <a:rPr lang="es-ES" b="1" dirty="0"/>
              <a:t>Versiones pequeñas,</a:t>
            </a:r>
          </a:p>
          <a:p>
            <a:pPr lvl="1"/>
            <a:r>
              <a:rPr lang="es-ES" b="1" dirty="0"/>
              <a:t>Diseño Simple,</a:t>
            </a:r>
            <a:endParaRPr lang="es-ES" dirty="0"/>
          </a:p>
          <a:p>
            <a:pPr lvl="1"/>
            <a:r>
              <a:rPr lang="es-ES" b="1" dirty="0"/>
              <a:t>Pareja de programadores,</a:t>
            </a:r>
            <a:r>
              <a:rPr lang="es-ES" dirty="0"/>
              <a:t> </a:t>
            </a:r>
          </a:p>
          <a:p>
            <a:pPr lvl="1"/>
            <a:r>
              <a:rPr lang="es-ES" b="1" dirty="0"/>
              <a:t>Desarrollo guiado por las pruebas automáticas,</a:t>
            </a:r>
          </a:p>
          <a:p>
            <a:pPr lvl="1"/>
            <a:r>
              <a:rPr lang="es-ES" b="1" dirty="0"/>
              <a:t>Integración continua,</a:t>
            </a:r>
          </a:p>
          <a:p>
            <a:pPr lvl="1"/>
            <a:r>
              <a:rPr lang="es-ES" b="1" dirty="0"/>
              <a:t>El código es de todos.</a:t>
            </a:r>
            <a:r>
              <a:rPr lang="es-ES" dirty="0"/>
              <a:t>.</a:t>
            </a:r>
          </a:p>
          <a:p>
            <a:pPr lvl="1"/>
            <a:r>
              <a:rPr lang="es-ES" b="1" dirty="0"/>
              <a:t>Normas de Codificación, </a:t>
            </a:r>
          </a:p>
          <a:p>
            <a:pPr lvl="1"/>
            <a:r>
              <a:rPr lang="es-ES" b="1" dirty="0"/>
              <a:t>Metáforas, </a:t>
            </a:r>
          </a:p>
          <a:p>
            <a:pPr lvl="1"/>
            <a:r>
              <a:rPr lang="es-ES" b="1" dirty="0"/>
              <a:t>Ritmo sostenible</a:t>
            </a:r>
            <a:r>
              <a:rPr lang="es-ES" dirty="0"/>
              <a:t>.</a:t>
            </a:r>
            <a:endParaRPr lang="es-ES" b="1" dirty="0"/>
          </a:p>
          <a:p>
            <a:pPr lvl="1"/>
            <a:endParaRPr lang="es-ES" b="1" dirty="0"/>
          </a:p>
          <a:p>
            <a:pPr lvl="1"/>
            <a:endParaRPr lang="es-ES" b="1" dirty="0"/>
          </a:p>
          <a:p>
            <a:endParaRPr lang="es-ES" dirty="0"/>
          </a:p>
        </p:txBody>
      </p:sp>
      <p:pic>
        <p:nvPicPr>
          <p:cNvPr id="7" name="Marcador de contenido 6"/>
          <p:cNvPicPr>
            <a:picLocks noGrp="1" noChangeAspect="1"/>
          </p:cNvPicPr>
          <p:nvPr>
            <p:ph sz="half" idx="2"/>
          </p:nvPr>
        </p:nvPicPr>
        <p:blipFill>
          <a:blip r:embed="rId3"/>
          <a:stretch>
            <a:fillRect/>
          </a:stretch>
        </p:blipFill>
        <p:spPr>
          <a:xfrm>
            <a:off x="6537552" y="2210386"/>
            <a:ext cx="4937125" cy="2636036"/>
          </a:xfrm>
          <a:prstGeom prst="rect">
            <a:avLst/>
          </a:prstGeom>
        </p:spPr>
      </p:pic>
      <p:sp>
        <p:nvSpPr>
          <p:cNvPr id="4" name="Marcador de pie de página 3"/>
          <p:cNvSpPr>
            <a:spLocks noGrp="1"/>
          </p:cNvSpPr>
          <p:nvPr>
            <p:ph type="ftr" sz="quarter" idx="11"/>
          </p:nvPr>
        </p:nvSpPr>
        <p:spPr/>
        <p:txBody>
          <a:bodyPr/>
          <a:lstStyle/>
          <a:p>
            <a:r>
              <a:rPr lang="en-US"/>
              <a:t>Maritzol Tenemaza</a:t>
            </a:r>
            <a:endParaRPr lang="en-US" dirty="0"/>
          </a:p>
        </p:txBody>
      </p:sp>
      <p:sp>
        <p:nvSpPr>
          <p:cNvPr id="5" name="Marcador de número de diapositiva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72425860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356</TotalTime>
  <Words>1700</Words>
  <Application>Microsoft Office PowerPoint</Application>
  <PresentationFormat>Panorámica</PresentationFormat>
  <Paragraphs>201</Paragraphs>
  <Slides>17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Calibri</vt:lpstr>
      <vt:lpstr>Calibri Light</vt:lpstr>
      <vt:lpstr>Wingdings</vt:lpstr>
      <vt:lpstr>Retrospección</vt:lpstr>
      <vt:lpstr>Proceso XP</vt:lpstr>
      <vt:lpstr>Qué es eXtreme Programming?</vt:lpstr>
      <vt:lpstr>Qué es eXtreme Programming?</vt:lpstr>
      <vt:lpstr>Objetivos de XP </vt:lpstr>
      <vt:lpstr>Contexto XP</vt:lpstr>
      <vt:lpstr>Características XP</vt:lpstr>
      <vt:lpstr>Valores XP</vt:lpstr>
      <vt:lpstr>El estilo XP</vt:lpstr>
      <vt:lpstr>Prácticas basadas en la programación Extrema. </vt:lpstr>
      <vt:lpstr>Las prácticas se refuerzan</vt:lpstr>
      <vt:lpstr>Roles XP</vt:lpstr>
      <vt:lpstr>Roles XP</vt:lpstr>
      <vt:lpstr>Roles XP</vt:lpstr>
      <vt:lpstr>Reglas de eXtreme programming.</vt:lpstr>
      <vt:lpstr>Reglas de eXtreme programming.</vt:lpstr>
      <vt:lpstr>Reglas de eXtreme programming.</vt:lpstr>
      <vt:lpstr>Ventajas y desventajas de XP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XP</dc:title>
  <dc:creator>Ing Maritzol T</dc:creator>
  <cp:lastModifiedBy>Danny Díaz</cp:lastModifiedBy>
  <cp:revision>86</cp:revision>
  <dcterms:created xsi:type="dcterms:W3CDTF">2014-04-04T08:33:38Z</dcterms:created>
  <dcterms:modified xsi:type="dcterms:W3CDTF">2019-11-27T17:58:15Z</dcterms:modified>
</cp:coreProperties>
</file>