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6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7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6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8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2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9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31A0-DEC8-4B13-9B09-9774CECB4D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64F3-3028-4F3A-B90D-9248CED286C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6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Reingeniería del Software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Cap</a:t>
            </a:r>
            <a:r>
              <a:rPr lang="es-ES" dirty="0" smtClean="0"/>
              <a:t> 29 : </a:t>
            </a:r>
            <a:r>
              <a:rPr lang="es-ES" dirty="0" err="1" smtClean="0"/>
              <a:t>Pressman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17387"/>
            <a:ext cx="5181600" cy="4351338"/>
          </a:xfrm>
        </p:spPr>
        <p:txBody>
          <a:bodyPr>
            <a:normAutofit/>
          </a:bodyPr>
          <a:lstStyle/>
          <a:p>
            <a:r>
              <a:rPr lang="es-ES" b="1" dirty="0" smtClean="0"/>
              <a:t>Reestructuración de datos (refactorización)</a:t>
            </a:r>
          </a:p>
          <a:p>
            <a:pPr lvl="1"/>
            <a:r>
              <a:rPr lang="es-ES" dirty="0" smtClean="0"/>
              <a:t>Es una actividad de reingeniería a gran escala.</a:t>
            </a:r>
          </a:p>
          <a:p>
            <a:pPr lvl="1"/>
            <a:r>
              <a:rPr lang="es-ES" dirty="0" smtClean="0"/>
              <a:t>Comienza con una actividad de Ingeniería inversa. Se </a:t>
            </a:r>
            <a:r>
              <a:rPr lang="es-ES" b="1" dirty="0" smtClean="0"/>
              <a:t>identifican los modelos, los objetos y atributos y se revisa la calidad de las estructuras existentes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7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17387"/>
            <a:ext cx="5181600" cy="4351338"/>
          </a:xfrm>
        </p:spPr>
        <p:txBody>
          <a:bodyPr>
            <a:normAutofit/>
          </a:bodyPr>
          <a:lstStyle/>
          <a:p>
            <a:r>
              <a:rPr lang="es-ES" b="1" dirty="0" smtClean="0"/>
              <a:t>Ingeniería hacia adelante</a:t>
            </a:r>
          </a:p>
          <a:p>
            <a:pPr lvl="1"/>
            <a:r>
              <a:rPr lang="es-ES" dirty="0" smtClean="0"/>
              <a:t>La Ingeniería hacia adelante </a:t>
            </a:r>
            <a:r>
              <a:rPr lang="es-ES" b="1" dirty="0" smtClean="0"/>
              <a:t>no solo recupera información de diseño existente, sino que también usa esa información para </a:t>
            </a:r>
            <a:r>
              <a:rPr lang="es-ES" b="1" u="sng" dirty="0" smtClean="0"/>
              <a:t>alterar y reconstituir el sistema existente </a:t>
            </a:r>
            <a:r>
              <a:rPr lang="es-ES" dirty="0" smtClean="0"/>
              <a:t>con la </a:t>
            </a:r>
            <a:r>
              <a:rPr lang="es-ES" b="1" dirty="0" smtClean="0"/>
              <a:t>intención de mejorar su calidad global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7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Porqué la Reingeniería  de Software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que ha servido entre 10 y 15 años, </a:t>
            </a:r>
          </a:p>
          <a:p>
            <a:r>
              <a:rPr lang="es-ES" dirty="0" smtClean="0"/>
              <a:t>Se corrigió, adaptó y mejoró por muchos años.</a:t>
            </a:r>
          </a:p>
          <a:p>
            <a:r>
              <a:rPr lang="es-ES" dirty="0" smtClean="0"/>
              <a:t>Es posible que no se hayan aplicado buenas prácticas de Ingeniería.</a:t>
            </a:r>
          </a:p>
          <a:p>
            <a:r>
              <a:rPr lang="es-ES" b="1" dirty="0" smtClean="0"/>
              <a:t>El software debe seguir evolucionando, Qué hacer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44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modelo de proceso de Reingeniería de Software.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El software debe seguir evolucionando, </a:t>
            </a:r>
            <a:r>
              <a:rPr lang="es-ES" b="1" dirty="0" smtClean="0"/>
              <a:t>Qué hacer?</a:t>
            </a:r>
          </a:p>
          <a:p>
            <a:r>
              <a:rPr lang="es-ES" dirty="0" smtClean="0"/>
              <a:t>Normalmente el proceso de reingeniería toma muchos años y recursos. </a:t>
            </a:r>
          </a:p>
          <a:p>
            <a:r>
              <a:rPr lang="es-ES" dirty="0" smtClean="0"/>
              <a:t>Por ello es necesario </a:t>
            </a:r>
            <a:r>
              <a:rPr lang="es-ES" b="1" dirty="0" smtClean="0"/>
              <a:t>usar un Modelo de proceso</a:t>
            </a:r>
            <a:r>
              <a:rPr lang="es-ES" dirty="0" smtClean="0"/>
              <a:t> de Reingeniería que tiene </a:t>
            </a:r>
            <a:r>
              <a:rPr lang="es-ES" b="1" dirty="0" smtClean="0"/>
              <a:t>6 actividades: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22140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887" y="4001294"/>
            <a:ext cx="3130603" cy="24537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438" y="3795468"/>
            <a:ext cx="2219136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smtClean="0"/>
              <a:t>Análisis de Inventarios</a:t>
            </a:r>
          </a:p>
          <a:p>
            <a:pPr lvl="1"/>
            <a:r>
              <a:rPr lang="es-ES" dirty="0" smtClean="0"/>
              <a:t>Inventario de las aplicaciones activas.</a:t>
            </a:r>
          </a:p>
          <a:p>
            <a:pPr lvl="1"/>
            <a:r>
              <a:rPr lang="es-ES" dirty="0" smtClean="0"/>
              <a:t>Registrar:</a:t>
            </a:r>
          </a:p>
          <a:p>
            <a:pPr lvl="2"/>
            <a:r>
              <a:rPr lang="es-ES" dirty="0" smtClean="0"/>
              <a:t>Importancia empresarial</a:t>
            </a:r>
          </a:p>
          <a:p>
            <a:pPr lvl="2"/>
            <a:r>
              <a:rPr lang="es-ES" dirty="0" smtClean="0"/>
              <a:t>Longevidad</a:t>
            </a:r>
          </a:p>
          <a:p>
            <a:pPr lvl="2"/>
            <a:r>
              <a:rPr lang="es-ES" dirty="0" err="1" smtClean="0"/>
              <a:t>Mantenibilidad</a:t>
            </a:r>
            <a:r>
              <a:rPr lang="es-ES" dirty="0" smtClean="0"/>
              <a:t> actual</a:t>
            </a:r>
          </a:p>
          <a:p>
            <a:pPr lvl="2"/>
            <a:r>
              <a:rPr lang="es-ES" dirty="0" err="1" smtClean="0"/>
              <a:t>Soportabilidad</a:t>
            </a:r>
            <a:endParaRPr lang="es-ES" dirty="0" smtClean="0"/>
          </a:p>
          <a:p>
            <a:pPr lvl="2"/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21234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02" y="3994179"/>
            <a:ext cx="2222285" cy="28630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211" y="4587629"/>
            <a:ext cx="3440070" cy="21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Reestructuración de documentos </a:t>
            </a:r>
            <a:r>
              <a:rPr lang="es-ES" dirty="0" smtClean="0"/>
              <a:t>Documentación débil es un distintivo</a:t>
            </a:r>
            <a:r>
              <a:rPr lang="es-ES" dirty="0"/>
              <a:t>,</a:t>
            </a:r>
            <a:r>
              <a:rPr lang="es-ES" dirty="0" smtClean="0"/>
              <a:t> opciones:</a:t>
            </a:r>
          </a:p>
          <a:p>
            <a:pPr lvl="1"/>
            <a:r>
              <a:rPr lang="es-ES" dirty="0" smtClean="0"/>
              <a:t>Creación de documentación consume demasiado tiempo.</a:t>
            </a:r>
          </a:p>
          <a:p>
            <a:pPr lvl="2"/>
            <a:r>
              <a:rPr lang="es-ES" dirty="0" smtClean="0"/>
              <a:t>Si el sistema funciona puede elegir vivir con lo que tiene, no crear nueva documentación, </a:t>
            </a:r>
            <a:r>
              <a:rPr lang="es-ES" b="1" dirty="0" smtClean="0"/>
              <a:t>déjelo así!!</a:t>
            </a:r>
          </a:p>
          <a:p>
            <a:pPr lvl="1"/>
            <a:r>
              <a:rPr lang="es-ES" dirty="0" smtClean="0"/>
              <a:t>La documentación debe actualizarse pero su organización tiene recursos limitados.</a:t>
            </a:r>
          </a:p>
          <a:p>
            <a:pPr lvl="2"/>
            <a:r>
              <a:rPr lang="es-ES" b="1" dirty="0" smtClean="0"/>
              <a:t>“documente cuando toque”, </a:t>
            </a:r>
            <a:r>
              <a:rPr lang="es-ES" dirty="0" smtClean="0"/>
              <a:t>es decir documente los cambios. </a:t>
            </a:r>
          </a:p>
          <a:p>
            <a:pPr lvl="1"/>
            <a:r>
              <a:rPr lang="es-ES" dirty="0" smtClean="0"/>
              <a:t>El sistema tiene importancia empresarial y debe volver a documentarse por completo.</a:t>
            </a:r>
          </a:p>
          <a:p>
            <a:pPr lvl="2"/>
            <a:r>
              <a:rPr lang="es-ES" b="1" dirty="0" smtClean="0"/>
              <a:t>Recortar la documentación </a:t>
            </a:r>
            <a:r>
              <a:rPr lang="es-ES" dirty="0" smtClean="0"/>
              <a:t>a un mínimo esencial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7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6451" y="1325999"/>
            <a:ext cx="1986698" cy="14447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17387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/>
              <a:t>Ingeniería Inversa</a:t>
            </a:r>
          </a:p>
          <a:p>
            <a:pPr lvl="1"/>
            <a:r>
              <a:rPr lang="es-ES" dirty="0" smtClean="0"/>
              <a:t>Ejemplo chino.</a:t>
            </a:r>
          </a:p>
          <a:p>
            <a:pPr lvl="1"/>
            <a:r>
              <a:rPr lang="es-ES" dirty="0" smtClean="0"/>
              <a:t>La Ingeniería inversa para el software es el </a:t>
            </a:r>
            <a:r>
              <a:rPr lang="es-ES" b="1" dirty="0" smtClean="0"/>
              <a:t>proceso de analizar un programa con la intención de crear una representación del mismo en un nivel de abstracción del código fuente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Se usa para:</a:t>
            </a:r>
          </a:p>
          <a:p>
            <a:pPr lvl="2"/>
            <a:r>
              <a:rPr lang="es-ES" dirty="0" smtClean="0"/>
              <a:t>Comprender datos (internos y de bases de datos)</a:t>
            </a:r>
          </a:p>
          <a:p>
            <a:pPr lvl="2"/>
            <a:r>
              <a:rPr lang="es-ES" dirty="0" smtClean="0"/>
              <a:t>Entender el procesamiento.</a:t>
            </a:r>
          </a:p>
          <a:p>
            <a:pPr lvl="2"/>
            <a:r>
              <a:rPr lang="es-ES" dirty="0" smtClean="0"/>
              <a:t>De interfaces de Usuario</a:t>
            </a:r>
          </a:p>
          <a:p>
            <a:pPr lvl="1"/>
            <a:r>
              <a:rPr lang="es-ES" b="1" dirty="0" smtClean="0"/>
              <a:t>La Ingeniería Inversa es </a:t>
            </a:r>
            <a:r>
              <a:rPr lang="es-ES" b="1" u="sng" dirty="0" smtClean="0"/>
              <a:t>un proceso de recuperación de diseño.</a:t>
            </a:r>
          </a:p>
          <a:p>
            <a:pPr lvl="1"/>
            <a:r>
              <a:rPr lang="es-ES" dirty="0" smtClean="0"/>
              <a:t>Las </a:t>
            </a:r>
            <a:r>
              <a:rPr lang="es-ES" u="sng" dirty="0" smtClean="0"/>
              <a:t>herramientas de Ingeniería  inversa </a:t>
            </a:r>
            <a:r>
              <a:rPr lang="es-ES" dirty="0" smtClean="0"/>
              <a:t>extraen información de </a:t>
            </a:r>
            <a:r>
              <a:rPr lang="es-ES" b="1" dirty="0" smtClean="0"/>
              <a:t>diseño de datos , arquitectónico y procedimental de un programa existente.</a:t>
            </a:r>
            <a:endParaRPr lang="es-ES" b="1" dirty="0"/>
          </a:p>
        </p:txBody>
      </p:sp>
      <p:pic>
        <p:nvPicPr>
          <p:cNvPr id="1026" name="Picture 2" descr="http://www.scielo.cl/fbpe/img/infotec/v23n6/art05-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904334"/>
            <a:ext cx="56388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383" y="1459590"/>
            <a:ext cx="4788243" cy="13111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268065" y="1325999"/>
            <a:ext cx="1752568" cy="10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17387"/>
            <a:ext cx="5181600" cy="4351338"/>
          </a:xfrm>
        </p:spPr>
        <p:txBody>
          <a:bodyPr>
            <a:normAutofit/>
          </a:bodyPr>
          <a:lstStyle/>
          <a:p>
            <a:r>
              <a:rPr lang="es-ES" b="1" dirty="0" smtClean="0"/>
              <a:t>Ingeniería Inversa</a:t>
            </a:r>
          </a:p>
          <a:p>
            <a:endParaRPr lang="es-ES" b="1" dirty="0" smtClean="0"/>
          </a:p>
        </p:txBody>
      </p:sp>
      <p:pic>
        <p:nvPicPr>
          <p:cNvPr id="1026" name="Picture 2" descr="http://www.scielo.cl/fbpe/img/infotec/v23n6/art05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908384"/>
            <a:ext cx="56388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64" y="2270939"/>
            <a:ext cx="4471472" cy="4143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383" y="1459590"/>
            <a:ext cx="4788243" cy="1311153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269647" y="1659428"/>
            <a:ext cx="840901" cy="6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768107"/>
          </a:xfrm>
          <a:prstGeom prst="rect">
            <a:avLst/>
          </a:prstGeom>
        </p:spPr>
      </p:pic>
      <p:pic>
        <p:nvPicPr>
          <p:cNvPr id="3074" name="Picture 2" descr="http://image.slidesharecdn.com/reingenieria-1213912227666630-9/95/reingenieria-16-1024.jpg?cb=12139047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2" y="2183026"/>
            <a:ext cx="5306112" cy="307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9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1069" y="1361175"/>
            <a:ext cx="2069757" cy="15051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 la Reingeniería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17387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smtClean="0"/>
              <a:t>Reestructuración de código (refactorización)</a:t>
            </a:r>
          </a:p>
          <a:p>
            <a:pPr lvl="1"/>
            <a:r>
              <a:rPr lang="es-ES" dirty="0" smtClean="0"/>
              <a:t>(conocido como Reingeniería- se discute)</a:t>
            </a:r>
          </a:p>
          <a:p>
            <a:pPr lvl="1"/>
            <a:r>
              <a:rPr lang="es-ES" dirty="0" smtClean="0"/>
              <a:t>Algunos sistemas heredados pueden ser sólidos  en su arquitectura pero los módulos individuales pueden ser difíciles de entender, ponerlos a prueba o mantenerlos.</a:t>
            </a:r>
            <a:endParaRPr lang="es-ES" dirty="0"/>
          </a:p>
          <a:p>
            <a:pPr lvl="1"/>
            <a:r>
              <a:rPr lang="es-ES" dirty="0" smtClean="0"/>
              <a:t>Para realizar esta actividad se analiza el código fuente con una herramienta de reestructuración. </a:t>
            </a:r>
            <a:r>
              <a:rPr lang="es-ES" b="1" dirty="0" smtClean="0"/>
              <a:t>Se puede escribir en un lenguaje moderno o simplemente se corrige el código (código funcional y simple). </a:t>
            </a:r>
          </a:p>
          <a:p>
            <a:pPr lvl="1"/>
            <a:r>
              <a:rPr lang="es-ES" dirty="0" smtClean="0"/>
              <a:t>El código reestructurado resultante se revisa y se pone a prueba para garantizar que no se introdujeron anomalías. </a:t>
            </a:r>
            <a:endParaRPr lang="es-ES" dirty="0"/>
          </a:p>
        </p:txBody>
      </p:sp>
      <p:pic>
        <p:nvPicPr>
          <p:cNvPr id="4098" name="Picture 2" descr="http://image.slidesharecdn.com/reingenieria-1213912227666630-9/95/reingenieria-29-1024.jpg?cb=12139047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7" y="2566086"/>
            <a:ext cx="4249780" cy="318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Panorámica</PresentationFormat>
  <Paragraphs>53</Paragraphs>
  <Slides>11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1_Tema de Office</vt:lpstr>
      <vt:lpstr>Reingeniería del Software</vt:lpstr>
      <vt:lpstr>Porqué la Reingeniería  de Software</vt:lpstr>
      <vt:lpstr>Un modelo de proceso de Reingeniería de Software.</vt:lpstr>
      <vt:lpstr>Actividades de la Reingeniería de Software</vt:lpstr>
      <vt:lpstr>Actividades de la Reingeniería de Software</vt:lpstr>
      <vt:lpstr>Actividades de la Reingeniería de Software</vt:lpstr>
      <vt:lpstr>Actividades de la Reingeniería de Software</vt:lpstr>
      <vt:lpstr>Actividades de la Reingeniería de Software</vt:lpstr>
      <vt:lpstr>Actividades de la Reingeniería de Software</vt:lpstr>
      <vt:lpstr>Actividades de la Reingeniería de Software</vt:lpstr>
      <vt:lpstr>Actividades de la Reingeniería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Reingeniería del Software</dc:title>
  <dc:creator>Ing Maritzol T</dc:creator>
  <cp:lastModifiedBy>Ing Maritzol T</cp:lastModifiedBy>
  <cp:revision>1</cp:revision>
  <dcterms:created xsi:type="dcterms:W3CDTF">2015-04-20T15:54:43Z</dcterms:created>
  <dcterms:modified xsi:type="dcterms:W3CDTF">2015-04-20T15:55:16Z</dcterms:modified>
</cp:coreProperties>
</file>