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1A66-F9FE-4797-9FB6-0A48FDBA11D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A190-5A7A-4EF2-8A3D-DC92B8363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1A66-F9FE-4797-9FB6-0A48FDBA11D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A190-5A7A-4EF2-8A3D-DC92B8363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1A66-F9FE-4797-9FB6-0A48FDBA11D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A190-5A7A-4EF2-8A3D-DC92B8363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1A66-F9FE-4797-9FB6-0A48FDBA11D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A190-5A7A-4EF2-8A3D-DC92B8363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5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1A66-F9FE-4797-9FB6-0A48FDBA11D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A190-5A7A-4EF2-8A3D-DC92B8363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5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1A66-F9FE-4797-9FB6-0A48FDBA11D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A190-5A7A-4EF2-8A3D-DC92B8363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8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1A66-F9FE-4797-9FB6-0A48FDBA11D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A190-5A7A-4EF2-8A3D-DC92B8363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1A66-F9FE-4797-9FB6-0A48FDBA11D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A190-5A7A-4EF2-8A3D-DC92B8363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9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1A66-F9FE-4797-9FB6-0A48FDBA11D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A190-5A7A-4EF2-8A3D-DC92B8363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1A66-F9FE-4797-9FB6-0A48FDBA11D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A190-5A7A-4EF2-8A3D-DC92B8363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2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1A66-F9FE-4797-9FB6-0A48FDBA11D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A190-5A7A-4EF2-8A3D-DC92B8363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1A66-F9FE-4797-9FB6-0A48FDBA11D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1A190-5A7A-4EF2-8A3D-DC92B8363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6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Reutilización del software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Maritzol </a:t>
            </a:r>
            <a:r>
              <a:rPr lang="es-ES" dirty="0" err="1" smtClean="0"/>
              <a:t>Tenemaza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0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 Páez, R. A. (2012). Un acercamiento a la reutilización en ingeniería de software. </a:t>
            </a:r>
            <a:r>
              <a:rPr lang="es-ES" i="1" smtClean="0"/>
              <a:t>Revista Universidad EAFIT</a:t>
            </a:r>
            <a:r>
              <a:rPr lang="es-ES" smtClean="0"/>
              <a:t>, </a:t>
            </a:r>
            <a:r>
              <a:rPr lang="es-ES" i="1" smtClean="0"/>
              <a:t>35</a:t>
            </a:r>
            <a:r>
              <a:rPr lang="es-ES" smtClean="0"/>
              <a:t>(114), 51-63.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30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Reutilización en la Ingeniería de software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Es una </a:t>
            </a:r>
            <a:r>
              <a:rPr lang="es-ES" b="1" dirty="0" smtClean="0"/>
              <a:t>estrategia de resolución de problemas </a:t>
            </a:r>
          </a:p>
          <a:p>
            <a:r>
              <a:rPr lang="es-ES" b="1" dirty="0" smtClean="0"/>
              <a:t>Primero determinar si el problema ha resolver  ha sido resuelto antes</a:t>
            </a:r>
            <a:r>
              <a:rPr lang="es-ES" dirty="0" smtClean="0"/>
              <a:t>, para adaptar su solución al problema actual.</a:t>
            </a:r>
          </a:p>
          <a:p>
            <a:r>
              <a:rPr lang="es-ES" dirty="0" smtClean="0"/>
              <a:t>En el campo de la Ingeniería de software el reúso ofrece un gran potencial en </a:t>
            </a:r>
            <a:r>
              <a:rPr lang="es-ES" b="1" dirty="0" smtClean="0"/>
              <a:t>términos de productividad y calidad del software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Productividad</a:t>
            </a:r>
            <a:r>
              <a:rPr lang="es-ES" dirty="0" smtClean="0"/>
              <a:t> : porque </a:t>
            </a:r>
            <a:r>
              <a:rPr lang="es-ES" b="1" dirty="0" smtClean="0"/>
              <a:t>amplifica la capacidad de programación </a:t>
            </a:r>
            <a:r>
              <a:rPr lang="es-ES" dirty="0" smtClean="0"/>
              <a:t>en el sentido de escribir menos código, reduce la cantidad  de documentación,  y pruebas que se deben realizar y genera un efecto de sinergia sobre la funcionalidad del sistema completa  a partir de la funcionalidad de sus componentes.</a:t>
            </a:r>
          </a:p>
          <a:p>
            <a:r>
              <a:rPr lang="es-ES" b="1" dirty="0" smtClean="0"/>
              <a:t>Calidad: </a:t>
            </a:r>
            <a:r>
              <a:rPr lang="es-ES" dirty="0" smtClean="0"/>
              <a:t>Porque el </a:t>
            </a:r>
            <a:r>
              <a:rPr lang="es-ES" b="1" dirty="0" smtClean="0"/>
              <a:t>diseño de componentes se realiza pensando en su posterior utilización. </a:t>
            </a:r>
            <a:r>
              <a:rPr lang="es-ES" dirty="0" smtClean="0"/>
              <a:t>Con documentación precisa,  y con procesos certificados de prueba y validación y con una estructura adecuada de las partes de componentes.</a:t>
            </a:r>
          </a:p>
          <a:p>
            <a:r>
              <a:rPr lang="es-ES" dirty="0" smtClean="0"/>
              <a:t>La reutilización es una necesidad imperiosa dentro de todo proceso de Ingeniería de software.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Enfoques de Reutilización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3494" y="1825625"/>
            <a:ext cx="3931011" cy="4351338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 smtClean="0"/>
              <a:t>Es el tratamiento de la reutilización.</a:t>
            </a:r>
          </a:p>
          <a:p>
            <a:r>
              <a:rPr lang="es-ES" b="1" dirty="0" smtClean="0"/>
              <a:t>Aproximación tecnológica </a:t>
            </a:r>
            <a:r>
              <a:rPr lang="es-ES" dirty="0" smtClean="0"/>
              <a:t>es la técnica para desarrollar componentes.</a:t>
            </a:r>
          </a:p>
          <a:p>
            <a:r>
              <a:rPr lang="es-ES" b="1" dirty="0" smtClean="0"/>
              <a:t>Enfoque metodológico</a:t>
            </a:r>
            <a:r>
              <a:rPr lang="es-ES" dirty="0" smtClean="0"/>
              <a:t>, manera como se integra la reutilización dentro del proceso mismo de desarrollo.</a:t>
            </a:r>
          </a:p>
          <a:p>
            <a:r>
              <a:rPr lang="es-ES" b="1" dirty="0" smtClean="0"/>
              <a:t>Alcance de desarrollo </a:t>
            </a:r>
            <a:r>
              <a:rPr lang="es-ES" dirty="0" smtClean="0"/>
              <a:t>, indica si la reutilización solo se aplica a componentes internos  u otras bibliotecas.</a:t>
            </a:r>
          </a:p>
          <a:p>
            <a:r>
              <a:rPr lang="es-ES" b="1" dirty="0" smtClean="0"/>
              <a:t>El alcance del domino </a:t>
            </a:r>
            <a:r>
              <a:rPr lang="es-ES" dirty="0" smtClean="0"/>
              <a:t>delimita la reutilización  a una familia de sistemas o permite su aplicación en diferentes dominios.</a:t>
            </a:r>
          </a:p>
          <a:p>
            <a:r>
              <a:rPr lang="es-ES" b="1" dirty="0" smtClean="0"/>
              <a:t>El objeto de </a:t>
            </a:r>
            <a:r>
              <a:rPr lang="es-ES" b="1" dirty="0" err="1" smtClean="0"/>
              <a:t>reuso</a:t>
            </a:r>
            <a:r>
              <a:rPr lang="es-ES" b="1" dirty="0" smtClean="0"/>
              <a:t> </a:t>
            </a:r>
            <a:r>
              <a:rPr lang="es-ES" dirty="0" smtClean="0"/>
              <a:t>, se refiere a los diferentes enfoques de los diversos autores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Reutilización generativa vs reutilización composicional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La aproximación por </a:t>
            </a:r>
            <a:r>
              <a:rPr lang="es-ES" b="1" dirty="0" smtClean="0"/>
              <a:t>composición, </a:t>
            </a:r>
            <a:r>
              <a:rPr lang="es-ES" dirty="0" smtClean="0"/>
              <a:t>se orienta a:</a:t>
            </a:r>
          </a:p>
          <a:p>
            <a:pPr lvl="1"/>
            <a:r>
              <a:rPr lang="es-ES" b="1" dirty="0" smtClean="0"/>
              <a:t>Reusar productos</a:t>
            </a:r>
            <a:r>
              <a:rPr lang="es-ES" dirty="0" smtClean="0"/>
              <a:t>,  </a:t>
            </a:r>
          </a:p>
          <a:p>
            <a:pPr lvl="1"/>
            <a:r>
              <a:rPr lang="es-ES" dirty="0" smtClean="0"/>
              <a:t>Enfatiza la </a:t>
            </a:r>
            <a:r>
              <a:rPr lang="es-ES" b="1" dirty="0" smtClean="0"/>
              <a:t>creación de nuevo software</a:t>
            </a:r>
            <a:r>
              <a:rPr lang="es-ES" dirty="0" smtClean="0"/>
              <a:t> </a:t>
            </a:r>
            <a:r>
              <a:rPr lang="es-ES" b="1" dirty="0" smtClean="0"/>
              <a:t>a partir de componentes almacenados en bibliotecas</a:t>
            </a:r>
            <a:r>
              <a:rPr lang="es-ES" dirty="0" smtClean="0"/>
              <a:t> de componentes.</a:t>
            </a:r>
          </a:p>
          <a:p>
            <a:pPr lvl="1"/>
            <a:r>
              <a:rPr lang="es-ES" dirty="0" smtClean="0"/>
              <a:t>Formas de manipular los componentes:</a:t>
            </a:r>
          </a:p>
          <a:p>
            <a:pPr lvl="2"/>
            <a:r>
              <a:rPr lang="es-ES" dirty="0" smtClean="0"/>
              <a:t>Caja blanca :</a:t>
            </a:r>
          </a:p>
          <a:p>
            <a:pPr lvl="3"/>
            <a:r>
              <a:rPr lang="es-ES" dirty="0" smtClean="0"/>
              <a:t>Mira el interior del componente, para entenderlo y adecuarlo. </a:t>
            </a:r>
          </a:p>
          <a:p>
            <a:pPr lvl="3"/>
            <a:r>
              <a:rPr lang="es-ES" dirty="0" smtClean="0"/>
              <a:t>Generalmente se presenta en forma de librerías, en las que el código fuente puede ser accedido.</a:t>
            </a:r>
          </a:p>
          <a:p>
            <a:pPr lvl="2"/>
            <a:r>
              <a:rPr lang="es-ES" dirty="0" smtClean="0"/>
              <a:t>Por Caja negra;</a:t>
            </a:r>
          </a:p>
          <a:p>
            <a:pPr lvl="3"/>
            <a:r>
              <a:rPr lang="es-ES" dirty="0" smtClean="0"/>
              <a:t>Cuando el componente pueda ser reutilizado sin ser modificado.</a:t>
            </a:r>
          </a:p>
          <a:p>
            <a:pPr lvl="2"/>
            <a:r>
              <a:rPr lang="es-ES" dirty="0" smtClean="0"/>
              <a:t>Adaptativo,</a:t>
            </a:r>
          </a:p>
          <a:p>
            <a:pPr lvl="3"/>
            <a:r>
              <a:rPr lang="es-ES" dirty="0" smtClean="0"/>
              <a:t>Combina los dos enfoques anteriores, </a:t>
            </a:r>
          </a:p>
          <a:p>
            <a:pPr lvl="3"/>
            <a:r>
              <a:rPr lang="es-ES" dirty="0" smtClean="0"/>
              <a:t>Caja Blanca y Adaptativo, facilita la </a:t>
            </a:r>
            <a:r>
              <a:rPr lang="es-ES" dirty="0" err="1" smtClean="0"/>
              <a:t>parametrización</a:t>
            </a:r>
            <a:r>
              <a:rPr lang="es-ES" dirty="0" smtClean="0"/>
              <a:t> y flexibilidad de adaptación del componente.</a:t>
            </a:r>
          </a:p>
          <a:p>
            <a:pPr lvl="3"/>
            <a:r>
              <a:rPr lang="es-ES" dirty="0" smtClean="0"/>
              <a:t>La técnica de Caja negra facilita la verificación y certificación.</a:t>
            </a:r>
          </a:p>
          <a:p>
            <a:pPr lvl="2"/>
            <a:endParaRPr lang="es-ES" dirty="0" smtClean="0"/>
          </a:p>
          <a:p>
            <a:pPr lvl="2"/>
            <a:endParaRPr lang="es-ES" dirty="0" smtClean="0"/>
          </a:p>
          <a:p>
            <a:pPr lvl="2"/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Por </a:t>
            </a:r>
            <a:r>
              <a:rPr lang="es-ES" b="1" dirty="0" smtClean="0"/>
              <a:t>generación</a:t>
            </a:r>
            <a:r>
              <a:rPr lang="es-ES" dirty="0" smtClean="0"/>
              <a:t>, se orienta:</a:t>
            </a:r>
          </a:p>
          <a:p>
            <a:pPr lvl="1"/>
            <a:r>
              <a:rPr lang="es-ES" b="1" dirty="0" smtClean="0"/>
              <a:t>Reutilizar</a:t>
            </a:r>
            <a:r>
              <a:rPr lang="es-ES" dirty="0" smtClean="0"/>
              <a:t> </a:t>
            </a:r>
            <a:r>
              <a:rPr lang="es-ES" b="1" dirty="0" smtClean="0"/>
              <a:t>el proceso </a:t>
            </a:r>
            <a:r>
              <a:rPr lang="es-ES" dirty="0" smtClean="0"/>
              <a:t>de esfuerzos previos de desarrollo de software.</a:t>
            </a:r>
          </a:p>
          <a:p>
            <a:pPr lvl="1"/>
            <a:r>
              <a:rPr lang="es-ES" dirty="0" smtClean="0"/>
              <a:t>El desarrollo del componente puede ser visto como una secuencia de transformaciones  y/o traducciones de la descripción del problema.</a:t>
            </a:r>
          </a:p>
          <a:p>
            <a:pPr lvl="1"/>
            <a:r>
              <a:rPr lang="es-ES" dirty="0" smtClean="0"/>
              <a:t>Las reglas de transformación corresponden al </a:t>
            </a:r>
            <a:r>
              <a:rPr lang="es-ES" dirty="0" smtClean="0"/>
              <a:t>reúso del proceso, </a:t>
            </a:r>
            <a:r>
              <a:rPr lang="es-ES" dirty="0" smtClean="0"/>
              <a:t>que se denomina </a:t>
            </a:r>
            <a:r>
              <a:rPr lang="es-ES" b="1" dirty="0" smtClean="0"/>
              <a:t>la gramática transformacional.</a:t>
            </a:r>
          </a:p>
          <a:p>
            <a:pPr lvl="1"/>
            <a:r>
              <a:rPr lang="es-ES" b="1" dirty="0" smtClean="0"/>
              <a:t>Con el reúso se pretende realizar el proceso de transformación de forma asistida ya sea porque no se hace necesaria una transformación completa  del problema.</a:t>
            </a:r>
          </a:p>
          <a:p>
            <a:pPr lvl="1"/>
            <a:r>
              <a:rPr lang="es-ES" b="1" dirty="0" smtClean="0"/>
              <a:t>Se usan herramientas como generadores de código.</a:t>
            </a:r>
          </a:p>
          <a:p>
            <a:pPr lvl="1"/>
            <a:endParaRPr lang="es-ES" b="1" dirty="0"/>
          </a:p>
          <a:p>
            <a:pPr lvl="1"/>
            <a:endParaRPr lang="es-ES" b="1" dirty="0" smtClean="0"/>
          </a:p>
          <a:p>
            <a:pPr lvl="1"/>
            <a:r>
              <a:rPr lang="es-ES" b="1" dirty="0" smtClean="0"/>
              <a:t>Generalmente se combinan las aproximaciones generativa y composicional.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46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para reutilizar y desarrollo con reutilización.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Visión proveedor</a:t>
            </a:r>
            <a:r>
              <a:rPr lang="es-ES" dirty="0" smtClean="0"/>
              <a:t>.  Enfatiza la necesidad de adquirir (adecuar, comprar, desarrollar) componentes con la suficiente calidad  </a:t>
            </a:r>
            <a:r>
              <a:rPr lang="es-ES" b="1" dirty="0" smtClean="0"/>
              <a:t>para que puedan ser incluidos en la biblioteca de componentes para reutilizar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Visión demanda. </a:t>
            </a:r>
            <a:r>
              <a:rPr lang="es-ES" dirty="0" smtClean="0"/>
              <a:t>Destaca la necesidad de </a:t>
            </a:r>
            <a:r>
              <a:rPr lang="es-ES" b="1" dirty="0" smtClean="0"/>
              <a:t>utilizar conocimiento que existe </a:t>
            </a:r>
            <a:r>
              <a:rPr lang="es-ES" dirty="0" smtClean="0"/>
              <a:t>para satisfacer los requerimientos de un nuevo sistema.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38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 de la reutilización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Pone énfasis en el objeto de </a:t>
            </a:r>
            <a:r>
              <a:rPr lang="es-ES" b="1" dirty="0" smtClean="0"/>
              <a:t>reúso</a:t>
            </a:r>
            <a:r>
              <a:rPr lang="es-ES" dirty="0" smtClean="0"/>
              <a:t> desde la perspectiva del nivel de </a:t>
            </a:r>
            <a:r>
              <a:rPr lang="es-ES" b="1" dirty="0" smtClean="0"/>
              <a:t>abstracción del componente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Lo que diferencia entre un componente de otro es su nivel de abstracción.</a:t>
            </a:r>
          </a:p>
          <a:p>
            <a:r>
              <a:rPr lang="es-ES" dirty="0" smtClean="0"/>
              <a:t>Cuando más alto sea el nivel de abstracción, la potencialidad para entender, definir y adaptar será mayor.</a:t>
            </a:r>
            <a:r>
              <a:rPr lang="es-ES" b="1" dirty="0" smtClean="0"/>
              <a:t> La abstracción es una técnica de reutilización de software.</a:t>
            </a:r>
          </a:p>
          <a:p>
            <a:endParaRPr lang="en-US" b="1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94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Principales Objetos de Reúso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/>
              <a:t>Código reciclado:  </a:t>
            </a:r>
            <a:r>
              <a:rPr lang="es-ES" dirty="0" smtClean="0"/>
              <a:t>Los programadores recuperan código fuente generalmente </a:t>
            </a:r>
            <a:r>
              <a:rPr lang="es-ES" dirty="0" err="1" smtClean="0"/>
              <a:t>contruido</a:t>
            </a:r>
            <a:r>
              <a:rPr lang="es-ES" dirty="0" smtClean="0"/>
              <a:t> por ellos.</a:t>
            </a:r>
          </a:p>
          <a:p>
            <a:r>
              <a:rPr lang="es-ES" b="1" dirty="0" smtClean="0"/>
              <a:t>Componentes de código: </a:t>
            </a:r>
            <a:r>
              <a:rPr lang="es-ES" dirty="0" smtClean="0"/>
              <a:t>Pueden ser librerías</a:t>
            </a:r>
            <a:r>
              <a:rPr lang="es-ES" b="1" dirty="0" smtClean="0"/>
              <a:t>,  </a:t>
            </a:r>
            <a:r>
              <a:rPr lang="es-ES" dirty="0" smtClean="0"/>
              <a:t>clases y métodos representan unidades de reúso a pequeña escala.</a:t>
            </a:r>
          </a:p>
          <a:p>
            <a:r>
              <a:rPr lang="es-ES" b="1" dirty="0" smtClean="0"/>
              <a:t>Esquemas: </a:t>
            </a:r>
            <a:r>
              <a:rPr lang="es-ES" dirty="0" smtClean="0"/>
              <a:t>Describe un conjunto de especificaciones escritas bajo determinado formalismo (modelo entidad-relación, </a:t>
            </a:r>
            <a:r>
              <a:rPr lang="es-ES" dirty="0" err="1" smtClean="0"/>
              <a:t>diagrams</a:t>
            </a:r>
            <a:r>
              <a:rPr lang="es-ES" dirty="0" smtClean="0"/>
              <a:t> de clases….)</a:t>
            </a:r>
          </a:p>
          <a:p>
            <a:r>
              <a:rPr lang="es-ES" b="1" dirty="0" err="1" smtClean="0"/>
              <a:t>Frameworks</a:t>
            </a:r>
            <a:r>
              <a:rPr lang="es-ES" b="1" dirty="0" smtClean="0"/>
              <a:t>, </a:t>
            </a:r>
            <a:r>
              <a:rPr lang="es-ES" dirty="0" smtClean="0"/>
              <a:t>representan soluciones en un contexto particular.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55039"/>
            <a:ext cx="5181600" cy="309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0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Etapas en el proceso de reutilización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/>
              <a:t>Etapa 1:</a:t>
            </a:r>
          </a:p>
          <a:p>
            <a:r>
              <a:rPr lang="es-ES" b="1" dirty="0" smtClean="0"/>
              <a:t>Adquisición del requerimiento</a:t>
            </a:r>
          </a:p>
          <a:p>
            <a:r>
              <a:rPr lang="es-ES" dirty="0" smtClean="0"/>
              <a:t>Es el paso inicial donde el analista </a:t>
            </a:r>
            <a:r>
              <a:rPr lang="es-ES" b="1" dirty="0" smtClean="0"/>
              <a:t>especifica al sistema una necesidad de información</a:t>
            </a:r>
            <a:r>
              <a:rPr lang="es-ES" dirty="0" smtClean="0"/>
              <a:t>. </a:t>
            </a:r>
          </a:p>
          <a:p>
            <a:r>
              <a:rPr lang="es-ES" dirty="0" smtClean="0"/>
              <a:t>Idealmente </a:t>
            </a:r>
            <a:r>
              <a:rPr lang="es-ES" b="1" dirty="0" smtClean="0"/>
              <a:t>debe estar formada en el contexto del problema </a:t>
            </a:r>
            <a:r>
              <a:rPr lang="es-ES" dirty="0" smtClean="0"/>
              <a:t>y no en el contexto de la solución.</a:t>
            </a:r>
          </a:p>
          <a:p>
            <a:r>
              <a:rPr lang="es-ES" dirty="0" smtClean="0"/>
              <a:t>Es decir el </a:t>
            </a:r>
            <a:r>
              <a:rPr lang="es-ES" b="1" dirty="0" smtClean="0"/>
              <a:t>analista no está obligado a conocer el dominio de la solución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En este caso el modelo del dominio se convierte en un modelo de requerimientos, facilita la labor de precisar un requerimiento.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/>
              <a:t>Etapa 2:</a:t>
            </a:r>
          </a:p>
          <a:p>
            <a:r>
              <a:rPr lang="es-ES" b="1" dirty="0" smtClean="0"/>
              <a:t>Búsqueda y recuperación</a:t>
            </a:r>
          </a:p>
          <a:p>
            <a:r>
              <a:rPr lang="es-ES" dirty="0" smtClean="0"/>
              <a:t>La búsqueda permite </a:t>
            </a:r>
            <a:r>
              <a:rPr lang="es-ES" b="1" dirty="0" smtClean="0"/>
              <a:t>evaluar los objetos de la biblioteca  para recuperar el subconjunto de objetos candidatos a reutilizar.</a:t>
            </a:r>
          </a:p>
          <a:p>
            <a:r>
              <a:rPr lang="es-ES" dirty="0" smtClean="0"/>
              <a:t>El problema principal radica en cómo organizar y recuperar los diversos componentes de software que son  potencialmente reutilizables de tal manera que cualquier autor pueda accederlos.</a:t>
            </a:r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3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Consideraciones Organizacionales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Es importante evaluar el nivel de reutilización </a:t>
            </a:r>
            <a:r>
              <a:rPr lang="es-ES" b="1" dirty="0" smtClean="0"/>
              <a:t>como estrategia para mejorar la calidad del proceso de producción de software.</a:t>
            </a:r>
          </a:p>
          <a:p>
            <a:r>
              <a:rPr lang="es-ES" b="1" dirty="0" smtClean="0"/>
              <a:t>El modelo de madurez de la reutilización </a:t>
            </a:r>
            <a:r>
              <a:rPr lang="es-ES" dirty="0" smtClean="0"/>
              <a:t>presenta diferentes niveles de reutilización en la organización, en  aspectos como: </a:t>
            </a:r>
          </a:p>
          <a:p>
            <a:pPr lvl="1"/>
            <a:r>
              <a:rPr lang="es-ES" dirty="0" smtClean="0"/>
              <a:t>Motivación del personal de sistemas.</a:t>
            </a:r>
          </a:p>
          <a:p>
            <a:pPr lvl="1"/>
            <a:r>
              <a:rPr lang="es-ES" dirty="0" smtClean="0"/>
              <a:t>Planeación de la reutilización.</a:t>
            </a:r>
          </a:p>
          <a:p>
            <a:pPr lvl="1"/>
            <a:r>
              <a:rPr lang="es-ES" dirty="0" smtClean="0"/>
              <a:t>Personal involucrado en el proceso.</a:t>
            </a:r>
          </a:p>
          <a:p>
            <a:pPr lvl="1"/>
            <a:r>
              <a:rPr lang="es-ES" dirty="0" smtClean="0"/>
              <a:t>Tecnología de soporte. </a:t>
            </a:r>
          </a:p>
          <a:p>
            <a:pPr lvl="1"/>
            <a:r>
              <a:rPr lang="es-ES" dirty="0" smtClean="0"/>
              <a:t>Métricas utilizadas.</a:t>
            </a:r>
          </a:p>
          <a:p>
            <a:pPr lvl="1"/>
            <a:r>
              <a:rPr lang="es-ES" dirty="0" smtClean="0"/>
              <a:t>Consideraciones legales.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31215"/>
            <a:ext cx="5181600" cy="314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4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890</Words>
  <Application>Microsoft Office PowerPoint</Application>
  <PresentationFormat>Personalizado</PresentationFormat>
  <Paragraphs>74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Reutilización del software</vt:lpstr>
      <vt:lpstr>Reutilización en la Ingeniería de software</vt:lpstr>
      <vt:lpstr>Enfoques de Reutilización</vt:lpstr>
      <vt:lpstr>Reutilización generativa vs reutilización composicional</vt:lpstr>
      <vt:lpstr>Desarrollo para reutilizar y desarrollo con reutilización.</vt:lpstr>
      <vt:lpstr>Objeto de la reutilización</vt:lpstr>
      <vt:lpstr>Principales Objetos de Reúso</vt:lpstr>
      <vt:lpstr>Etapas en el proceso de reutilización</vt:lpstr>
      <vt:lpstr>Consideraciones Organizacionales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Reutilización del software</dc:title>
  <dc:creator>Ing Maritzol T</dc:creator>
  <cp:lastModifiedBy>Toshiba-User</cp:lastModifiedBy>
  <cp:revision>47</cp:revision>
  <dcterms:created xsi:type="dcterms:W3CDTF">2015-04-21T15:55:16Z</dcterms:created>
  <dcterms:modified xsi:type="dcterms:W3CDTF">2019-10-02T00:24:29Z</dcterms:modified>
</cp:coreProperties>
</file>