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9" r:id="rId13"/>
    <p:sldId id="268" r:id="rId14"/>
    <p:sldId id="269" r:id="rId15"/>
    <p:sldId id="270" r:id="rId16"/>
    <p:sldId id="280" r:id="rId17"/>
    <p:sldId id="282" r:id="rId18"/>
    <p:sldId id="281" r:id="rId19"/>
    <p:sldId id="271" r:id="rId20"/>
    <p:sldId id="272" r:id="rId21"/>
    <p:sldId id="273" r:id="rId22"/>
    <p:sldId id="274" r:id="rId23"/>
    <p:sldId id="275" r:id="rId24"/>
    <p:sldId id="276" r:id="rId25"/>
    <p:sldId id="277" r:id="rId26"/>
    <p:sldId id="278" r:id="rId27"/>
    <p:sldId id="283" r:id="rId28"/>
    <p:sldId id="284" r:id="rId29"/>
    <p:sldId id="285" r:id="rId30"/>
    <p:sldId id="286" r:id="rId31"/>
    <p:sldId id="287" r:id="rId32"/>
    <p:sldId id="288" r:id="rId33"/>
    <p:sldId id="289" r:id="rId34"/>
    <p:sldId id="290" r:id="rId35"/>
    <p:sldId id="291" r:id="rId36"/>
    <p:sldId id="292" r:id="rId37"/>
    <p:sldId id="257" r:id="rId3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E178C5F2-D821-4D60-A306-1575272B6441}" type="datetimeFigureOut">
              <a:rPr lang="es-ES" smtClean="0"/>
              <a:t>17/02/2014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68A3E2E1-D038-4886-ADFA-A23637EDDB1E}" type="slidenum">
              <a:rPr lang="es-ES" smtClean="0"/>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178C5F2-D821-4D60-A306-1575272B6441}" type="datetimeFigureOut">
              <a:rPr lang="es-ES" smtClean="0"/>
              <a:t>17/02/2014</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8A3E2E1-D038-4886-ADFA-A23637EDDB1E}" type="slidenum">
              <a:rPr lang="es-ES" smtClean="0"/>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Metodologías de Desarrollo de Software</a:t>
            </a:r>
            <a:endParaRPr lang="es-ES" dirty="0"/>
          </a:p>
        </p:txBody>
      </p:sp>
      <p:sp>
        <p:nvSpPr>
          <p:cNvPr id="3" name="2 Subtítulo"/>
          <p:cNvSpPr>
            <a:spLocks noGrp="1"/>
          </p:cNvSpPr>
          <p:nvPr>
            <p:ph type="subTitle" idx="1"/>
          </p:nvPr>
        </p:nvSpPr>
        <p:spPr/>
        <p:txBody>
          <a:bodyPr/>
          <a:lstStyle/>
          <a:p>
            <a:r>
              <a:rPr lang="es-ES" dirty="0" err="1" smtClean="0"/>
              <a:t>Maritzol</a:t>
            </a:r>
            <a:r>
              <a:rPr lang="es-ES" dirty="0" smtClean="0"/>
              <a:t> </a:t>
            </a:r>
            <a:r>
              <a:rPr lang="es-ES" dirty="0" err="1" smtClean="0"/>
              <a:t>Tenemaza</a:t>
            </a:r>
            <a:endParaRPr lang="es-ES" dirty="0"/>
          </a:p>
        </p:txBody>
      </p:sp>
    </p:spTree>
    <p:extLst>
      <p:ext uri="{BB962C8B-B14F-4D97-AF65-F5344CB8AC3E}">
        <p14:creationId xmlns:p14="http://schemas.microsoft.com/office/powerpoint/2010/main" val="270308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fontScale="90000"/>
          </a:bodyPr>
          <a:lstStyle/>
          <a:p>
            <a:r>
              <a:rPr lang="es-ES" dirty="0" smtClean="0"/>
              <a:t>Metodologías Agiles o Tradicionales?</a:t>
            </a:r>
            <a:endParaRPr lang="es-ES" dirty="0"/>
          </a:p>
        </p:txBody>
      </p:sp>
      <p:sp>
        <p:nvSpPr>
          <p:cNvPr id="8" name="7 Marcador de contenido"/>
          <p:cNvSpPr>
            <a:spLocks noGrp="1"/>
          </p:cNvSpPr>
          <p:nvPr>
            <p:ph idx="1"/>
          </p:nvPr>
        </p:nvSpPr>
        <p:spPr/>
        <p:txBody>
          <a:bodyPr>
            <a:normAutofit fontScale="70000" lnSpcReduction="20000"/>
          </a:bodyPr>
          <a:lstStyle/>
          <a:p>
            <a:r>
              <a:rPr lang="es-ES" dirty="0"/>
              <a:t>En las metodologías tradicionales el principal problema es que nunca se logra planificar bien el esfuerzo requerido para seguir la metodología. Pero entonces, si logramos definir métricas que apoyen la estimación de las actividades de desarrollo, muchas prácticas de metodologías tradicionales podrían ser apropiadas</a:t>
            </a:r>
            <a:r>
              <a:rPr lang="es-ES" dirty="0" smtClean="0"/>
              <a:t>.</a:t>
            </a:r>
          </a:p>
          <a:p>
            <a:r>
              <a:rPr lang="es-ES" dirty="0"/>
              <a:t>Tener metodologías diferentes para aplicar de acuerdo con el proyecto que se desarrolle resulta una idea interesante. Estas metodologías pueden involucrar prácticas tanto de metodologías ágiles como de metodologías tradicionales. De esta manera podríamos tener una metodología por cada proyecto, la problemática sería definir cada una de las prácticas, y en el momento preciso definir parámetros para saber cuál usar</a:t>
            </a:r>
            <a:r>
              <a:rPr lang="es-ES" dirty="0" smtClean="0"/>
              <a:t>.</a:t>
            </a:r>
          </a:p>
          <a:p>
            <a:r>
              <a:rPr lang="es-ES" dirty="0"/>
              <a:t>Es importante tener en cuenta que el uso de un método ágil no vale para cualquier proyecto</a:t>
            </a:r>
          </a:p>
        </p:txBody>
      </p:sp>
    </p:spTree>
    <p:extLst>
      <p:ext uri="{BB962C8B-B14F-4D97-AF65-F5344CB8AC3E}">
        <p14:creationId xmlns:p14="http://schemas.microsoft.com/office/powerpoint/2010/main" val="251981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Metodologías Agiles o Tradicionales?</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673515364"/>
              </p:ext>
            </p:extLst>
          </p:nvPr>
        </p:nvGraphicFramePr>
        <p:xfrm>
          <a:off x="1435100" y="1447800"/>
          <a:ext cx="7499350" cy="6781800"/>
        </p:xfrm>
        <a:graphic>
          <a:graphicData uri="http://schemas.openxmlformats.org/drawingml/2006/table">
            <a:tbl>
              <a:tblPr firstRow="1" bandRow="1">
                <a:tableStyleId>{5C22544A-7EE6-4342-B048-85BDC9FD1C3A}</a:tableStyleId>
              </a:tblPr>
              <a:tblGrid>
                <a:gridCol w="3749675"/>
                <a:gridCol w="3749675"/>
              </a:tblGrid>
              <a:tr h="370840">
                <a:tc>
                  <a:txBody>
                    <a:bodyPr/>
                    <a:lstStyle/>
                    <a:p>
                      <a:r>
                        <a:rPr lang="es-ES" dirty="0" smtClean="0"/>
                        <a:t>METODOLOGÍAS AGILES</a:t>
                      </a:r>
                      <a:endParaRPr lang="es-ES" dirty="0"/>
                    </a:p>
                  </a:txBody>
                  <a:tcPr/>
                </a:tc>
                <a:tc>
                  <a:txBody>
                    <a:bodyPr/>
                    <a:lstStyle/>
                    <a:p>
                      <a:r>
                        <a:rPr lang="es-ES" dirty="0" smtClean="0"/>
                        <a:t>METODOLOGÍAS</a:t>
                      </a:r>
                      <a:r>
                        <a:rPr lang="es-ES" baseline="0" dirty="0" smtClean="0"/>
                        <a:t> TRADICIONALES</a:t>
                      </a:r>
                      <a:endParaRPr lang="es-ES" dirty="0"/>
                    </a:p>
                  </a:txBody>
                  <a:tcPr/>
                </a:tc>
              </a:tr>
              <a:tr h="370840">
                <a:tc>
                  <a:txBody>
                    <a:bodyPr/>
                    <a:lstStyle/>
                    <a:p>
                      <a:r>
                        <a:rPr lang="es-ES" dirty="0" smtClean="0"/>
                        <a:t>Basadas en heurísticas provenientes de prácticas de producción</a:t>
                      </a:r>
                      <a:r>
                        <a:rPr lang="es-ES" baseline="0" dirty="0" smtClean="0"/>
                        <a:t> de código</a:t>
                      </a:r>
                      <a:endParaRPr lang="es-ES" dirty="0"/>
                    </a:p>
                  </a:txBody>
                  <a:tcPr/>
                </a:tc>
                <a:tc>
                  <a:txBody>
                    <a:bodyPr/>
                    <a:lstStyle/>
                    <a:p>
                      <a:r>
                        <a:rPr lang="es-ES" dirty="0" smtClean="0"/>
                        <a:t>Basadas en normas provenientes de estándares seguidos por</a:t>
                      </a:r>
                      <a:r>
                        <a:rPr lang="es-ES" baseline="0" dirty="0" smtClean="0"/>
                        <a:t> el entorno de desarrollo.</a:t>
                      </a:r>
                      <a:endParaRPr lang="es-ES" dirty="0"/>
                    </a:p>
                  </a:txBody>
                  <a:tcPr/>
                </a:tc>
              </a:tr>
              <a:tr h="370840">
                <a:tc>
                  <a:txBody>
                    <a:bodyPr/>
                    <a:lstStyle/>
                    <a:p>
                      <a:r>
                        <a:rPr lang="es-ES" dirty="0" smtClean="0"/>
                        <a:t>Especialmente preparados</a:t>
                      </a:r>
                      <a:r>
                        <a:rPr lang="es-ES" baseline="0" dirty="0" smtClean="0"/>
                        <a:t> para cambios durante el proyecto</a:t>
                      </a:r>
                      <a:endParaRPr lang="es-ES" dirty="0"/>
                    </a:p>
                  </a:txBody>
                  <a:tcPr/>
                </a:tc>
                <a:tc>
                  <a:txBody>
                    <a:bodyPr/>
                    <a:lstStyle/>
                    <a:p>
                      <a:r>
                        <a:rPr lang="es-ES" dirty="0" smtClean="0"/>
                        <a:t>Cierta resistencia a cambios</a:t>
                      </a:r>
                      <a:endParaRPr lang="es-ES" dirty="0"/>
                    </a:p>
                  </a:txBody>
                  <a:tcPr/>
                </a:tc>
              </a:tr>
              <a:tr h="370840">
                <a:tc>
                  <a:txBody>
                    <a:bodyPr/>
                    <a:lstStyle/>
                    <a:p>
                      <a:r>
                        <a:rPr lang="es-ES" dirty="0" smtClean="0"/>
                        <a:t>Impuestas</a:t>
                      </a:r>
                      <a:r>
                        <a:rPr lang="es-ES" baseline="0" dirty="0" smtClean="0"/>
                        <a:t> internamente por el equipo</a:t>
                      </a:r>
                      <a:endParaRPr lang="es-ES" dirty="0"/>
                    </a:p>
                  </a:txBody>
                  <a:tcPr/>
                </a:tc>
                <a:tc>
                  <a:txBody>
                    <a:bodyPr/>
                    <a:lstStyle/>
                    <a:p>
                      <a:r>
                        <a:rPr lang="es-ES" dirty="0" smtClean="0"/>
                        <a:t>Impuestas externamente</a:t>
                      </a:r>
                      <a:endParaRPr lang="es-ES" dirty="0"/>
                    </a:p>
                  </a:txBody>
                  <a:tcPr/>
                </a:tc>
              </a:tr>
              <a:tr h="370840">
                <a:tc>
                  <a:txBody>
                    <a:bodyPr/>
                    <a:lstStyle/>
                    <a:p>
                      <a:r>
                        <a:rPr lang="es-ES" dirty="0" smtClean="0"/>
                        <a:t>Proceso menos controlado, con pocos principios</a:t>
                      </a:r>
                      <a:endParaRPr lang="es-ES" dirty="0"/>
                    </a:p>
                  </a:txBody>
                  <a:tcPr/>
                </a:tc>
                <a:tc>
                  <a:txBody>
                    <a:bodyPr/>
                    <a:lstStyle/>
                    <a:p>
                      <a:r>
                        <a:rPr lang="es-ES" dirty="0" smtClean="0"/>
                        <a:t>Procesos mucho más controlado con numerosas políticas / normas.</a:t>
                      </a:r>
                      <a:endParaRPr lang="es-ES" dirty="0"/>
                    </a:p>
                  </a:txBody>
                  <a:tcPr/>
                </a:tc>
              </a:tr>
              <a:tr h="370840">
                <a:tc>
                  <a:txBody>
                    <a:bodyPr/>
                    <a:lstStyle/>
                    <a:p>
                      <a:r>
                        <a:rPr lang="es-ES" dirty="0" smtClean="0"/>
                        <a:t>No existe contrato tradicional, al menos es bastante flexible.</a:t>
                      </a:r>
                      <a:endParaRPr lang="es-ES" dirty="0"/>
                    </a:p>
                  </a:txBody>
                  <a:tcPr/>
                </a:tc>
                <a:tc>
                  <a:txBody>
                    <a:bodyPr/>
                    <a:lstStyle/>
                    <a:p>
                      <a:r>
                        <a:rPr lang="es-ES" dirty="0" smtClean="0"/>
                        <a:t>Existe un contrato prefijado</a:t>
                      </a:r>
                      <a:endParaRPr lang="es-ES" dirty="0"/>
                    </a:p>
                  </a:txBody>
                  <a:tcPr/>
                </a:tc>
              </a:tr>
              <a:tr h="370840">
                <a:tc>
                  <a:txBody>
                    <a:bodyPr/>
                    <a:lstStyle/>
                    <a:p>
                      <a:r>
                        <a:rPr lang="es-ES" dirty="0" smtClean="0"/>
                        <a:t>El cliente es parte del equipo</a:t>
                      </a:r>
                      <a:r>
                        <a:rPr lang="es-ES" baseline="0" dirty="0" smtClean="0"/>
                        <a:t> de desarrollo</a:t>
                      </a:r>
                      <a:endParaRPr lang="es-ES" dirty="0"/>
                    </a:p>
                  </a:txBody>
                  <a:tcPr/>
                </a:tc>
                <a:tc>
                  <a:txBody>
                    <a:bodyPr/>
                    <a:lstStyle/>
                    <a:p>
                      <a:r>
                        <a:rPr lang="es-ES" dirty="0" smtClean="0"/>
                        <a:t>El cliente interactúa con el equipo de desarrollo</a:t>
                      </a:r>
                      <a:endParaRPr lang="es-ES" dirty="0"/>
                    </a:p>
                  </a:txBody>
                  <a:tcPr/>
                </a:tc>
              </a:tr>
              <a:tr h="370840">
                <a:tc>
                  <a:txBody>
                    <a:bodyPr/>
                    <a:lstStyle/>
                    <a:p>
                      <a:r>
                        <a:rPr lang="es-ES" dirty="0" smtClean="0"/>
                        <a:t>Grupos pequeños</a:t>
                      </a:r>
                      <a:r>
                        <a:rPr lang="es-ES" baseline="0" dirty="0" smtClean="0"/>
                        <a:t> (&lt;10 integrantes) y trabajando en el mismo sitio.</a:t>
                      </a:r>
                      <a:endParaRPr lang="es-ES" dirty="0"/>
                    </a:p>
                  </a:txBody>
                  <a:tcPr/>
                </a:tc>
                <a:tc>
                  <a:txBody>
                    <a:bodyPr/>
                    <a:lstStyle/>
                    <a:p>
                      <a:r>
                        <a:rPr lang="es-ES" dirty="0" smtClean="0"/>
                        <a:t>Grupos grandes y posiblemente distribuidos</a:t>
                      </a:r>
                      <a:endParaRPr lang="es-ES" dirty="0"/>
                    </a:p>
                  </a:txBody>
                  <a:tcPr/>
                </a:tc>
              </a:tr>
              <a:tr h="370840">
                <a:tc>
                  <a:txBody>
                    <a:bodyPr/>
                    <a:lstStyle/>
                    <a:p>
                      <a:r>
                        <a:rPr lang="es-ES" dirty="0" smtClean="0"/>
                        <a:t>Pocos artefactos</a:t>
                      </a:r>
                      <a:endParaRPr lang="es-ES" dirty="0"/>
                    </a:p>
                  </a:txBody>
                  <a:tcPr/>
                </a:tc>
                <a:tc>
                  <a:txBody>
                    <a:bodyPr/>
                    <a:lstStyle/>
                    <a:p>
                      <a:r>
                        <a:rPr lang="es-ES" dirty="0" smtClean="0"/>
                        <a:t>Mas artefactos</a:t>
                      </a:r>
                      <a:endParaRPr lang="es-ES" dirty="0"/>
                    </a:p>
                  </a:txBody>
                  <a:tcPr/>
                </a:tc>
              </a:tr>
              <a:tr h="370840">
                <a:tc>
                  <a:txBody>
                    <a:bodyPr/>
                    <a:lstStyle/>
                    <a:p>
                      <a:r>
                        <a:rPr lang="es-ES" dirty="0" smtClean="0"/>
                        <a:t>Pocos roles</a:t>
                      </a:r>
                      <a:endParaRPr lang="es-ES" dirty="0"/>
                    </a:p>
                  </a:txBody>
                  <a:tcPr/>
                </a:tc>
                <a:tc>
                  <a:txBody>
                    <a:bodyPr/>
                    <a:lstStyle/>
                    <a:p>
                      <a:r>
                        <a:rPr lang="es-ES" dirty="0" smtClean="0"/>
                        <a:t>Más roles</a:t>
                      </a:r>
                      <a:endParaRPr lang="es-ES" dirty="0"/>
                    </a:p>
                  </a:txBody>
                  <a:tcPr/>
                </a:tc>
              </a:tr>
              <a:tr h="370840">
                <a:tc>
                  <a:txBody>
                    <a:bodyPr/>
                    <a:lstStyle/>
                    <a:p>
                      <a:r>
                        <a:rPr lang="es-ES" dirty="0" smtClean="0"/>
                        <a:t>Menos énfasis en la arquitectura del software</a:t>
                      </a:r>
                      <a:endParaRPr lang="es-ES" dirty="0"/>
                    </a:p>
                  </a:txBody>
                  <a:tcPr/>
                </a:tc>
                <a:tc>
                  <a:txBody>
                    <a:bodyPr/>
                    <a:lstStyle/>
                    <a:p>
                      <a:r>
                        <a:rPr lang="es-ES" dirty="0" smtClean="0"/>
                        <a:t>La arquitectura del software</a:t>
                      </a:r>
                      <a:r>
                        <a:rPr lang="es-ES" baseline="0" dirty="0" smtClean="0"/>
                        <a:t> es esencial y se expresa mediante modelos.</a:t>
                      </a:r>
                      <a:endParaRPr lang="es-ES" dirty="0"/>
                    </a:p>
                  </a:txBody>
                  <a:tcPr/>
                </a:tc>
              </a:tr>
            </a:tbl>
          </a:graphicData>
        </a:graphic>
      </p:graphicFrame>
    </p:spTree>
    <p:extLst>
      <p:ext uri="{BB962C8B-B14F-4D97-AF65-F5344CB8AC3E}">
        <p14:creationId xmlns:p14="http://schemas.microsoft.com/office/powerpoint/2010/main" val="77377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ES" dirty="0" err="1" smtClean="0"/>
              <a:t>Metodos</a:t>
            </a:r>
            <a:r>
              <a:rPr lang="es-ES" dirty="0" smtClean="0"/>
              <a:t> útiles para metodologías ágiles y tradicionales</a:t>
            </a:r>
            <a:endParaRPr lang="es-ES" dirty="0"/>
          </a:p>
        </p:txBody>
      </p:sp>
    </p:spTree>
    <p:extLst>
      <p:ext uri="{BB962C8B-B14F-4D97-AF65-F5344CB8AC3E}">
        <p14:creationId xmlns:p14="http://schemas.microsoft.com/office/powerpoint/2010/main" val="218020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Desarrollo Iterativo e Incremental</a:t>
            </a:r>
            <a:endParaRPr lang="es-ES" dirty="0"/>
          </a:p>
        </p:txBody>
      </p:sp>
      <p:sp>
        <p:nvSpPr>
          <p:cNvPr id="3" name="2 Marcador de contenido"/>
          <p:cNvSpPr>
            <a:spLocks noGrp="1"/>
          </p:cNvSpPr>
          <p:nvPr>
            <p:ph idx="1"/>
          </p:nvPr>
        </p:nvSpPr>
        <p:spPr/>
        <p:txBody>
          <a:bodyPr>
            <a:normAutofit fontScale="92500" lnSpcReduction="20000"/>
          </a:bodyPr>
          <a:lstStyle/>
          <a:p>
            <a:r>
              <a:rPr lang="es-ES" dirty="0" smtClean="0"/>
              <a:t>Es un proceso de desarrollo de software cíclico desarrollado en respuesta a la debilidad del modelo en cascada.</a:t>
            </a:r>
          </a:p>
          <a:p>
            <a:r>
              <a:rPr lang="es-ES" dirty="0" smtClean="0"/>
              <a:t>Comienza con la planificación, termina con el despliegue con la interacción cíclica en el medio.</a:t>
            </a:r>
          </a:p>
          <a:p>
            <a:r>
              <a:rPr lang="es-ES" dirty="0" smtClean="0"/>
              <a:t>Existen distintos </a:t>
            </a:r>
            <a:r>
              <a:rPr lang="es-ES" dirty="0" err="1" smtClean="0"/>
              <a:t>frameworks</a:t>
            </a:r>
            <a:r>
              <a:rPr lang="es-ES" dirty="0" smtClean="0"/>
              <a:t> o entornos de trabajo como </a:t>
            </a:r>
            <a:r>
              <a:rPr lang="es-ES" dirty="0" err="1" smtClean="0"/>
              <a:t>Rational</a:t>
            </a:r>
            <a:r>
              <a:rPr lang="es-ES" dirty="0" smtClean="0"/>
              <a:t> </a:t>
            </a:r>
            <a:r>
              <a:rPr lang="es-ES" dirty="0" err="1" smtClean="0"/>
              <a:t>Unified</a:t>
            </a:r>
            <a:r>
              <a:rPr lang="es-ES" dirty="0" smtClean="0"/>
              <a:t> </a:t>
            </a:r>
            <a:r>
              <a:rPr lang="es-ES" dirty="0" err="1" smtClean="0"/>
              <a:t>Process</a:t>
            </a:r>
            <a:r>
              <a:rPr lang="es-ES" dirty="0" smtClean="0"/>
              <a:t>.</a:t>
            </a:r>
          </a:p>
          <a:p>
            <a:r>
              <a:rPr lang="es-ES" dirty="0"/>
              <a:t>El desarrollo iterativo e incremental es una parte esencial de RUP, de DSDM, XP y generalmente de los marcos de trabajo de desarrollo de software ágil. </a:t>
            </a:r>
          </a:p>
        </p:txBody>
      </p:sp>
    </p:spTree>
    <p:extLst>
      <p:ext uri="{BB962C8B-B14F-4D97-AF65-F5344CB8AC3E}">
        <p14:creationId xmlns:p14="http://schemas.microsoft.com/office/powerpoint/2010/main" val="227381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Desarrollo Iterativo e Incremental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1486" y="1988840"/>
            <a:ext cx="7254970" cy="368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38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Desarrollo Iterativo e Incremental</a:t>
            </a:r>
          </a:p>
        </p:txBody>
      </p:sp>
      <p:sp>
        <p:nvSpPr>
          <p:cNvPr id="3" name="2 Marcador de contenido"/>
          <p:cNvSpPr>
            <a:spLocks noGrp="1"/>
          </p:cNvSpPr>
          <p:nvPr>
            <p:ph idx="1"/>
          </p:nvPr>
        </p:nvSpPr>
        <p:spPr/>
        <p:txBody>
          <a:bodyPr>
            <a:normAutofit fontScale="77500" lnSpcReduction="20000"/>
          </a:bodyPr>
          <a:lstStyle/>
          <a:p>
            <a:r>
              <a:rPr lang="es-ES" b="1" dirty="0" smtClean="0"/>
              <a:t>Recordar:</a:t>
            </a:r>
          </a:p>
          <a:p>
            <a:pPr lvl="1"/>
            <a:r>
              <a:rPr lang="es-ES" b="1" dirty="0" smtClean="0"/>
              <a:t>El </a:t>
            </a:r>
            <a:r>
              <a:rPr lang="es-ES" b="1" dirty="0"/>
              <a:t>desarrollo incremental </a:t>
            </a:r>
            <a:r>
              <a:rPr lang="es-ES" dirty="0"/>
              <a:t>es una estrategia programada y en etapas, en la que las diferentes partes del sistema se desarrollan en diferentes momentos o a diferentes velocidades, y se integran a medida que se completan. </a:t>
            </a:r>
            <a:endParaRPr lang="es-ES" dirty="0" smtClean="0"/>
          </a:p>
          <a:p>
            <a:pPr lvl="1"/>
            <a:r>
              <a:rPr lang="es-ES" b="1" dirty="0"/>
              <a:t>El desarrollo iterativo </a:t>
            </a:r>
            <a:r>
              <a:rPr lang="es-ES" dirty="0"/>
              <a:t>es una estrategia de programación de reproceso en la que el tiempo se separa para revisar y mejorar partes del sistema. </a:t>
            </a:r>
            <a:endParaRPr lang="es-ES" dirty="0" smtClean="0"/>
          </a:p>
          <a:p>
            <a:r>
              <a:rPr lang="es-ES" b="1" dirty="0"/>
              <a:t>Los autores del Proceso Unificado (UP) y el proceso unificado </a:t>
            </a:r>
            <a:r>
              <a:rPr lang="es-ES" b="1" dirty="0" err="1"/>
              <a:t>Rational</a:t>
            </a:r>
            <a:r>
              <a:rPr lang="es-ES" b="1" dirty="0"/>
              <a:t> (RUP)</a:t>
            </a:r>
            <a:r>
              <a:rPr lang="es-ES" dirty="0"/>
              <a:t> seleccionaron </a:t>
            </a:r>
            <a:r>
              <a:rPr lang="es-ES" b="1" dirty="0"/>
              <a:t>el término desarrollo iterativo </a:t>
            </a:r>
            <a:r>
              <a:rPr lang="es-ES" dirty="0"/>
              <a:t>e iteraciones para hacer referencia de forma general a cualquier combinación de desarrollo incremental e iterativo. </a:t>
            </a:r>
          </a:p>
        </p:txBody>
      </p:sp>
    </p:spTree>
    <p:extLst>
      <p:ext uri="{BB962C8B-B14F-4D97-AF65-F5344CB8AC3E}">
        <p14:creationId xmlns:p14="http://schemas.microsoft.com/office/powerpoint/2010/main" val="59770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Desarrollo Interactivo e Incremental</a:t>
            </a:r>
            <a:endParaRPr lang="es-ES" dirty="0"/>
          </a:p>
        </p:txBody>
      </p:sp>
      <p:sp>
        <p:nvSpPr>
          <p:cNvPr id="3" name="2 Marcador de contenido"/>
          <p:cNvSpPr>
            <a:spLocks noGrp="1"/>
          </p:cNvSpPr>
          <p:nvPr>
            <p:ph idx="1"/>
          </p:nvPr>
        </p:nvSpPr>
        <p:spPr/>
        <p:txBody>
          <a:bodyPr>
            <a:normAutofit fontScale="77500" lnSpcReduction="20000"/>
          </a:bodyPr>
          <a:lstStyle/>
          <a:p>
            <a:r>
              <a:rPr lang="es-ES" dirty="0" smtClean="0"/>
              <a:t>La </a:t>
            </a:r>
            <a:r>
              <a:rPr lang="es-ES" dirty="0"/>
              <a:t>idea básica detrás de la mejora iterativa es </a:t>
            </a:r>
            <a:r>
              <a:rPr lang="es-ES" b="1" u="sng" dirty="0"/>
              <a:t>desarrollar un sistema software incrementalmente</a:t>
            </a:r>
            <a:r>
              <a:rPr lang="es-ES" dirty="0" smtClean="0"/>
              <a:t>,  (Ya no está sujeta a cambios) </a:t>
            </a:r>
            <a:r>
              <a:rPr lang="es-ES" dirty="0"/>
              <a:t>permitiendo al desarrollador aprovechar lo que va a </a:t>
            </a:r>
            <a:r>
              <a:rPr lang="es-ES" b="1" dirty="0"/>
              <a:t>ir aprendiendo durante el desarrollo de versiones anteriores, incrementales y entregables del sistema</a:t>
            </a:r>
            <a:r>
              <a:rPr lang="es-ES" dirty="0"/>
              <a:t>. El aprendizaje viene tanto del desarrollo como del uso del sistema, donde sea posible. </a:t>
            </a:r>
            <a:endParaRPr lang="es-ES" dirty="0" smtClean="0"/>
          </a:p>
          <a:p>
            <a:r>
              <a:rPr lang="es-ES" dirty="0" smtClean="0"/>
              <a:t>Pasos </a:t>
            </a:r>
            <a:r>
              <a:rPr lang="es-ES" dirty="0"/>
              <a:t>clave en el proceso </a:t>
            </a:r>
            <a:r>
              <a:rPr lang="es-ES" b="1" dirty="0"/>
              <a:t>son empezar con una implementación simple de un subconjunto de requisitos del software y </a:t>
            </a:r>
            <a:r>
              <a:rPr lang="es-ES" b="1" u="sng" dirty="0"/>
              <a:t>mejorar iterativamente </a:t>
            </a:r>
            <a:r>
              <a:rPr lang="es-ES" u="sng" dirty="0"/>
              <a:t>l</a:t>
            </a:r>
            <a:r>
              <a:rPr lang="es-ES" dirty="0"/>
              <a:t>a secuencia evolutiva de versiones hasta que se implementa el sistema entero. </a:t>
            </a:r>
          </a:p>
        </p:txBody>
      </p:sp>
    </p:spTree>
    <p:extLst>
      <p:ext uri="{BB962C8B-B14F-4D97-AF65-F5344CB8AC3E}">
        <p14:creationId xmlns:p14="http://schemas.microsoft.com/office/powerpoint/2010/main" val="370249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Desarrollo Interactivo e incremental</a:t>
            </a:r>
            <a:endParaRPr lang="es-ES" dirty="0"/>
          </a:p>
        </p:txBody>
      </p:sp>
      <p:sp>
        <p:nvSpPr>
          <p:cNvPr id="3" name="2 Marcador de contenido"/>
          <p:cNvSpPr>
            <a:spLocks noGrp="1"/>
          </p:cNvSpPr>
          <p:nvPr>
            <p:ph idx="1"/>
          </p:nvPr>
        </p:nvSpPr>
        <p:spPr/>
        <p:txBody>
          <a:bodyPr>
            <a:normAutofit fontScale="55000" lnSpcReduction="20000"/>
          </a:bodyPr>
          <a:lstStyle/>
          <a:p>
            <a:r>
              <a:rPr lang="es-ES" dirty="0"/>
              <a:t>El desarrollo iterativo divide el valor de negocio entregable (funcionalidad del sistema) en iteraciones. En cada iteración se entrega una parte de la funcionalidad a través de un trabajo multidisciplinar, empezando por el modelo/requisitos hasta las pruebas/despliegue. El proceso unificado agrupa las iteraciones en fases: inicio, elaboración, construcción y transición. </a:t>
            </a:r>
          </a:p>
          <a:p>
            <a:pPr lvl="1"/>
            <a:r>
              <a:rPr lang="es-ES" dirty="0"/>
              <a:t>El inicio identifica el alcance del proyecto, los riesgos y los requisitos (funcionales y no funcionales) a un alto nivel en suficiente detalle para que se pueda estimar el trabajo. </a:t>
            </a:r>
          </a:p>
          <a:p>
            <a:pPr lvl="1"/>
            <a:r>
              <a:rPr lang="es-ES" dirty="0"/>
              <a:t>La elaboración entrega una arquitectura de trabajo que mitiga los riesgos altos y cumple los requisitos no funcionales. </a:t>
            </a:r>
          </a:p>
          <a:p>
            <a:endParaRPr lang="es-ES" dirty="0"/>
          </a:p>
          <a:p>
            <a:pPr lvl="1"/>
            <a:r>
              <a:rPr lang="es-ES" dirty="0"/>
              <a:t>La construcción reemplaza incrementalmente la arquitectura con código listo para producción del análisis, diseño, implementación y pruebas de los requisitos funcionales. </a:t>
            </a:r>
          </a:p>
          <a:p>
            <a:pPr lvl="1"/>
            <a:r>
              <a:rPr lang="es-ES" dirty="0" smtClean="0"/>
              <a:t>La </a:t>
            </a:r>
            <a:r>
              <a:rPr lang="es-ES" dirty="0"/>
              <a:t>transición entrega el sistema al entorno operativo de producción. </a:t>
            </a:r>
          </a:p>
          <a:p>
            <a:endParaRPr lang="es-ES" dirty="0"/>
          </a:p>
          <a:p>
            <a:r>
              <a:rPr lang="es-ES" dirty="0"/>
              <a:t>Cada una de las fases puede dividirse en una o más iteraciones, que se agrupan en función de tiempo más que de característica. Los arquitectos y analistas trabajan una iteración por delante de los desarrolladores y </a:t>
            </a:r>
            <a:r>
              <a:rPr lang="es-ES" dirty="0" err="1"/>
              <a:t>testers</a:t>
            </a:r>
            <a:r>
              <a:rPr lang="es-ES" dirty="0"/>
              <a:t>. </a:t>
            </a:r>
          </a:p>
        </p:txBody>
      </p:sp>
    </p:spTree>
    <p:extLst>
      <p:ext uri="{BB962C8B-B14F-4D97-AF65-F5344CB8AC3E}">
        <p14:creationId xmlns:p14="http://schemas.microsoft.com/office/powerpoint/2010/main" val="169886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Desarrollo Interactivo e Incremental</a:t>
            </a:r>
            <a:endParaRPr lang="es-ES" dirty="0"/>
          </a:p>
        </p:txBody>
      </p:sp>
      <p:sp>
        <p:nvSpPr>
          <p:cNvPr id="3" name="2 Marcador de contenido"/>
          <p:cNvSpPr>
            <a:spLocks noGrp="1"/>
          </p:cNvSpPr>
          <p:nvPr>
            <p:ph idx="1"/>
          </p:nvPr>
        </p:nvSpPr>
        <p:spPr/>
        <p:txBody>
          <a:bodyPr>
            <a:normAutofit fontScale="77500" lnSpcReduction="20000"/>
          </a:bodyPr>
          <a:lstStyle/>
          <a:p>
            <a:r>
              <a:rPr lang="es-ES" b="1" dirty="0" smtClean="0"/>
              <a:t>Debilidades</a:t>
            </a:r>
          </a:p>
          <a:p>
            <a:endParaRPr lang="es-ES" dirty="0"/>
          </a:p>
          <a:p>
            <a:pPr lvl="1"/>
            <a:r>
              <a:rPr lang="es-ES" dirty="0"/>
              <a:t>Debido a la interacción con los usuarios finales, cuando sea necesaria la retroalimentación hacia el grupo de desarrollo, utilizar </a:t>
            </a:r>
            <a:r>
              <a:rPr lang="es-ES" b="1" dirty="0"/>
              <a:t>este modelo de desarrollo puede llevar a avances extremadamente lentos</a:t>
            </a:r>
            <a:r>
              <a:rPr lang="es-ES" dirty="0"/>
              <a:t>. </a:t>
            </a:r>
          </a:p>
          <a:p>
            <a:pPr lvl="1"/>
            <a:r>
              <a:rPr lang="es-ES" dirty="0" smtClean="0"/>
              <a:t> </a:t>
            </a:r>
            <a:r>
              <a:rPr lang="es-ES" dirty="0"/>
              <a:t>Por la misma razón </a:t>
            </a:r>
            <a:r>
              <a:rPr lang="es-ES" b="1" dirty="0"/>
              <a:t>no es una aplicación ideal para desarrollos en los que de antemano se sabe que serán grandes en el consumo de recursos y largos en el tiempo</a:t>
            </a:r>
            <a:r>
              <a:rPr lang="es-ES" dirty="0"/>
              <a:t>. </a:t>
            </a:r>
          </a:p>
          <a:p>
            <a:pPr lvl="1"/>
            <a:r>
              <a:rPr lang="es-ES" dirty="0" smtClean="0"/>
              <a:t> </a:t>
            </a:r>
            <a:r>
              <a:rPr lang="es-ES" dirty="0"/>
              <a:t>Al requerir constantemente </a:t>
            </a:r>
            <a:r>
              <a:rPr lang="es-ES" b="1" dirty="0"/>
              <a:t>la ayuda de los usuarios finales</a:t>
            </a:r>
            <a:r>
              <a:rPr lang="es-ES" dirty="0"/>
              <a:t>, se </a:t>
            </a:r>
            <a:r>
              <a:rPr lang="es-ES" b="1" dirty="0"/>
              <a:t>agrega un coste extra a la compañía</a:t>
            </a:r>
            <a:r>
              <a:rPr lang="es-ES" dirty="0"/>
              <a:t>, pues mientras estos usuarios evalúan el software dejan de ser directamente productivos para la compañía. </a:t>
            </a:r>
          </a:p>
          <a:p>
            <a:pPr lvl="1"/>
            <a:endParaRPr lang="es-ES" dirty="0"/>
          </a:p>
        </p:txBody>
      </p:sp>
    </p:spTree>
    <p:extLst>
      <p:ext uri="{BB962C8B-B14F-4D97-AF65-F5344CB8AC3E}">
        <p14:creationId xmlns:p14="http://schemas.microsoft.com/office/powerpoint/2010/main" val="43123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Proceso Unificado</a:t>
            </a:r>
            <a:endParaRPr lang="es-ES" dirty="0"/>
          </a:p>
        </p:txBody>
      </p:sp>
      <p:sp>
        <p:nvSpPr>
          <p:cNvPr id="5" name="4 Marcador de texto"/>
          <p:cNvSpPr>
            <a:spLocks noGrp="1"/>
          </p:cNvSpPr>
          <p:nvPr>
            <p:ph type="body" idx="1"/>
          </p:nvPr>
        </p:nvSpPr>
        <p:spPr/>
        <p:txBody>
          <a:bodyPr>
            <a:normAutofit/>
          </a:bodyPr>
          <a:lstStyle/>
          <a:p>
            <a:r>
              <a:rPr lang="es-ES" dirty="0" smtClean="0"/>
              <a:t>Para sistemas más grandes con hardware más poderoso.</a:t>
            </a:r>
            <a:endParaRPr lang="es-ES" dirty="0"/>
          </a:p>
        </p:txBody>
      </p:sp>
    </p:spTree>
    <p:extLst>
      <p:ext uri="{BB962C8B-B14F-4D97-AF65-F5344CB8AC3E}">
        <p14:creationId xmlns:p14="http://schemas.microsoft.com/office/powerpoint/2010/main" val="9319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Metodologías del desarrollo de software.</a:t>
            </a:r>
            <a:endParaRPr lang="es-ES" dirty="0"/>
          </a:p>
        </p:txBody>
      </p:sp>
      <p:sp>
        <p:nvSpPr>
          <p:cNvPr id="4" name="3 Marcador de contenido"/>
          <p:cNvSpPr>
            <a:spLocks noGrp="1"/>
          </p:cNvSpPr>
          <p:nvPr>
            <p:ph idx="1"/>
          </p:nvPr>
        </p:nvSpPr>
        <p:spPr/>
        <p:txBody>
          <a:bodyPr>
            <a:normAutofit fontScale="77500" lnSpcReduction="20000"/>
          </a:bodyPr>
          <a:lstStyle/>
          <a:p>
            <a:r>
              <a:rPr lang="es-ES" dirty="0" smtClean="0"/>
              <a:t>Existen numerosas propuestas metodológicas:</a:t>
            </a:r>
          </a:p>
          <a:p>
            <a:pPr lvl="1"/>
            <a:r>
              <a:rPr lang="es-ES" dirty="0" smtClean="0"/>
              <a:t>Las tradicionales que se centran en el proceso, establecen las actividades, artefactos, herramientas y notaciones.</a:t>
            </a:r>
          </a:p>
          <a:p>
            <a:pPr lvl="1"/>
            <a:r>
              <a:rPr lang="es-ES" dirty="0" smtClean="0"/>
              <a:t>Otra aproximación es centrarse en otras dimensiones, como el factor humano o el producto de software. </a:t>
            </a:r>
            <a:r>
              <a:rPr lang="es-ES" b="1" dirty="0" smtClean="0"/>
              <a:t> Esta es la filosofía de las metodologías ágiles,  mayor valor al individuo, colaboración con el cliente, desarrollo incremental de software con interacciones muy cortas.</a:t>
            </a:r>
          </a:p>
          <a:p>
            <a:pPr lvl="2"/>
            <a:r>
              <a:rPr lang="es-ES" b="1" dirty="0" smtClean="0"/>
              <a:t>Este enfoque muestra su efectividad en proyectos con requisitos muy cambiantes, con tiempos de desarrollo cortos pero manteniendo una alta calidad.</a:t>
            </a:r>
          </a:p>
          <a:p>
            <a:pPr lvl="2"/>
            <a:r>
              <a:rPr lang="es-ES" b="1" dirty="0" smtClean="0"/>
              <a:t>Las metodologías ágiles están revolucionando la forma de producir software.</a:t>
            </a:r>
            <a:endParaRPr lang="es-ES" b="1" dirty="0"/>
          </a:p>
        </p:txBody>
      </p:sp>
    </p:spTree>
    <p:extLst>
      <p:ext uri="{BB962C8B-B14F-4D97-AF65-F5344CB8AC3E}">
        <p14:creationId xmlns:p14="http://schemas.microsoft.com/office/powerpoint/2010/main" val="329526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Proceso Unificado</a:t>
            </a:r>
            <a:endParaRPr lang="es-ES" dirty="0"/>
          </a:p>
        </p:txBody>
      </p:sp>
      <p:sp>
        <p:nvSpPr>
          <p:cNvPr id="3" name="2 Marcador de contenido"/>
          <p:cNvSpPr>
            <a:spLocks noGrp="1"/>
          </p:cNvSpPr>
          <p:nvPr>
            <p:ph idx="1"/>
          </p:nvPr>
        </p:nvSpPr>
        <p:spPr/>
        <p:txBody>
          <a:bodyPr>
            <a:normAutofit fontScale="70000" lnSpcReduction="20000"/>
          </a:bodyPr>
          <a:lstStyle/>
          <a:p>
            <a:r>
              <a:rPr lang="es-ES" dirty="0" smtClean="0"/>
              <a:t>Jacobson, </a:t>
            </a:r>
            <a:r>
              <a:rPr lang="es-ES" dirty="0" err="1" smtClean="0"/>
              <a:t>Booch</a:t>
            </a:r>
            <a:r>
              <a:rPr lang="es-ES" dirty="0" smtClean="0"/>
              <a:t> y </a:t>
            </a:r>
            <a:r>
              <a:rPr lang="es-ES" dirty="0" err="1" smtClean="0"/>
              <a:t>Rumbaugh</a:t>
            </a:r>
            <a:r>
              <a:rPr lang="es-ES" dirty="0" smtClean="0"/>
              <a:t> analizan la necesidad de un proceso de software impulsado por el caso de uso, centrado en la arquitectura, interactivo e incremental.</a:t>
            </a:r>
          </a:p>
          <a:p>
            <a:r>
              <a:rPr lang="es-ES" dirty="0" smtClean="0"/>
              <a:t>El proceso unificado es un intento por obtener los mejores y rasgos características de los modelos tradicionales del proceso del software.</a:t>
            </a:r>
          </a:p>
          <a:p>
            <a:pPr lvl="1"/>
            <a:r>
              <a:rPr lang="es-ES" dirty="0" smtClean="0"/>
              <a:t>El proceso unificado </a:t>
            </a:r>
            <a:r>
              <a:rPr lang="es-ES" b="1" dirty="0" smtClean="0"/>
              <a:t>reconoce la importancia de la comunicación con el cliente </a:t>
            </a:r>
            <a:r>
              <a:rPr lang="es-ES" dirty="0" smtClean="0"/>
              <a:t>y los métodos directos para describir su punto de vista respecto de un sistema (el caso de uso)</a:t>
            </a:r>
          </a:p>
          <a:p>
            <a:pPr lvl="1"/>
            <a:r>
              <a:rPr lang="es-ES" b="1" dirty="0" smtClean="0"/>
              <a:t>Hace énfasis en la importancia de la arquitectura del software </a:t>
            </a:r>
            <a:r>
              <a:rPr lang="es-ES" dirty="0" smtClean="0"/>
              <a:t>y ayuda a que el arquitecto se centre en las metas correctas, tales como que sea comprensible, permita cambios futuros y la reutilización.</a:t>
            </a:r>
          </a:p>
          <a:p>
            <a:pPr lvl="1"/>
            <a:r>
              <a:rPr lang="es-ES" b="1" dirty="0" smtClean="0"/>
              <a:t>Sugiere un flujo de proceso interactivo e incremental</a:t>
            </a:r>
            <a:r>
              <a:rPr lang="es-ES" dirty="0" smtClean="0"/>
              <a:t>, lo que da la sensación evolutiva que resulta esencial en el desarrollo moderno del software.</a:t>
            </a:r>
            <a:endParaRPr lang="es-ES" dirty="0"/>
          </a:p>
        </p:txBody>
      </p:sp>
    </p:spTree>
    <p:extLst>
      <p:ext uri="{BB962C8B-B14F-4D97-AF65-F5344CB8AC3E}">
        <p14:creationId xmlns:p14="http://schemas.microsoft.com/office/powerpoint/2010/main" val="664635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Proceso Unificado</a:t>
            </a:r>
            <a:endParaRPr lang="es-ES" dirty="0"/>
          </a:p>
        </p:txBody>
      </p:sp>
      <p:sp>
        <p:nvSpPr>
          <p:cNvPr id="3" name="2 Marcador de contenido"/>
          <p:cNvSpPr>
            <a:spLocks noGrp="1"/>
          </p:cNvSpPr>
          <p:nvPr>
            <p:ph idx="1"/>
          </p:nvPr>
        </p:nvSpPr>
        <p:spPr/>
        <p:txBody>
          <a:bodyPr>
            <a:normAutofit fontScale="77500" lnSpcReduction="20000"/>
          </a:bodyPr>
          <a:lstStyle/>
          <a:p>
            <a:r>
              <a:rPr lang="es-ES" dirty="0" smtClean="0"/>
              <a:t>Breve historia:</a:t>
            </a:r>
          </a:p>
          <a:p>
            <a:pPr lvl="1"/>
            <a:r>
              <a:rPr lang="es-ES" dirty="0" smtClean="0"/>
              <a:t>A principio de los 90 </a:t>
            </a:r>
            <a:r>
              <a:rPr lang="es-ES" dirty="0" err="1" smtClean="0"/>
              <a:t>Rambaugh</a:t>
            </a:r>
            <a:r>
              <a:rPr lang="es-ES" dirty="0" smtClean="0"/>
              <a:t>, </a:t>
            </a:r>
            <a:r>
              <a:rPr lang="es-ES" dirty="0" err="1" smtClean="0"/>
              <a:t>Booch</a:t>
            </a:r>
            <a:r>
              <a:rPr lang="es-ES" dirty="0" smtClean="0"/>
              <a:t> y Jacobson trabajaron en un método unificado que combinaría lo mejor de cada uno de los métodos individuales de análisis y diseño orientado a objetos. El resultado fue UML «Lenguaje de modelado unificado» que contiene una notación robusta para el modelado y desarrollo de los sistemas OO.</a:t>
            </a:r>
          </a:p>
          <a:p>
            <a:pPr lvl="1"/>
            <a:r>
              <a:rPr lang="es-ES" dirty="0" smtClean="0"/>
              <a:t>UML brinda la tecnología necesaria para apoyar la práctica de la Ingeniería de Software OO, </a:t>
            </a:r>
          </a:p>
          <a:p>
            <a:pPr lvl="1"/>
            <a:r>
              <a:rPr lang="es-ES" dirty="0" smtClean="0"/>
              <a:t>En los próximos años Jacobson, </a:t>
            </a:r>
            <a:r>
              <a:rPr lang="es-ES" dirty="0" err="1" smtClean="0"/>
              <a:t>Rumbaugh</a:t>
            </a:r>
            <a:r>
              <a:rPr lang="es-ES" dirty="0" smtClean="0"/>
              <a:t> y </a:t>
            </a:r>
            <a:r>
              <a:rPr lang="es-ES" dirty="0" err="1" smtClean="0"/>
              <a:t>Booch</a:t>
            </a:r>
            <a:r>
              <a:rPr lang="es-ES" dirty="0" smtClean="0"/>
              <a:t> desarrollaron el Proceso Unificado  estructura para la </a:t>
            </a:r>
            <a:r>
              <a:rPr lang="es-ES" dirty="0" err="1" smtClean="0"/>
              <a:t>Infeieria</a:t>
            </a:r>
            <a:r>
              <a:rPr lang="es-ES" dirty="0" smtClean="0"/>
              <a:t> de software O.O. que utiliza UML.</a:t>
            </a:r>
          </a:p>
          <a:p>
            <a:pPr lvl="1"/>
            <a:r>
              <a:rPr lang="es-ES" dirty="0" smtClean="0"/>
              <a:t>El modelo Interactivo e Incremental propuesto por el PU puede y debe adaptarse para que satisfaga necesidades específicas del proyecto.</a:t>
            </a:r>
            <a:endParaRPr lang="es-ES" dirty="0"/>
          </a:p>
        </p:txBody>
      </p:sp>
    </p:spTree>
    <p:extLst>
      <p:ext uri="{BB962C8B-B14F-4D97-AF65-F5344CB8AC3E}">
        <p14:creationId xmlns:p14="http://schemas.microsoft.com/office/powerpoint/2010/main" val="126267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Fases del  Proceso unificado</a:t>
            </a:r>
            <a:endParaRPr lang="es-ES" dirty="0"/>
          </a:p>
        </p:txBody>
      </p:sp>
      <p:sp>
        <p:nvSpPr>
          <p:cNvPr id="10" name="9 Marcador de texto"/>
          <p:cNvSpPr>
            <a:spLocks noGrp="1"/>
          </p:cNvSpPr>
          <p:nvPr>
            <p:ph type="body" idx="1"/>
          </p:nvPr>
        </p:nvSpPr>
        <p:spPr/>
        <p:txBody>
          <a:bodyPr/>
          <a:lstStyle/>
          <a:p>
            <a:r>
              <a:rPr lang="es-ES" dirty="0" smtClean="0"/>
              <a:t>La fase de la CONCEPCION del PU</a:t>
            </a:r>
            <a:endParaRPr lang="es-ES" dirty="0"/>
          </a:p>
        </p:txBody>
      </p:sp>
      <p:sp>
        <p:nvSpPr>
          <p:cNvPr id="11" name="10 Marcador de contenido"/>
          <p:cNvSpPr>
            <a:spLocks noGrp="1"/>
          </p:cNvSpPr>
          <p:nvPr>
            <p:ph sz="half" idx="2"/>
          </p:nvPr>
        </p:nvSpPr>
        <p:spPr/>
        <p:txBody>
          <a:bodyPr>
            <a:normAutofit fontScale="55000" lnSpcReduction="20000"/>
          </a:bodyPr>
          <a:lstStyle/>
          <a:p>
            <a:r>
              <a:rPr lang="es-ES" dirty="0" smtClean="0"/>
              <a:t>Agrupa </a:t>
            </a:r>
            <a:r>
              <a:rPr lang="es-ES" b="1" dirty="0" smtClean="0"/>
              <a:t>actividades </a:t>
            </a:r>
            <a:r>
              <a:rPr lang="es-ES" dirty="0" smtClean="0"/>
              <a:t>tanto de :</a:t>
            </a:r>
          </a:p>
          <a:p>
            <a:pPr lvl="1"/>
            <a:r>
              <a:rPr lang="es-ES" b="1" dirty="0" smtClean="0"/>
              <a:t>Comunicación con el cliente.</a:t>
            </a:r>
          </a:p>
          <a:p>
            <a:pPr lvl="1"/>
            <a:r>
              <a:rPr lang="es-ES" dirty="0" smtClean="0"/>
              <a:t>Como de </a:t>
            </a:r>
            <a:r>
              <a:rPr lang="es-ES" b="1" dirty="0" smtClean="0"/>
              <a:t>Planeación</a:t>
            </a:r>
            <a:r>
              <a:rPr lang="es-ES" dirty="0" smtClean="0"/>
              <a:t>.</a:t>
            </a:r>
          </a:p>
          <a:p>
            <a:r>
              <a:rPr lang="es-ES" dirty="0" smtClean="0"/>
              <a:t>Al colaborar con los participantes se identifican:</a:t>
            </a:r>
          </a:p>
          <a:p>
            <a:pPr lvl="1"/>
            <a:r>
              <a:rPr lang="es-ES" dirty="0" smtClean="0"/>
              <a:t>Los requerimientos del negocio.</a:t>
            </a:r>
          </a:p>
          <a:p>
            <a:pPr lvl="2"/>
            <a:r>
              <a:rPr lang="es-ES" dirty="0" smtClean="0"/>
              <a:t>Se describen por medio de un conjunto de casos de uso preliminares.</a:t>
            </a:r>
          </a:p>
          <a:p>
            <a:pPr lvl="1"/>
            <a:r>
              <a:rPr lang="es-ES" dirty="0" smtClean="0"/>
              <a:t>Se propone una arquitectura aproximada para el sistema.</a:t>
            </a:r>
          </a:p>
          <a:p>
            <a:pPr lvl="2"/>
            <a:r>
              <a:rPr lang="es-ES" dirty="0" smtClean="0"/>
              <a:t>No es más que un lineamiento tentativo de subsistemas principales y la función y rasgos que tienen. La arquitectura se mejorará después en un conjunto de modelos .</a:t>
            </a:r>
          </a:p>
          <a:p>
            <a:pPr lvl="1"/>
            <a:r>
              <a:rPr lang="es-ES" dirty="0" smtClean="0"/>
              <a:t>Se desarrolla un plan para la naturaleza interactiva e Incremental para el proyecto.</a:t>
            </a:r>
          </a:p>
          <a:p>
            <a:pPr lvl="2"/>
            <a:r>
              <a:rPr lang="es-ES" dirty="0" smtClean="0"/>
              <a:t>Identifica los recursos.</a:t>
            </a:r>
          </a:p>
          <a:p>
            <a:pPr lvl="2"/>
            <a:r>
              <a:rPr lang="es-ES" dirty="0" smtClean="0"/>
              <a:t>Evalúa los riesgos principales .</a:t>
            </a:r>
          </a:p>
          <a:p>
            <a:pPr lvl="2"/>
            <a:r>
              <a:rPr lang="es-ES" dirty="0" smtClean="0"/>
              <a:t>Define un programa de actividades. </a:t>
            </a:r>
          </a:p>
          <a:p>
            <a:pPr lvl="2"/>
            <a:r>
              <a:rPr lang="es-ES" dirty="0" smtClean="0"/>
              <a:t>Establece una base para las fases que se aplicarán a medida que avanza el incremento del software.</a:t>
            </a:r>
          </a:p>
          <a:p>
            <a:pPr lvl="2"/>
            <a:endParaRPr lang="es-ES" dirty="0" smtClean="0"/>
          </a:p>
          <a:p>
            <a:pPr lvl="2"/>
            <a:endParaRPr lang="es-ES" dirty="0"/>
          </a:p>
        </p:txBody>
      </p:sp>
      <p:sp>
        <p:nvSpPr>
          <p:cNvPr id="12" name="11 Marcador de texto"/>
          <p:cNvSpPr>
            <a:spLocks noGrp="1"/>
          </p:cNvSpPr>
          <p:nvPr>
            <p:ph type="body" sz="quarter" idx="3"/>
          </p:nvPr>
        </p:nvSpPr>
        <p:spPr/>
        <p:txBody>
          <a:bodyPr/>
          <a:lstStyle/>
          <a:p>
            <a:r>
              <a:rPr lang="es-ES" dirty="0" smtClean="0"/>
              <a:t>Proceso Unificado</a:t>
            </a:r>
            <a:endParaRPr lang="es-ES" dirty="0"/>
          </a:p>
        </p:txBody>
      </p:sp>
      <p:sp>
        <p:nvSpPr>
          <p:cNvPr id="13" name="12 Marcador de contenido"/>
          <p:cNvSpPr>
            <a:spLocks noGrp="1"/>
          </p:cNvSpPr>
          <p:nvPr>
            <p:ph sz="quarter" idx="4"/>
          </p:nvPr>
        </p:nvSpPr>
        <p:spPr/>
        <p:txBody>
          <a:bodyPr/>
          <a:lstStyle/>
          <a:p>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80728"/>
            <a:ext cx="4248473"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0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Fases del  Proceso unificado</a:t>
            </a:r>
            <a:endParaRPr lang="es-ES" dirty="0"/>
          </a:p>
        </p:txBody>
      </p:sp>
      <p:sp>
        <p:nvSpPr>
          <p:cNvPr id="10" name="9 Marcador de texto"/>
          <p:cNvSpPr>
            <a:spLocks noGrp="1"/>
          </p:cNvSpPr>
          <p:nvPr>
            <p:ph type="body" idx="1"/>
          </p:nvPr>
        </p:nvSpPr>
        <p:spPr/>
        <p:txBody>
          <a:bodyPr/>
          <a:lstStyle/>
          <a:p>
            <a:r>
              <a:rPr lang="es-ES" dirty="0" smtClean="0"/>
              <a:t>La fase de la ELABORACIÓN del PU</a:t>
            </a:r>
            <a:endParaRPr lang="es-ES" dirty="0"/>
          </a:p>
        </p:txBody>
      </p:sp>
      <p:sp>
        <p:nvSpPr>
          <p:cNvPr id="11" name="10 Marcador de contenido"/>
          <p:cNvSpPr>
            <a:spLocks noGrp="1"/>
          </p:cNvSpPr>
          <p:nvPr>
            <p:ph sz="half" idx="2"/>
          </p:nvPr>
        </p:nvSpPr>
        <p:spPr/>
        <p:txBody>
          <a:bodyPr>
            <a:normAutofit fontScale="55000" lnSpcReduction="20000"/>
          </a:bodyPr>
          <a:lstStyle/>
          <a:p>
            <a:r>
              <a:rPr lang="es-ES" dirty="0" smtClean="0"/>
              <a:t>Incluye las actividades:</a:t>
            </a:r>
          </a:p>
          <a:p>
            <a:pPr lvl="1"/>
            <a:r>
              <a:rPr lang="es-ES" dirty="0" smtClean="0"/>
              <a:t>De comunicación.</a:t>
            </a:r>
          </a:p>
          <a:p>
            <a:pPr lvl="1"/>
            <a:r>
              <a:rPr lang="es-ES" dirty="0" smtClean="0"/>
              <a:t>Modelado del Modelo general del proceso.</a:t>
            </a:r>
          </a:p>
          <a:p>
            <a:r>
              <a:rPr lang="es-ES" dirty="0" smtClean="0"/>
              <a:t>La elaboración mejora y amplia los casos de uso preliminares.</a:t>
            </a:r>
          </a:p>
          <a:p>
            <a:r>
              <a:rPr lang="es-ES" dirty="0" smtClean="0"/>
              <a:t>Aumenta la representación de la arquitectura para incluir 5 puntos de vista distintos del software: (se genera la línea base)</a:t>
            </a:r>
          </a:p>
          <a:p>
            <a:pPr lvl="1"/>
            <a:r>
              <a:rPr lang="es-ES" dirty="0" smtClean="0"/>
              <a:t>Los modelos de caso de uso.</a:t>
            </a:r>
          </a:p>
          <a:p>
            <a:pPr lvl="1"/>
            <a:r>
              <a:rPr lang="es-ES" dirty="0" smtClean="0"/>
              <a:t>De requerimientos</a:t>
            </a:r>
          </a:p>
          <a:p>
            <a:pPr lvl="1"/>
            <a:r>
              <a:rPr lang="es-ES" dirty="0" smtClean="0"/>
              <a:t>Del diseño.</a:t>
            </a:r>
          </a:p>
          <a:p>
            <a:pPr lvl="1"/>
            <a:r>
              <a:rPr lang="es-ES" dirty="0" smtClean="0"/>
              <a:t>De la implementación</a:t>
            </a:r>
          </a:p>
          <a:p>
            <a:pPr lvl="1"/>
            <a:r>
              <a:rPr lang="es-ES" dirty="0" smtClean="0"/>
              <a:t>Del despliegue.</a:t>
            </a:r>
          </a:p>
          <a:p>
            <a:r>
              <a:rPr lang="es-ES" dirty="0" smtClean="0"/>
              <a:t>Al terminar la fase de elaboración se revisa con cuidado el plan a fin de asegurar que el alcance, riesgos y fechas de entrega  siguen siendo razonables. Es frecuente que en este momento se hagan actualizaciones al plan.</a:t>
            </a:r>
            <a:endParaRPr lang="es-ES" dirty="0"/>
          </a:p>
        </p:txBody>
      </p:sp>
      <p:sp>
        <p:nvSpPr>
          <p:cNvPr id="12" name="11 Marcador de texto"/>
          <p:cNvSpPr>
            <a:spLocks noGrp="1"/>
          </p:cNvSpPr>
          <p:nvPr>
            <p:ph type="body" sz="quarter" idx="3"/>
          </p:nvPr>
        </p:nvSpPr>
        <p:spPr/>
        <p:txBody>
          <a:bodyPr/>
          <a:lstStyle/>
          <a:p>
            <a:r>
              <a:rPr lang="es-ES" dirty="0" smtClean="0"/>
              <a:t>Proceso Unificado</a:t>
            </a:r>
            <a:endParaRPr lang="es-ES" dirty="0"/>
          </a:p>
        </p:txBody>
      </p:sp>
      <p:sp>
        <p:nvSpPr>
          <p:cNvPr id="13" name="12 Marcador de contenido"/>
          <p:cNvSpPr>
            <a:spLocks noGrp="1"/>
          </p:cNvSpPr>
          <p:nvPr>
            <p:ph sz="quarter" idx="4"/>
          </p:nvPr>
        </p:nvSpPr>
        <p:spPr/>
        <p:txBody>
          <a:bodyPr/>
          <a:lstStyle/>
          <a:p>
            <a:endParaRPr lang="es-E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980728"/>
            <a:ext cx="4104456"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560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Fases del  Proceso unificado</a:t>
            </a:r>
            <a:endParaRPr lang="es-ES" dirty="0"/>
          </a:p>
        </p:txBody>
      </p:sp>
      <p:sp>
        <p:nvSpPr>
          <p:cNvPr id="10" name="9 Marcador de texto"/>
          <p:cNvSpPr>
            <a:spLocks noGrp="1"/>
          </p:cNvSpPr>
          <p:nvPr>
            <p:ph type="body" idx="1"/>
          </p:nvPr>
        </p:nvSpPr>
        <p:spPr/>
        <p:txBody>
          <a:bodyPr>
            <a:normAutofit lnSpcReduction="10000"/>
          </a:bodyPr>
          <a:lstStyle/>
          <a:p>
            <a:r>
              <a:rPr lang="es-ES" dirty="0" smtClean="0"/>
              <a:t>La fase de la CONSTRUCCIÓN del PU</a:t>
            </a:r>
            <a:endParaRPr lang="es-ES" dirty="0"/>
          </a:p>
        </p:txBody>
      </p:sp>
      <p:sp>
        <p:nvSpPr>
          <p:cNvPr id="11" name="10 Marcador de contenido"/>
          <p:cNvSpPr>
            <a:spLocks noGrp="1"/>
          </p:cNvSpPr>
          <p:nvPr>
            <p:ph sz="half" idx="2"/>
          </p:nvPr>
        </p:nvSpPr>
        <p:spPr/>
        <p:txBody>
          <a:bodyPr>
            <a:normAutofit fontScale="55000" lnSpcReduction="20000"/>
          </a:bodyPr>
          <a:lstStyle/>
          <a:p>
            <a:r>
              <a:rPr lang="es-ES" dirty="0" smtClean="0"/>
              <a:t>La fase de construcción del proceso unificado es idéntica a la actividad de construcción  definida por el proceso general del software.</a:t>
            </a:r>
          </a:p>
          <a:p>
            <a:r>
              <a:rPr lang="es-ES" dirty="0" smtClean="0"/>
              <a:t>Con el uso del modelo de arquitectura como entrada.</a:t>
            </a:r>
          </a:p>
          <a:p>
            <a:pPr lvl="1"/>
            <a:r>
              <a:rPr lang="es-ES" dirty="0" smtClean="0"/>
              <a:t>La fase de construcción </a:t>
            </a:r>
            <a:r>
              <a:rPr lang="es-ES" b="1" dirty="0" smtClean="0"/>
              <a:t>desarrolla o adquiere los componentes del software </a:t>
            </a:r>
            <a:r>
              <a:rPr lang="es-ES" dirty="0" smtClean="0"/>
              <a:t>que harán que cada caso de uso sea operativo para los usuarios finales, para lo que se completan los modelos iniciados en la etapa de elaboración. A fin de que reflejen la versión final del incremento de software.</a:t>
            </a:r>
          </a:p>
          <a:p>
            <a:r>
              <a:rPr lang="es-ES" b="1" dirty="0" smtClean="0"/>
              <a:t>Se implementa el código fuente de todas las características y funciones.</a:t>
            </a:r>
          </a:p>
          <a:p>
            <a:r>
              <a:rPr lang="es-ES" dirty="0" smtClean="0"/>
              <a:t>Se </a:t>
            </a:r>
            <a:r>
              <a:rPr lang="es-ES" b="1" dirty="0" smtClean="0"/>
              <a:t>efectúan pruebas unitarias </a:t>
            </a:r>
            <a:r>
              <a:rPr lang="es-ES" dirty="0" smtClean="0"/>
              <a:t>para cada uno.</a:t>
            </a:r>
          </a:p>
          <a:p>
            <a:r>
              <a:rPr lang="es-ES" dirty="0" smtClean="0"/>
              <a:t>Se realizan </a:t>
            </a:r>
            <a:r>
              <a:rPr lang="es-ES" b="1" dirty="0" smtClean="0"/>
              <a:t>actividades de integración </a:t>
            </a:r>
            <a:r>
              <a:rPr lang="es-ES" dirty="0" smtClean="0"/>
              <a:t>(ensamblaje de componentes)</a:t>
            </a:r>
          </a:p>
          <a:p>
            <a:r>
              <a:rPr lang="es-ES" dirty="0" smtClean="0"/>
              <a:t>Se realizan </a:t>
            </a:r>
            <a:r>
              <a:rPr lang="es-ES" b="1" dirty="0" smtClean="0"/>
              <a:t>Pruebas de integración y de aceptación.</a:t>
            </a:r>
            <a:r>
              <a:rPr lang="es-ES" dirty="0" smtClean="0"/>
              <a:t> Que se ejecutan antes de comenzar la siguiente fase.</a:t>
            </a:r>
          </a:p>
          <a:p>
            <a:pPr lvl="1"/>
            <a:endParaRPr lang="es-ES" dirty="0"/>
          </a:p>
        </p:txBody>
      </p:sp>
      <p:sp>
        <p:nvSpPr>
          <p:cNvPr id="12" name="11 Marcador de texto"/>
          <p:cNvSpPr>
            <a:spLocks noGrp="1"/>
          </p:cNvSpPr>
          <p:nvPr>
            <p:ph type="body" sz="quarter" idx="3"/>
          </p:nvPr>
        </p:nvSpPr>
        <p:spPr/>
        <p:txBody>
          <a:bodyPr/>
          <a:lstStyle/>
          <a:p>
            <a:r>
              <a:rPr lang="es-ES" dirty="0" smtClean="0"/>
              <a:t>Proceso Unificado</a:t>
            </a:r>
            <a:endParaRPr lang="es-ES" dirty="0"/>
          </a:p>
        </p:txBody>
      </p:sp>
      <p:sp>
        <p:nvSpPr>
          <p:cNvPr id="13" name="12 Marcador de contenido"/>
          <p:cNvSpPr>
            <a:spLocks noGrp="1"/>
          </p:cNvSpPr>
          <p:nvPr>
            <p:ph sz="quarter" idx="4"/>
          </p:nvPr>
        </p:nvSpPr>
        <p:spPr/>
        <p:txBody>
          <a:bodyPr/>
          <a:lstStyle/>
          <a:p>
            <a:endParaRPr lang="es-E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052736"/>
            <a:ext cx="4146823"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944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Fases del  Proceso unificado</a:t>
            </a:r>
            <a:endParaRPr lang="es-ES" dirty="0"/>
          </a:p>
        </p:txBody>
      </p:sp>
      <p:sp>
        <p:nvSpPr>
          <p:cNvPr id="10" name="9 Marcador de texto"/>
          <p:cNvSpPr>
            <a:spLocks noGrp="1"/>
          </p:cNvSpPr>
          <p:nvPr>
            <p:ph type="body" idx="1"/>
          </p:nvPr>
        </p:nvSpPr>
        <p:spPr>
          <a:xfrm>
            <a:off x="531812" y="332656"/>
            <a:ext cx="4040188" cy="639762"/>
          </a:xfrm>
        </p:spPr>
        <p:txBody>
          <a:bodyPr/>
          <a:lstStyle/>
          <a:p>
            <a:r>
              <a:rPr lang="es-ES" dirty="0" smtClean="0"/>
              <a:t>La fase de la TRANSICIÓN del PU</a:t>
            </a:r>
            <a:endParaRPr lang="es-ES" dirty="0"/>
          </a:p>
        </p:txBody>
      </p:sp>
      <p:sp>
        <p:nvSpPr>
          <p:cNvPr id="11" name="10 Marcador de contenido"/>
          <p:cNvSpPr>
            <a:spLocks noGrp="1"/>
          </p:cNvSpPr>
          <p:nvPr>
            <p:ph sz="half" idx="2"/>
          </p:nvPr>
        </p:nvSpPr>
        <p:spPr/>
        <p:txBody>
          <a:bodyPr>
            <a:normAutofit fontScale="70000" lnSpcReduction="20000"/>
          </a:bodyPr>
          <a:lstStyle/>
          <a:p>
            <a:r>
              <a:rPr lang="es-ES" dirty="0" smtClean="0"/>
              <a:t>Incluye las últimas etapas de la actividad de construcción y la primera parte de la actividad de despliegue general (entrega y retroalimentación).</a:t>
            </a:r>
          </a:p>
          <a:p>
            <a:r>
              <a:rPr lang="es-ES" b="1" dirty="0" smtClean="0"/>
              <a:t>Se entrega el software a los </a:t>
            </a:r>
            <a:r>
              <a:rPr lang="es-ES" dirty="0" smtClean="0"/>
              <a:t>usuarios finales para las pruebas beta, quienes reportan tanto defectos como cambios necesarios. </a:t>
            </a:r>
          </a:p>
          <a:p>
            <a:r>
              <a:rPr lang="es-ES" b="1" dirty="0" smtClean="0"/>
              <a:t>El equipo de software genera información de apoyo nece</a:t>
            </a:r>
            <a:r>
              <a:rPr lang="es-ES" dirty="0" smtClean="0"/>
              <a:t>sario; Manuales de usuario, guías de solución de problemas,  procedimientos de instalación, </a:t>
            </a:r>
            <a:r>
              <a:rPr lang="es-ES" dirty="0" err="1" smtClean="0"/>
              <a:t>etc</a:t>
            </a:r>
            <a:r>
              <a:rPr lang="es-ES" dirty="0" smtClean="0"/>
              <a:t>)</a:t>
            </a:r>
          </a:p>
          <a:p>
            <a:r>
              <a:rPr lang="es-ES" b="1" dirty="0" smtClean="0"/>
              <a:t>Al finalizar la fase de transición el software incrementado se convierte en un producto utilizable</a:t>
            </a:r>
            <a:r>
              <a:rPr lang="es-ES" dirty="0" smtClean="0"/>
              <a:t>.</a:t>
            </a:r>
            <a:endParaRPr lang="es-ES" dirty="0"/>
          </a:p>
        </p:txBody>
      </p:sp>
      <p:sp>
        <p:nvSpPr>
          <p:cNvPr id="12" name="11 Marcador de texto"/>
          <p:cNvSpPr>
            <a:spLocks noGrp="1"/>
          </p:cNvSpPr>
          <p:nvPr>
            <p:ph type="body" sz="quarter" idx="3"/>
          </p:nvPr>
        </p:nvSpPr>
        <p:spPr/>
        <p:txBody>
          <a:bodyPr/>
          <a:lstStyle/>
          <a:p>
            <a:r>
              <a:rPr lang="es-ES" dirty="0" smtClean="0"/>
              <a:t>Proceso Unificado</a:t>
            </a:r>
            <a:endParaRPr lang="es-ES" dirty="0"/>
          </a:p>
        </p:txBody>
      </p:sp>
      <p:sp>
        <p:nvSpPr>
          <p:cNvPr id="13" name="12 Marcador de contenido"/>
          <p:cNvSpPr>
            <a:spLocks noGrp="1"/>
          </p:cNvSpPr>
          <p:nvPr>
            <p:ph sz="quarter" idx="4"/>
          </p:nvPr>
        </p:nvSpPr>
        <p:spPr/>
        <p:txBody>
          <a:bodyPr/>
          <a:lstStyle/>
          <a:p>
            <a:endParaRPr lang="es-E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579" y="1052736"/>
            <a:ext cx="4146823"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765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Fases del  Proceso unificado</a:t>
            </a:r>
            <a:endParaRPr lang="es-ES" dirty="0"/>
          </a:p>
        </p:txBody>
      </p:sp>
      <p:sp>
        <p:nvSpPr>
          <p:cNvPr id="10" name="9 Marcador de texto"/>
          <p:cNvSpPr>
            <a:spLocks noGrp="1"/>
          </p:cNvSpPr>
          <p:nvPr>
            <p:ph type="body" idx="1"/>
          </p:nvPr>
        </p:nvSpPr>
        <p:spPr>
          <a:xfrm>
            <a:off x="459804" y="332656"/>
            <a:ext cx="4040188" cy="639762"/>
          </a:xfrm>
        </p:spPr>
        <p:txBody>
          <a:bodyPr/>
          <a:lstStyle/>
          <a:p>
            <a:r>
              <a:rPr lang="es-ES" dirty="0" smtClean="0"/>
              <a:t>La fase de la PRODUCCIÓN del PU</a:t>
            </a:r>
            <a:endParaRPr lang="es-ES" dirty="0"/>
          </a:p>
        </p:txBody>
      </p:sp>
      <p:sp>
        <p:nvSpPr>
          <p:cNvPr id="11" name="10 Marcador de contenido"/>
          <p:cNvSpPr>
            <a:spLocks noGrp="1"/>
          </p:cNvSpPr>
          <p:nvPr>
            <p:ph sz="half" idx="2"/>
          </p:nvPr>
        </p:nvSpPr>
        <p:spPr/>
        <p:txBody>
          <a:bodyPr>
            <a:normAutofit fontScale="85000" lnSpcReduction="20000"/>
          </a:bodyPr>
          <a:lstStyle/>
          <a:p>
            <a:r>
              <a:rPr lang="es-ES" dirty="0" smtClean="0"/>
              <a:t>Coincide con la </a:t>
            </a:r>
            <a:r>
              <a:rPr lang="es-ES" b="1" dirty="0" smtClean="0"/>
              <a:t>actividad de despliegue </a:t>
            </a:r>
            <a:r>
              <a:rPr lang="es-ES" dirty="0" smtClean="0"/>
              <a:t>del proceso general.</a:t>
            </a:r>
          </a:p>
          <a:p>
            <a:r>
              <a:rPr lang="es-ES" dirty="0" smtClean="0"/>
              <a:t>Se vigila el uso que se da al software,</a:t>
            </a:r>
          </a:p>
          <a:p>
            <a:r>
              <a:rPr lang="es-ES" b="1" dirty="0" smtClean="0"/>
              <a:t>Se brinda apoyo para e ambiente de operación</a:t>
            </a:r>
            <a:r>
              <a:rPr lang="es-ES" dirty="0" smtClean="0"/>
              <a:t>.</a:t>
            </a:r>
          </a:p>
          <a:p>
            <a:r>
              <a:rPr lang="es-ES" dirty="0" smtClean="0"/>
              <a:t>Se </a:t>
            </a:r>
            <a:r>
              <a:rPr lang="es-ES" b="1" dirty="0" smtClean="0"/>
              <a:t>reportan defectos y solicitudes de cambio </a:t>
            </a:r>
            <a:r>
              <a:rPr lang="es-ES" dirty="0" smtClean="0"/>
              <a:t>para su operación.</a:t>
            </a:r>
          </a:p>
          <a:p>
            <a:r>
              <a:rPr lang="es-ES" dirty="0" smtClean="0"/>
              <a:t>Es </a:t>
            </a:r>
            <a:r>
              <a:rPr lang="es-ES" b="1" dirty="0" smtClean="0"/>
              <a:t>probable que a  la vez que se llevan a cabo las faces de construcción, producción y transición comience el trabajo sobre el siguiente incremento </a:t>
            </a:r>
            <a:r>
              <a:rPr lang="es-ES" dirty="0" smtClean="0"/>
              <a:t>del software.</a:t>
            </a:r>
            <a:endParaRPr lang="es-ES" dirty="0"/>
          </a:p>
        </p:txBody>
      </p:sp>
      <p:sp>
        <p:nvSpPr>
          <p:cNvPr id="12" name="11 Marcador de texto"/>
          <p:cNvSpPr>
            <a:spLocks noGrp="1"/>
          </p:cNvSpPr>
          <p:nvPr>
            <p:ph type="body" sz="quarter" idx="3"/>
          </p:nvPr>
        </p:nvSpPr>
        <p:spPr/>
        <p:txBody>
          <a:bodyPr/>
          <a:lstStyle/>
          <a:p>
            <a:r>
              <a:rPr lang="es-ES" dirty="0" smtClean="0"/>
              <a:t>Proceso Unificado</a:t>
            </a:r>
            <a:endParaRPr lang="es-ES" dirty="0"/>
          </a:p>
        </p:txBody>
      </p:sp>
      <p:sp>
        <p:nvSpPr>
          <p:cNvPr id="13" name="12 Marcador de contenido"/>
          <p:cNvSpPr>
            <a:spLocks noGrp="1"/>
          </p:cNvSpPr>
          <p:nvPr>
            <p:ph sz="quarter" idx="4"/>
          </p:nvPr>
        </p:nvSpPr>
        <p:spPr/>
        <p:txBody>
          <a:bodyPr/>
          <a:lstStyle/>
          <a:p>
            <a:endParaRPr lang="es-E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124744"/>
            <a:ext cx="403244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62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Desarrollo Rápido de aplicaciones (RAD)</a:t>
            </a:r>
            <a:endParaRPr lang="es-ES" dirty="0"/>
          </a:p>
        </p:txBody>
      </p:sp>
    </p:spTree>
    <p:extLst>
      <p:ext uri="{BB962C8B-B14F-4D97-AF65-F5344CB8AC3E}">
        <p14:creationId xmlns:p14="http://schemas.microsoft.com/office/powerpoint/2010/main" val="968626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ES" dirty="0" smtClean="0"/>
              <a:t>Desarrollo Rápido de Aplicaciones (RAD)</a:t>
            </a:r>
            <a:endParaRPr lang="es-ES" dirty="0"/>
          </a:p>
        </p:txBody>
      </p:sp>
      <p:sp>
        <p:nvSpPr>
          <p:cNvPr id="5" name="4 Marcador de contenido"/>
          <p:cNvSpPr>
            <a:spLocks noGrp="1"/>
          </p:cNvSpPr>
          <p:nvPr>
            <p:ph sz="half" idx="1"/>
          </p:nvPr>
        </p:nvSpPr>
        <p:spPr/>
        <p:txBody>
          <a:bodyPr>
            <a:normAutofit fontScale="47500" lnSpcReduction="20000"/>
          </a:bodyPr>
          <a:lstStyle/>
          <a:p>
            <a:r>
              <a:rPr lang="es-ES" dirty="0"/>
              <a:t>La metodología de desarrollo rápido de aplicaciones (RAD) se desarrolló para responder a la necesidad de entregar sistemas muy rápido. El enfoque de RAD no es apropiado para todos los proyectos. El alcance, el tamaño y las circunstancias, todo ello determina el éxito de un enfoque RAD. </a:t>
            </a:r>
            <a:endParaRPr lang="es-ES" dirty="0" smtClean="0"/>
          </a:p>
          <a:p>
            <a:r>
              <a:rPr lang="es-ES" dirty="0"/>
              <a:t>El desarrollo rápido de aplicaciones fue una respuesta a los procesos no ágiles de desarrollo desarrollados en los 70 y 80, tales como el método de análisis y diseño de sistemas estructurados y otros modelos en cascada. </a:t>
            </a:r>
            <a:endParaRPr lang="es-ES" dirty="0" smtClean="0"/>
          </a:p>
          <a:p>
            <a:r>
              <a:rPr lang="es-ES" dirty="0" smtClean="0"/>
              <a:t>Un </a:t>
            </a:r>
            <a:r>
              <a:rPr lang="es-ES" dirty="0"/>
              <a:t>problema con las metodologías previas era que llevaba mucho tiempo la construcción de las aplicaciones y esto podía llevar a la situación de que los requisitos podían haber cambiado antes de que se completara el sistema, resultando en un sistema inadecuado o incluso no usable. </a:t>
            </a:r>
            <a:endParaRPr lang="es-ES" dirty="0" smtClean="0"/>
          </a:p>
          <a:p>
            <a:r>
              <a:rPr lang="es-ES" dirty="0" smtClean="0"/>
              <a:t>Otro </a:t>
            </a:r>
            <a:r>
              <a:rPr lang="es-ES" dirty="0"/>
              <a:t>problema era la suposición de que una fase de análisis de requisitos metódica sola identificaría todos los requisitos críticos. Un evidencia amplia avala el hecho de que esto se da rara vez, incluso para proyectos con profesionales de alta experiencia a todos los niveles. </a:t>
            </a:r>
          </a:p>
        </p:txBody>
      </p:sp>
      <p:sp>
        <p:nvSpPr>
          <p:cNvPr id="2" name="1 Marcador de contenido"/>
          <p:cNvSpPr>
            <a:spLocks noGrp="1"/>
          </p:cNvSpPr>
          <p:nvPr>
            <p:ph sz="half" idx="2"/>
          </p:nvPr>
        </p:nvSpPr>
        <p:spPr/>
        <p:txBody>
          <a:bodyPr>
            <a:normAutofit fontScale="47500" lnSpcReduction="20000"/>
          </a:bodyPr>
          <a:lstStyle/>
          <a:p>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9" y="1556792"/>
            <a:ext cx="4032448" cy="4736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593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Desarrollo Rápido de Aplicaciones</a:t>
            </a:r>
            <a:endParaRPr lang="es-ES" dirty="0"/>
          </a:p>
        </p:txBody>
      </p:sp>
      <p:sp>
        <p:nvSpPr>
          <p:cNvPr id="3" name="2 Marcador de contenido"/>
          <p:cNvSpPr>
            <a:spLocks noGrp="1"/>
          </p:cNvSpPr>
          <p:nvPr>
            <p:ph sz="half" idx="1"/>
          </p:nvPr>
        </p:nvSpPr>
        <p:spPr/>
        <p:txBody>
          <a:bodyPr>
            <a:normAutofit fontScale="62500" lnSpcReduction="20000"/>
          </a:bodyPr>
          <a:lstStyle/>
          <a:p>
            <a:r>
              <a:rPr lang="es-ES" dirty="0"/>
              <a:t>RAD requiere el uso interactivo de técnicas estructuradas y prototipos para definir los requisitos de usuario y diseñar el sistema final. Usando técnicas estructuradas, el desarrollador primero construye modelos de datos y modelos de procesos de negocio preliminares de los requisitos. Los prototipos ayudan entonces al analista y los usuarios a </a:t>
            </a:r>
            <a:r>
              <a:rPr lang="es-ES" dirty="0" smtClean="0"/>
              <a:t> verificar </a:t>
            </a:r>
            <a:r>
              <a:rPr lang="es-ES" dirty="0"/>
              <a:t>tales requisitos y a refinar formalmente los modelos de datos y procesos. </a:t>
            </a:r>
            <a:endParaRPr lang="es-ES" dirty="0" smtClean="0"/>
          </a:p>
          <a:p>
            <a:r>
              <a:rPr lang="es-ES" dirty="0"/>
              <a:t>El ciclo de modelos resulta a la larga en una combinación de requisitos de negocio y una declaración de diseño técnico para ser usado en la construcción de nuevos sistemas. </a:t>
            </a:r>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76850" y="1706298"/>
            <a:ext cx="3657600" cy="4299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013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Metodologías del desarrollo de software.</a:t>
            </a:r>
          </a:p>
        </p:txBody>
      </p:sp>
      <p:sp>
        <p:nvSpPr>
          <p:cNvPr id="3" name="2 Marcador de contenido"/>
          <p:cNvSpPr>
            <a:spLocks noGrp="1"/>
          </p:cNvSpPr>
          <p:nvPr>
            <p:ph idx="1"/>
          </p:nvPr>
        </p:nvSpPr>
        <p:spPr/>
        <p:txBody>
          <a:bodyPr>
            <a:normAutofit fontScale="85000" lnSpcReduction="20000"/>
          </a:bodyPr>
          <a:lstStyle/>
          <a:p>
            <a:r>
              <a:rPr lang="es-ES" dirty="0" smtClean="0"/>
              <a:t>Un objetivo ha sido </a:t>
            </a:r>
            <a:r>
              <a:rPr lang="es-ES" b="1" dirty="0" smtClean="0"/>
              <a:t>encontrar procesos y metodologías  que sean sistemáticas, predecibles </a:t>
            </a:r>
            <a:r>
              <a:rPr lang="es-ES" b="1" dirty="0"/>
              <a:t>y repetibles,</a:t>
            </a:r>
            <a:r>
              <a:rPr lang="es-ES" dirty="0"/>
              <a:t> a fin de mejorar la productividad en el desarrollo y la calidad del producto software. </a:t>
            </a:r>
          </a:p>
          <a:p>
            <a:r>
              <a:rPr lang="es-ES" dirty="0"/>
              <a:t>La evolución de la disciplina de ingeniería del software ha traído consigo propuestas diferentes para mejorar los resultados del proceso de construcción. </a:t>
            </a:r>
            <a:r>
              <a:rPr lang="es-ES" b="1" dirty="0"/>
              <a:t>Las metodologías tradicionales haciendo énfasis en la planificación y las metodologías ágiles haciendo énfasis en la adaptabilidad del proceso, delinean las principales propuestas presentes. </a:t>
            </a:r>
          </a:p>
        </p:txBody>
      </p:sp>
    </p:spTree>
    <p:extLst>
      <p:ext uri="{BB962C8B-B14F-4D97-AF65-F5344CB8AC3E}">
        <p14:creationId xmlns:p14="http://schemas.microsoft.com/office/powerpoint/2010/main" val="1834788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Desarrollo Rápido de Aplicaciones</a:t>
            </a:r>
            <a:endParaRPr lang="es-ES" dirty="0"/>
          </a:p>
        </p:txBody>
      </p:sp>
      <p:sp>
        <p:nvSpPr>
          <p:cNvPr id="3" name="2 Marcador de contenido"/>
          <p:cNvSpPr>
            <a:spLocks noGrp="1"/>
          </p:cNvSpPr>
          <p:nvPr>
            <p:ph sz="half" idx="1"/>
          </p:nvPr>
        </p:nvSpPr>
        <p:spPr/>
        <p:txBody>
          <a:bodyPr>
            <a:normAutofit fontScale="40000" lnSpcReduction="20000"/>
          </a:bodyPr>
          <a:lstStyle/>
          <a:p>
            <a:r>
              <a:rPr lang="es-ES" b="1" dirty="0"/>
              <a:t>Ventajas </a:t>
            </a:r>
            <a:endParaRPr lang="es-ES" dirty="0"/>
          </a:p>
          <a:p>
            <a:pPr lvl="1"/>
            <a:r>
              <a:rPr lang="es-ES" dirty="0" smtClean="0"/>
              <a:t>Velocidad </a:t>
            </a:r>
            <a:r>
              <a:rPr lang="es-ES" dirty="0"/>
              <a:t>de desarrollo </a:t>
            </a:r>
          </a:p>
          <a:p>
            <a:pPr lvl="1"/>
            <a:r>
              <a:rPr lang="es-ES" dirty="0"/>
              <a:t>Calidad: según lo definido por el RAD, es el grado al cual un uso entregado resuelve las necesidades de usuarios así como el grado al cual un sistema entregado tiene costes de mantenimiento bajos. El RAD aumenta la calidad con la implicación del usuario en las etapas del análisis y del diseño. </a:t>
            </a:r>
          </a:p>
          <a:p>
            <a:pPr lvl="1"/>
            <a:r>
              <a:rPr lang="es-ES" dirty="0"/>
              <a:t>Visibilidad temprana debido al uso de técnicas de </a:t>
            </a:r>
            <a:r>
              <a:rPr lang="es-ES" dirty="0" err="1"/>
              <a:t>prototipado</a:t>
            </a:r>
            <a:r>
              <a:rPr lang="es-ES" dirty="0"/>
              <a:t>. </a:t>
            </a:r>
          </a:p>
          <a:p>
            <a:pPr lvl="1"/>
            <a:r>
              <a:rPr lang="es-ES" dirty="0"/>
              <a:t>Mayor flexibilidad que otros modelos. </a:t>
            </a:r>
          </a:p>
          <a:p>
            <a:pPr lvl="1"/>
            <a:r>
              <a:rPr lang="es-ES" dirty="0"/>
              <a:t>Ciclos de desarrollo más cortos. </a:t>
            </a:r>
          </a:p>
          <a:p>
            <a:pPr lvl="2"/>
            <a:endParaRPr lang="es-ES" dirty="0"/>
          </a:p>
          <a:p>
            <a:r>
              <a:rPr lang="es-ES" b="1" dirty="0" smtClean="0"/>
              <a:t>Inconvenientes </a:t>
            </a:r>
            <a:endParaRPr lang="es-ES" dirty="0"/>
          </a:p>
          <a:p>
            <a:pPr lvl="1"/>
            <a:r>
              <a:rPr lang="es-ES" dirty="0" smtClean="0"/>
              <a:t>Características </a:t>
            </a:r>
            <a:r>
              <a:rPr lang="es-ES" dirty="0"/>
              <a:t>reducidas. </a:t>
            </a:r>
          </a:p>
          <a:p>
            <a:pPr lvl="1"/>
            <a:r>
              <a:rPr lang="es-ES" dirty="0"/>
              <a:t>Escalabilidad reducida. </a:t>
            </a:r>
          </a:p>
          <a:p>
            <a:pPr lvl="1"/>
            <a:r>
              <a:rPr lang="es-ES" dirty="0"/>
              <a:t>Más difícil de evaluar el progreso porque no hay hitos clásicos. </a:t>
            </a:r>
          </a:p>
          <a:p>
            <a:pPr lvl="1"/>
            <a:endParaRPr lang="es-ES" dirty="0"/>
          </a:p>
          <a:p>
            <a:r>
              <a:rPr lang="es-ES" dirty="0"/>
              <a:t>Una de las críticas principales que suele generar este tipo de desarrollo es que, ya que el desarrollo rápido de aplicaciones es un proceso iterativo e incremental, puede conducir a una sucesión de prototipos que nunca culmine en una aplicación de producción satisfactoria. Tales fallos pueden ser evitados si las herramientas de desarrollo de la aplicación son robustas, flexibles y colocadas para el uso correcto. </a:t>
            </a:r>
          </a:p>
        </p:txBody>
      </p:sp>
      <p:pic>
        <p:nvPicPr>
          <p:cNvPr id="71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76850" y="1706298"/>
            <a:ext cx="3657600" cy="4299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622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Desarrollo Rápido de Aplicaciones</a:t>
            </a:r>
            <a:endParaRPr lang="es-E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9832" y="1844824"/>
            <a:ext cx="3802816" cy="4009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1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err="1" smtClean="0"/>
              <a:t>Rational</a:t>
            </a:r>
            <a:r>
              <a:rPr lang="es-ES" dirty="0" smtClean="0"/>
              <a:t> </a:t>
            </a:r>
            <a:r>
              <a:rPr lang="es-ES" dirty="0" err="1" smtClean="0"/>
              <a:t>Unified</a:t>
            </a:r>
            <a:r>
              <a:rPr lang="es-ES" dirty="0" smtClean="0"/>
              <a:t> </a:t>
            </a:r>
            <a:r>
              <a:rPr lang="es-ES" dirty="0" err="1" smtClean="0"/>
              <a:t>Process</a:t>
            </a:r>
            <a:r>
              <a:rPr lang="es-ES" dirty="0" smtClean="0"/>
              <a:t> (RUP)</a:t>
            </a:r>
            <a:endParaRPr lang="es-ES" dirty="0"/>
          </a:p>
        </p:txBody>
      </p:sp>
    </p:spTree>
    <p:extLst>
      <p:ext uri="{BB962C8B-B14F-4D97-AF65-F5344CB8AC3E}">
        <p14:creationId xmlns:p14="http://schemas.microsoft.com/office/powerpoint/2010/main" val="1389384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err="1" smtClean="0"/>
              <a:t>Rational</a:t>
            </a:r>
            <a:r>
              <a:rPr lang="es-ES" dirty="0" smtClean="0"/>
              <a:t> </a:t>
            </a:r>
            <a:r>
              <a:rPr lang="es-ES" dirty="0" err="1" smtClean="0"/>
              <a:t>Unified</a:t>
            </a:r>
            <a:r>
              <a:rPr lang="es-ES" dirty="0" smtClean="0"/>
              <a:t> </a:t>
            </a:r>
            <a:r>
              <a:rPr lang="es-ES" dirty="0" err="1" smtClean="0"/>
              <a:t>Process</a:t>
            </a:r>
            <a:r>
              <a:rPr lang="es-ES" dirty="0" smtClean="0"/>
              <a:t> (RUP)</a:t>
            </a:r>
            <a:endParaRPr lang="es-ES" dirty="0"/>
          </a:p>
        </p:txBody>
      </p:sp>
      <p:sp>
        <p:nvSpPr>
          <p:cNvPr id="5" name="4 Marcador de contenido"/>
          <p:cNvSpPr>
            <a:spLocks noGrp="1"/>
          </p:cNvSpPr>
          <p:nvPr>
            <p:ph sz="half" idx="1"/>
          </p:nvPr>
        </p:nvSpPr>
        <p:spPr/>
        <p:txBody>
          <a:bodyPr>
            <a:normAutofit fontScale="55000" lnSpcReduction="20000"/>
          </a:bodyPr>
          <a:lstStyle/>
          <a:p>
            <a:r>
              <a:rPr lang="es-ES" dirty="0" smtClean="0"/>
              <a:t>Es un </a:t>
            </a:r>
            <a:r>
              <a:rPr lang="es-ES" b="1" dirty="0" smtClean="0"/>
              <a:t>Marco de trabajo </a:t>
            </a:r>
            <a:r>
              <a:rPr lang="es-ES" b="1" dirty="0"/>
              <a:t>de proceso </a:t>
            </a:r>
            <a:r>
              <a:rPr lang="es-ES" dirty="0"/>
              <a:t>de desarrollo de software iterativo creado por </a:t>
            </a:r>
            <a:r>
              <a:rPr lang="es-ES" dirty="0" err="1"/>
              <a:t>Rational</a:t>
            </a:r>
            <a:r>
              <a:rPr lang="es-ES" dirty="0"/>
              <a:t> Software </a:t>
            </a:r>
            <a:r>
              <a:rPr lang="es-ES" dirty="0" err="1"/>
              <a:t>Corporation</a:t>
            </a:r>
            <a:r>
              <a:rPr lang="es-ES" dirty="0"/>
              <a:t>, </a:t>
            </a:r>
            <a:r>
              <a:rPr lang="es-ES" dirty="0" smtClean="0"/>
              <a:t> una división de IBM desde 2003.</a:t>
            </a:r>
            <a:r>
              <a:rPr lang="es-ES" dirty="0"/>
              <a:t> </a:t>
            </a:r>
            <a:endParaRPr lang="es-ES" dirty="0" smtClean="0"/>
          </a:p>
          <a:p>
            <a:r>
              <a:rPr lang="es-ES" b="1" dirty="0" smtClean="0"/>
              <a:t>Un </a:t>
            </a:r>
            <a:r>
              <a:rPr lang="es-ES" b="1" dirty="0"/>
              <a:t>marco de trabajo de proceso adaptable</a:t>
            </a:r>
            <a:r>
              <a:rPr lang="es-ES" dirty="0"/>
              <a:t>, </a:t>
            </a:r>
            <a:r>
              <a:rPr lang="es-ES" dirty="0" smtClean="0"/>
              <a:t>se  </a:t>
            </a:r>
            <a:r>
              <a:rPr lang="es-ES" dirty="0"/>
              <a:t>seleccionarán los elementos del proceso que sean apropiados para sus necesidades. </a:t>
            </a:r>
            <a:endParaRPr lang="es-ES" dirty="0" smtClean="0"/>
          </a:p>
          <a:p>
            <a:r>
              <a:rPr lang="es-ES" b="1" dirty="0"/>
              <a:t>El producto incluye una base de conocimiento con artefactos</a:t>
            </a:r>
            <a:r>
              <a:rPr lang="es-ES" dirty="0"/>
              <a:t> </a:t>
            </a:r>
            <a:r>
              <a:rPr lang="es-ES" dirty="0" smtClean="0"/>
              <a:t>y </a:t>
            </a:r>
            <a:r>
              <a:rPr lang="es-ES" b="1" dirty="0"/>
              <a:t>descripciones detalladas</a:t>
            </a:r>
            <a:r>
              <a:rPr lang="es-ES" dirty="0"/>
              <a:t> </a:t>
            </a:r>
            <a:endParaRPr lang="es-ES" dirty="0" smtClean="0"/>
          </a:p>
          <a:p>
            <a:r>
              <a:rPr lang="es-ES" b="1" dirty="0" smtClean="0"/>
              <a:t>RUP </a:t>
            </a:r>
            <a:r>
              <a:rPr lang="es-ES" b="1" dirty="0"/>
              <a:t>resultó de la combinación de varias metodologías</a:t>
            </a:r>
            <a:r>
              <a:rPr lang="es-ES" dirty="0"/>
              <a:t> y se vio influenciado por métodos previos como el modelo en espiral. </a:t>
            </a:r>
            <a:endParaRPr lang="es-ES" dirty="0" smtClean="0"/>
          </a:p>
          <a:p>
            <a:r>
              <a:rPr lang="es-ES" dirty="0" smtClean="0"/>
              <a:t>Tiene un </a:t>
            </a:r>
            <a:r>
              <a:rPr lang="es-ES" dirty="0"/>
              <a:t>modelo orientado a objetos subyacente, usando UML (</a:t>
            </a:r>
            <a:r>
              <a:rPr lang="es-ES" dirty="0" err="1"/>
              <a:t>Unified</a:t>
            </a:r>
            <a:r>
              <a:rPr lang="es-ES" dirty="0"/>
              <a:t> </a:t>
            </a:r>
            <a:r>
              <a:rPr lang="es-ES" dirty="0" err="1"/>
              <a:t>Modeling</a:t>
            </a:r>
            <a:r>
              <a:rPr lang="es-ES" dirty="0"/>
              <a:t> </a:t>
            </a:r>
            <a:r>
              <a:rPr lang="es-ES" dirty="0" err="1"/>
              <a:t>Language</a:t>
            </a:r>
            <a:r>
              <a:rPr lang="es-ES" dirty="0"/>
              <a:t>) </a:t>
            </a:r>
          </a:p>
        </p:txBody>
      </p:sp>
      <p:sp>
        <p:nvSpPr>
          <p:cNvPr id="2" name="1 Marcador de contenido"/>
          <p:cNvSpPr>
            <a:spLocks noGrp="1"/>
          </p:cNvSpPr>
          <p:nvPr>
            <p:ph sz="half" idx="2"/>
          </p:nvPr>
        </p:nvSpPr>
        <p:spPr>
          <a:xfrm>
            <a:off x="5364088" y="1524000"/>
            <a:ext cx="3569600" cy="3633192"/>
          </a:xfrm>
        </p:spPr>
        <p:txBody>
          <a:bodyPr>
            <a:normAutofit fontScale="55000" lnSpcReduction="20000"/>
          </a:bodyPr>
          <a:lstStyle/>
          <a:p>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484784"/>
            <a:ext cx="3672407"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889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Módulos RUP (</a:t>
            </a:r>
            <a:r>
              <a:rPr lang="es-ES" dirty="0" err="1" smtClean="0"/>
              <a:t>building</a:t>
            </a:r>
            <a:r>
              <a:rPr lang="es-ES" dirty="0" smtClean="0"/>
              <a:t> blocks)</a:t>
            </a:r>
            <a:endParaRPr lang="es-ES" dirty="0"/>
          </a:p>
        </p:txBody>
      </p:sp>
      <p:sp>
        <p:nvSpPr>
          <p:cNvPr id="3" name="2 Marcador de contenido"/>
          <p:cNvSpPr>
            <a:spLocks noGrp="1"/>
          </p:cNvSpPr>
          <p:nvPr>
            <p:ph sz="half" idx="1"/>
          </p:nvPr>
        </p:nvSpPr>
        <p:spPr/>
        <p:txBody>
          <a:bodyPr>
            <a:normAutofit fontScale="70000" lnSpcReduction="20000"/>
          </a:bodyPr>
          <a:lstStyle/>
          <a:p>
            <a:r>
              <a:rPr lang="es-ES" dirty="0"/>
              <a:t>RUP se basa en un conjunto de módulos o elementos de contenido, </a:t>
            </a:r>
            <a:r>
              <a:rPr lang="es-ES" dirty="0" smtClean="0"/>
              <a:t>Estos </a:t>
            </a:r>
            <a:r>
              <a:rPr lang="es-ES" dirty="0" smtClean="0"/>
              <a:t>son:</a:t>
            </a:r>
          </a:p>
          <a:p>
            <a:pPr lvl="1"/>
            <a:r>
              <a:rPr lang="es-ES" b="1" dirty="0" smtClean="0"/>
              <a:t>Roles</a:t>
            </a:r>
            <a:r>
              <a:rPr lang="es-ES" dirty="0" smtClean="0"/>
              <a:t> </a:t>
            </a:r>
            <a:r>
              <a:rPr lang="es-ES" b="1" dirty="0"/>
              <a:t>(quién): </a:t>
            </a:r>
            <a:r>
              <a:rPr lang="es-ES" dirty="0"/>
              <a:t>un rol define un conjunto de habilidades, competencias y responsabilidades relacionadas. </a:t>
            </a:r>
          </a:p>
          <a:p>
            <a:pPr lvl="1"/>
            <a:r>
              <a:rPr lang="es-ES" b="1" dirty="0" smtClean="0"/>
              <a:t>Productos </a:t>
            </a:r>
            <a:r>
              <a:rPr lang="es-ES" b="1" dirty="0"/>
              <a:t>de trabajo (qué): </a:t>
            </a:r>
            <a:r>
              <a:rPr lang="es-ES" dirty="0"/>
              <a:t>un producto de trabajo representa algo que resulta de una tarea, incluyendo todos los documentos y modelos producidos mientras que se trabaja en el proceso. </a:t>
            </a:r>
          </a:p>
          <a:p>
            <a:pPr lvl="1"/>
            <a:r>
              <a:rPr lang="es-ES" b="1" dirty="0"/>
              <a:t>T</a:t>
            </a:r>
            <a:r>
              <a:rPr lang="es-ES" b="1" dirty="0" smtClean="0"/>
              <a:t>areas </a:t>
            </a:r>
            <a:r>
              <a:rPr lang="es-ES" b="1" dirty="0"/>
              <a:t>(cómo)</a:t>
            </a:r>
            <a:r>
              <a:rPr lang="es-ES" dirty="0"/>
              <a:t>: una tarea describe una unidad de trabajo asignada a un rol que proporciona un resultado significante. </a:t>
            </a:r>
          </a:p>
          <a:p>
            <a:endParaRPr lang="es-ES" dirty="0" smtClean="0"/>
          </a:p>
          <a:p>
            <a:endParaRPr lang="es-ES" dirty="0"/>
          </a:p>
        </p:txBody>
      </p:sp>
      <p:sp>
        <p:nvSpPr>
          <p:cNvPr id="4" name="3 Marcador de contenido"/>
          <p:cNvSpPr>
            <a:spLocks noGrp="1"/>
          </p:cNvSpPr>
          <p:nvPr>
            <p:ph sz="half" idx="2"/>
          </p:nvPr>
        </p:nvSpPr>
        <p:spPr/>
        <p:txBody>
          <a:bodyPr>
            <a:normAutofit fontScale="70000" lnSpcReduction="20000"/>
          </a:bodyPr>
          <a:lstStyle/>
          <a:p>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84784"/>
            <a:ext cx="3734569"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507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Fases del Ciclo de Vida del Proyecto</a:t>
            </a:r>
            <a:endParaRPr lang="es-ES" dirty="0"/>
          </a:p>
        </p:txBody>
      </p:sp>
      <p:sp>
        <p:nvSpPr>
          <p:cNvPr id="3" name="2 Marcador de contenido"/>
          <p:cNvSpPr>
            <a:spLocks noGrp="1"/>
          </p:cNvSpPr>
          <p:nvPr>
            <p:ph sz="half" idx="1"/>
          </p:nvPr>
        </p:nvSpPr>
        <p:spPr/>
        <p:txBody>
          <a:bodyPr>
            <a:normAutofit fontScale="55000" lnSpcReduction="20000"/>
          </a:bodyPr>
          <a:lstStyle/>
          <a:p>
            <a:r>
              <a:rPr lang="es-ES" dirty="0"/>
              <a:t>RUP determina que el ciclo de vida del proyecto consiste en cuatro fases. </a:t>
            </a:r>
            <a:endParaRPr lang="es-ES" dirty="0" smtClean="0"/>
          </a:p>
          <a:p>
            <a:r>
              <a:rPr lang="es-ES" dirty="0" smtClean="0"/>
              <a:t>Las </a:t>
            </a:r>
            <a:r>
              <a:rPr lang="es-ES" dirty="0"/>
              <a:t>cuatro fases en las que divide el ciclo de vida del proyecto son: </a:t>
            </a:r>
          </a:p>
          <a:p>
            <a:pPr lvl="1"/>
            <a:r>
              <a:rPr lang="es-ES" b="1" dirty="0"/>
              <a:t>Fase de iniciación: </a:t>
            </a:r>
            <a:r>
              <a:rPr lang="es-ES" dirty="0"/>
              <a:t>se define el alcance del proyecto. </a:t>
            </a:r>
          </a:p>
          <a:p>
            <a:pPr lvl="1"/>
            <a:r>
              <a:rPr lang="es-ES" b="1" dirty="0"/>
              <a:t>Fase de elaboración: </a:t>
            </a:r>
            <a:r>
              <a:rPr lang="es-ES" dirty="0"/>
              <a:t>se analizan las necesidades del negocio en mayor detalle y se define sus principios arquitectónicos. </a:t>
            </a:r>
          </a:p>
          <a:p>
            <a:pPr lvl="1"/>
            <a:r>
              <a:rPr lang="es-ES" b="1" dirty="0"/>
              <a:t>Fase de construcción: </a:t>
            </a:r>
            <a:r>
              <a:rPr lang="es-ES" dirty="0"/>
              <a:t>se crea el diseño de la aplicación y el código fuente. </a:t>
            </a:r>
          </a:p>
          <a:p>
            <a:pPr lvl="1"/>
            <a:r>
              <a:rPr lang="es-ES" b="1" dirty="0"/>
              <a:t>Fase de transición: </a:t>
            </a:r>
            <a:r>
              <a:rPr lang="es-ES" dirty="0"/>
              <a:t>se entrega el sistema a los usuarios. </a:t>
            </a:r>
            <a:endParaRPr lang="es-ES" dirty="0" smtClean="0"/>
          </a:p>
          <a:p>
            <a:r>
              <a:rPr lang="es-ES" dirty="0"/>
              <a:t>En esencia la clave del proceso recae en </a:t>
            </a:r>
            <a:r>
              <a:rPr lang="es-ES" b="1" dirty="0"/>
              <a:t>las iteraciones </a:t>
            </a:r>
            <a:r>
              <a:rPr lang="es-ES" dirty="0"/>
              <a:t>de desarrollo dentro de todas las fases. También, </a:t>
            </a:r>
            <a:r>
              <a:rPr lang="es-ES" b="1" dirty="0"/>
              <a:t>cada fase tiene un objetivo clave y un hito al final </a:t>
            </a:r>
            <a:r>
              <a:rPr lang="es-ES" dirty="0"/>
              <a:t>que denota que el objetivo se ha logrado. </a:t>
            </a:r>
          </a:p>
          <a:p>
            <a:pPr lvl="2"/>
            <a:endParaRPr lang="es-ES" dirty="0"/>
          </a:p>
          <a:p>
            <a:endParaRPr lang="es-ES" dirty="0"/>
          </a:p>
        </p:txBody>
      </p:sp>
      <p:sp>
        <p:nvSpPr>
          <p:cNvPr id="7" name="6 Marcador de contenido"/>
          <p:cNvSpPr>
            <a:spLocks noGrp="1"/>
          </p:cNvSpPr>
          <p:nvPr>
            <p:ph sz="half" idx="2"/>
          </p:nvPr>
        </p:nvSpPr>
        <p:spPr/>
        <p:txBody>
          <a:bodyPr>
            <a:normAutofit fontScale="55000" lnSpcReduction="20000"/>
          </a:bodyPr>
          <a:lstStyle/>
          <a:p>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484785"/>
            <a:ext cx="3563888"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371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Fases del Ciclo de Vida del Proyecto</a:t>
            </a:r>
            <a:endParaRPr lang="es-ES" dirty="0"/>
          </a:p>
        </p:txBody>
      </p:sp>
      <p:sp>
        <p:nvSpPr>
          <p:cNvPr id="3" name="2 Marcador de contenido"/>
          <p:cNvSpPr>
            <a:spLocks noGrp="1"/>
          </p:cNvSpPr>
          <p:nvPr>
            <p:ph sz="half" idx="1"/>
          </p:nvPr>
        </p:nvSpPr>
        <p:spPr/>
        <p:txBody>
          <a:bodyPr>
            <a:normAutofit fontScale="62500" lnSpcReduction="20000"/>
          </a:bodyPr>
          <a:lstStyle/>
          <a:p>
            <a:r>
              <a:rPr lang="es-ES" dirty="0"/>
              <a:t>RUP proporciona un </a:t>
            </a:r>
            <a:r>
              <a:rPr lang="es-ES" b="1" dirty="0"/>
              <a:t>prototipo al final de cada iteración. </a:t>
            </a:r>
          </a:p>
          <a:p>
            <a:r>
              <a:rPr lang="es-ES" dirty="0"/>
              <a:t>Dentro de cada iteración, las tareas se categorizan en nueve disciplinas: </a:t>
            </a:r>
          </a:p>
          <a:p>
            <a:r>
              <a:rPr lang="es-ES" dirty="0"/>
              <a:t>‐ Seis disciplinas de ingeniería </a:t>
            </a:r>
          </a:p>
          <a:p>
            <a:pPr lvl="1"/>
            <a:r>
              <a:rPr lang="es-ES" dirty="0"/>
              <a:t>o Modelaje de negocio </a:t>
            </a:r>
          </a:p>
          <a:p>
            <a:pPr lvl="1"/>
            <a:r>
              <a:rPr lang="es-ES" dirty="0"/>
              <a:t>o Requisitos </a:t>
            </a:r>
          </a:p>
          <a:p>
            <a:pPr lvl="1"/>
            <a:r>
              <a:rPr lang="es-ES" dirty="0"/>
              <a:t>o Análisis y diseño </a:t>
            </a:r>
          </a:p>
          <a:p>
            <a:pPr lvl="1"/>
            <a:r>
              <a:rPr lang="es-ES" dirty="0"/>
              <a:t>o Implementación </a:t>
            </a:r>
          </a:p>
          <a:p>
            <a:pPr lvl="1"/>
            <a:r>
              <a:rPr lang="es-ES" dirty="0"/>
              <a:t>o Pruebas </a:t>
            </a:r>
          </a:p>
          <a:p>
            <a:pPr lvl="1"/>
            <a:r>
              <a:rPr lang="es-ES" dirty="0"/>
              <a:t>o Despliegue </a:t>
            </a:r>
          </a:p>
          <a:p>
            <a:r>
              <a:rPr lang="es-ES" dirty="0"/>
              <a:t>‐ Tres disciplinas de soporte </a:t>
            </a:r>
          </a:p>
          <a:p>
            <a:pPr lvl="1"/>
            <a:r>
              <a:rPr lang="es-ES" dirty="0"/>
              <a:t>o Gestión de la configuración y del cambio </a:t>
            </a:r>
          </a:p>
          <a:p>
            <a:pPr lvl="1"/>
            <a:r>
              <a:rPr lang="es-ES" dirty="0"/>
              <a:t>o Gestión de proyectos </a:t>
            </a:r>
          </a:p>
          <a:p>
            <a:pPr lvl="1"/>
            <a:r>
              <a:rPr lang="es-ES" dirty="0"/>
              <a:t>o Entorno </a:t>
            </a:r>
          </a:p>
          <a:p>
            <a:endParaRPr lang="es-ES" dirty="0"/>
          </a:p>
        </p:txBody>
      </p:sp>
      <p:sp>
        <p:nvSpPr>
          <p:cNvPr id="4" name="3 Marcador de contenido"/>
          <p:cNvSpPr>
            <a:spLocks noGrp="1"/>
          </p:cNvSpPr>
          <p:nvPr>
            <p:ph sz="half" idx="2"/>
          </p:nvPr>
        </p:nvSpPr>
        <p:spPr/>
        <p:txBody>
          <a:bodyPr>
            <a:normAutofit fontScale="62500" lnSpcReduction="20000"/>
          </a:bodyPr>
          <a:lstStyle/>
          <a:p>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556792"/>
            <a:ext cx="3759831"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643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a:t>
            </a:r>
            <a:endParaRPr lang="es-ES" dirty="0"/>
          </a:p>
        </p:txBody>
      </p:sp>
      <p:sp>
        <p:nvSpPr>
          <p:cNvPr id="3" name="2 Marcador de contenido"/>
          <p:cNvSpPr>
            <a:spLocks noGrp="1"/>
          </p:cNvSpPr>
          <p:nvPr>
            <p:ph idx="1"/>
          </p:nvPr>
        </p:nvSpPr>
        <p:spPr/>
        <p:txBody>
          <a:bodyPr/>
          <a:lstStyle/>
          <a:p>
            <a:r>
              <a:rPr lang="es-ES" dirty="0" err="1"/>
              <a:t>Inteco</a:t>
            </a:r>
            <a:r>
              <a:rPr lang="es-ES" dirty="0"/>
              <a:t>, </a:t>
            </a:r>
            <a:r>
              <a:rPr lang="es-ES" dirty="0" smtClean="0"/>
              <a:t>Secretaría  </a:t>
            </a:r>
            <a:r>
              <a:rPr lang="es-ES" dirty="0"/>
              <a:t>de estado de telecomunicaciones para la sociedad de la información. Instituto Nacional de Tecnologías de la Comunicación. Gobierno de España</a:t>
            </a:r>
            <a:r>
              <a:rPr lang="es-ES" dirty="0" smtClean="0"/>
              <a:t>.</a:t>
            </a:r>
          </a:p>
          <a:p>
            <a:r>
              <a:rPr lang="es-ES" dirty="0" err="1"/>
              <a:t>Pressman</a:t>
            </a:r>
            <a:r>
              <a:rPr lang="es-ES" dirty="0"/>
              <a:t> R., (2010), Ingeniería de Software – 7 edición, Mc Graw </a:t>
            </a:r>
            <a:r>
              <a:rPr lang="es-ES" dirty="0" smtClean="0"/>
              <a:t>Hill</a:t>
            </a:r>
            <a:endParaRPr lang="es-ES" dirty="0"/>
          </a:p>
          <a:p>
            <a:endParaRPr lang="es-ES" dirty="0"/>
          </a:p>
        </p:txBody>
      </p:sp>
    </p:spTree>
    <p:extLst>
      <p:ext uri="{BB962C8B-B14F-4D97-AF65-F5344CB8AC3E}">
        <p14:creationId xmlns:p14="http://schemas.microsoft.com/office/powerpoint/2010/main" val="233774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una metodología.</a:t>
            </a:r>
            <a:endParaRPr lang="es-ES" dirty="0"/>
          </a:p>
        </p:txBody>
      </p:sp>
      <p:sp>
        <p:nvSpPr>
          <p:cNvPr id="3" name="2 Marcador de contenido"/>
          <p:cNvSpPr>
            <a:spLocks noGrp="1"/>
          </p:cNvSpPr>
          <p:nvPr>
            <p:ph idx="1"/>
          </p:nvPr>
        </p:nvSpPr>
        <p:spPr/>
        <p:txBody>
          <a:bodyPr>
            <a:normAutofit fontScale="70000" lnSpcReduction="20000"/>
          </a:bodyPr>
          <a:lstStyle/>
          <a:p>
            <a:r>
              <a:rPr lang="es-ES" dirty="0"/>
              <a:t>Una metodología es un conjunto integrado de técnicas y métodos que permite abordar de forma homogénea y abierta cada una de las actividades del ciclo de vida de un proyecto de desarrollo. Es un proceso de software detallado y completo. </a:t>
            </a:r>
            <a:endParaRPr lang="es-ES" dirty="0" smtClean="0"/>
          </a:p>
          <a:p>
            <a:r>
              <a:rPr lang="es-ES" dirty="0"/>
              <a:t>Una definición estándar de metodología puede ser el conjunto de métodos que se utilizan en una determinada actividad con el fin de formalizarla y optimizarla. Determina los pasos a seguir y cómo realizarlos para finalizar una tarea. </a:t>
            </a:r>
          </a:p>
          <a:p>
            <a:r>
              <a:rPr lang="es-ES" dirty="0"/>
              <a:t>Si esto se aplica a la ingeniería del software, podemos destacar que una </a:t>
            </a:r>
            <a:r>
              <a:rPr lang="es-ES" b="1" dirty="0"/>
              <a:t>metodología</a:t>
            </a:r>
            <a:r>
              <a:rPr lang="es-ES" dirty="0"/>
              <a:t>: </a:t>
            </a:r>
          </a:p>
          <a:p>
            <a:pPr lvl="1"/>
            <a:r>
              <a:rPr lang="es-ES" dirty="0"/>
              <a:t>Optimiza el proceso y el producto software. </a:t>
            </a:r>
          </a:p>
          <a:p>
            <a:pPr lvl="1"/>
            <a:r>
              <a:rPr lang="es-ES" dirty="0"/>
              <a:t>Métodos que guían en la planificación y en el desarrollo del software. </a:t>
            </a:r>
          </a:p>
          <a:p>
            <a:pPr lvl="1"/>
            <a:r>
              <a:rPr lang="es-ES" dirty="0"/>
              <a:t>Define qué hacer, cómo y cuándo durante todo el desarrollo y mantenimiento de un proyecto. </a:t>
            </a:r>
          </a:p>
          <a:p>
            <a:endParaRPr lang="es-ES" dirty="0"/>
          </a:p>
        </p:txBody>
      </p:sp>
    </p:spTree>
    <p:extLst>
      <p:ext uri="{BB962C8B-B14F-4D97-AF65-F5344CB8AC3E}">
        <p14:creationId xmlns:p14="http://schemas.microsoft.com/office/powerpoint/2010/main" val="418985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una metodología.</a:t>
            </a:r>
            <a:endParaRPr lang="es-ES" dirty="0"/>
          </a:p>
        </p:txBody>
      </p:sp>
      <p:sp>
        <p:nvSpPr>
          <p:cNvPr id="3" name="2 Marcador de contenido"/>
          <p:cNvSpPr>
            <a:spLocks noGrp="1"/>
          </p:cNvSpPr>
          <p:nvPr>
            <p:ph idx="1"/>
          </p:nvPr>
        </p:nvSpPr>
        <p:spPr/>
        <p:txBody>
          <a:bodyPr>
            <a:normAutofit fontScale="92500"/>
          </a:bodyPr>
          <a:lstStyle/>
          <a:p>
            <a:r>
              <a:rPr lang="es-ES" dirty="0"/>
              <a:t>Una metodología define una estrategia global para enfrentarse con el proyecto. Entre los elementos que forman parte de una metodología se pueden destacar: </a:t>
            </a:r>
          </a:p>
          <a:p>
            <a:pPr lvl="1"/>
            <a:r>
              <a:rPr lang="es-ES" b="1" dirty="0"/>
              <a:t>Fases: </a:t>
            </a:r>
            <a:r>
              <a:rPr lang="es-ES" b="1" dirty="0" smtClean="0"/>
              <a:t> </a:t>
            </a:r>
            <a:r>
              <a:rPr lang="es-ES" dirty="0" smtClean="0"/>
              <a:t>tareas </a:t>
            </a:r>
            <a:r>
              <a:rPr lang="es-ES" dirty="0"/>
              <a:t>a realizar en cada fase. </a:t>
            </a:r>
          </a:p>
          <a:p>
            <a:pPr lvl="1"/>
            <a:r>
              <a:rPr lang="pt-BR" b="1" dirty="0" err="1"/>
              <a:t>Productos</a:t>
            </a:r>
            <a:r>
              <a:rPr lang="pt-BR" b="1" dirty="0"/>
              <a:t>: </a:t>
            </a:r>
            <a:r>
              <a:rPr lang="pt-BR" dirty="0"/>
              <a:t>E/S de cada fase, documentos. </a:t>
            </a:r>
          </a:p>
          <a:p>
            <a:pPr lvl="1"/>
            <a:r>
              <a:rPr lang="es-ES" b="1" dirty="0"/>
              <a:t>Procedimientos y herramientas: </a:t>
            </a:r>
            <a:r>
              <a:rPr lang="es-ES" dirty="0"/>
              <a:t>apoyo a la realización de cada tarea. </a:t>
            </a:r>
          </a:p>
          <a:p>
            <a:pPr lvl="1"/>
            <a:r>
              <a:rPr lang="es-ES" b="1" dirty="0"/>
              <a:t>Criterios de evaluación: </a:t>
            </a:r>
            <a:r>
              <a:rPr lang="es-ES" dirty="0"/>
              <a:t>del proceso y del producto. Saber si se han logrado los objetivos. </a:t>
            </a:r>
          </a:p>
          <a:p>
            <a:endParaRPr lang="es-ES" dirty="0"/>
          </a:p>
        </p:txBody>
      </p:sp>
    </p:spTree>
    <p:extLst>
      <p:ext uri="{BB962C8B-B14F-4D97-AF65-F5344CB8AC3E}">
        <p14:creationId xmlns:p14="http://schemas.microsoft.com/office/powerpoint/2010/main" val="96155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una metodología</a:t>
            </a:r>
          </a:p>
        </p:txBody>
      </p:sp>
      <p:sp>
        <p:nvSpPr>
          <p:cNvPr id="3" name="2 Marcador de contenido"/>
          <p:cNvSpPr>
            <a:spLocks noGrp="1"/>
          </p:cNvSpPr>
          <p:nvPr>
            <p:ph idx="1"/>
          </p:nvPr>
        </p:nvSpPr>
        <p:spPr/>
        <p:txBody>
          <a:bodyPr>
            <a:normAutofit fontScale="85000" lnSpcReduction="10000"/>
          </a:bodyPr>
          <a:lstStyle/>
          <a:p>
            <a:r>
              <a:rPr lang="es-ES" b="1" dirty="0" smtClean="0"/>
              <a:t>Una </a:t>
            </a:r>
            <a:r>
              <a:rPr lang="es-ES" b="1" dirty="0"/>
              <a:t>metodología de desarrollo de software es un marco de trabajo </a:t>
            </a:r>
            <a:r>
              <a:rPr lang="es-ES" dirty="0"/>
              <a:t>que se usa para estructurar, planificar y controlar el proceso de desarrollo de sistemas de </a:t>
            </a:r>
            <a:r>
              <a:rPr lang="es-ES" dirty="0" smtClean="0"/>
              <a:t>información</a:t>
            </a:r>
          </a:p>
          <a:p>
            <a:r>
              <a:rPr lang="es-ES" dirty="0"/>
              <a:t>Una metodología de desarrollo de sistemas no tiene que ser necesariamente adecuada para usarla en todos los proyectos. </a:t>
            </a:r>
            <a:r>
              <a:rPr lang="es-ES" b="1" dirty="0"/>
              <a:t>Cada una de las metodologías disponibles es más adecuada para tipos específicos de proyectos, basados en consideraciones técnicas, organizacionales, de proyecto y de equipo. </a:t>
            </a:r>
            <a:r>
              <a:rPr lang="es-ES" b="1" dirty="0" smtClean="0"/>
              <a:t> </a:t>
            </a:r>
            <a:endParaRPr lang="es-ES" b="1" dirty="0"/>
          </a:p>
        </p:txBody>
      </p:sp>
    </p:spTree>
    <p:extLst>
      <p:ext uri="{BB962C8B-B14F-4D97-AF65-F5344CB8AC3E}">
        <p14:creationId xmlns:p14="http://schemas.microsoft.com/office/powerpoint/2010/main" val="403014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una metodología</a:t>
            </a:r>
            <a:endParaRPr lang="es-ES" dirty="0"/>
          </a:p>
        </p:txBody>
      </p:sp>
      <p:sp>
        <p:nvSpPr>
          <p:cNvPr id="3" name="2 Marcador de contenido"/>
          <p:cNvSpPr>
            <a:spLocks noGrp="1"/>
          </p:cNvSpPr>
          <p:nvPr>
            <p:ph idx="1"/>
          </p:nvPr>
        </p:nvSpPr>
        <p:spPr/>
        <p:txBody>
          <a:bodyPr>
            <a:normAutofit fontScale="77500" lnSpcReduction="20000"/>
          </a:bodyPr>
          <a:lstStyle/>
          <a:p>
            <a:r>
              <a:rPr lang="es-ES" dirty="0"/>
              <a:t>El </a:t>
            </a:r>
            <a:r>
              <a:rPr lang="es-ES" b="1" dirty="0"/>
              <a:t>marco de trabajo </a:t>
            </a:r>
            <a:r>
              <a:rPr lang="es-ES" dirty="0"/>
              <a:t>de una metodología de desarrollo de software consiste en: </a:t>
            </a:r>
          </a:p>
          <a:p>
            <a:pPr lvl="1"/>
            <a:r>
              <a:rPr lang="es-ES" b="1" dirty="0"/>
              <a:t>Una filosofía de desarrollo de software</a:t>
            </a:r>
            <a:r>
              <a:rPr lang="es-ES" dirty="0"/>
              <a:t>, con el enfoque o enfoques del proceso de desarrollo de software. </a:t>
            </a:r>
          </a:p>
          <a:p>
            <a:pPr lvl="1"/>
            <a:r>
              <a:rPr lang="es-ES" b="1" dirty="0"/>
              <a:t>Múltiples herramientas, modelos y métodos</a:t>
            </a:r>
            <a:r>
              <a:rPr lang="es-ES" dirty="0"/>
              <a:t> para ayudar en el proceso de desarrollo de software. </a:t>
            </a:r>
          </a:p>
          <a:p>
            <a:endParaRPr lang="es-ES" dirty="0"/>
          </a:p>
          <a:p>
            <a:r>
              <a:rPr lang="es-ES" dirty="0"/>
              <a:t>Estos marcos de trabajo están con frecuencia vinculados a algunos tipos de organizaciones, que se encargan del desarrollo, soporte de uso y promoción de la metodología. La metodología con frecuencia se documenta de alguna manera formal.</a:t>
            </a:r>
          </a:p>
        </p:txBody>
      </p:sp>
    </p:spTree>
    <p:extLst>
      <p:ext uri="{BB962C8B-B14F-4D97-AF65-F5344CB8AC3E}">
        <p14:creationId xmlns:p14="http://schemas.microsoft.com/office/powerpoint/2010/main" val="211079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Ventajas del uso de una metodología</a:t>
            </a:r>
            <a:endParaRPr lang="es-ES" dirty="0"/>
          </a:p>
        </p:txBody>
      </p:sp>
      <p:sp>
        <p:nvSpPr>
          <p:cNvPr id="3" name="2 Marcador de contenido"/>
          <p:cNvSpPr>
            <a:spLocks noGrp="1"/>
          </p:cNvSpPr>
          <p:nvPr>
            <p:ph idx="1"/>
          </p:nvPr>
        </p:nvSpPr>
        <p:spPr/>
        <p:txBody>
          <a:bodyPr>
            <a:normAutofit fontScale="40000" lnSpcReduction="20000"/>
          </a:bodyPr>
          <a:lstStyle/>
          <a:p>
            <a:r>
              <a:rPr lang="es-ES" dirty="0"/>
              <a:t>Son muchas las ventajas que puede aportar el uso de una metodología. A continuación se van a exponer algunas de ellas, clasificadas desde distintos puntos de vista. </a:t>
            </a:r>
          </a:p>
          <a:p>
            <a:r>
              <a:rPr lang="es-ES" dirty="0"/>
              <a:t>Desde el punto de vista de gestión: </a:t>
            </a:r>
          </a:p>
          <a:p>
            <a:pPr lvl="1"/>
            <a:r>
              <a:rPr lang="es-ES" dirty="0"/>
              <a:t>Facilitar la tarea de planificación </a:t>
            </a:r>
          </a:p>
          <a:p>
            <a:pPr lvl="1"/>
            <a:r>
              <a:rPr lang="es-ES" dirty="0"/>
              <a:t>Facilitar la tarea del control y seguimiento de un proyecto </a:t>
            </a:r>
          </a:p>
          <a:p>
            <a:pPr lvl="1"/>
            <a:r>
              <a:rPr lang="es-ES" dirty="0"/>
              <a:t>Mejorar la relación coste/beneficio </a:t>
            </a:r>
          </a:p>
          <a:p>
            <a:pPr lvl="1"/>
            <a:r>
              <a:rPr lang="es-ES" dirty="0"/>
              <a:t>Optimizar el uso de recursos disponibles </a:t>
            </a:r>
          </a:p>
          <a:p>
            <a:pPr lvl="1"/>
            <a:r>
              <a:rPr lang="es-ES" dirty="0"/>
              <a:t>Facilitar la evaluación de resultados y cumplimiento de los objetivos </a:t>
            </a:r>
          </a:p>
          <a:p>
            <a:pPr lvl="1"/>
            <a:r>
              <a:rPr lang="es-ES" dirty="0"/>
              <a:t>Facilitar la comunicación efectiva entre usuarios y desarrolladores </a:t>
            </a:r>
          </a:p>
          <a:p>
            <a:endParaRPr lang="es-ES" dirty="0"/>
          </a:p>
          <a:p>
            <a:r>
              <a:rPr lang="es-ES" dirty="0"/>
              <a:t>Desde el punto de vista de los ingenieros del software: </a:t>
            </a:r>
          </a:p>
          <a:p>
            <a:pPr lvl="1"/>
            <a:r>
              <a:rPr lang="es-ES" dirty="0"/>
              <a:t>Ayudar a la comprensión del problema </a:t>
            </a:r>
          </a:p>
          <a:p>
            <a:pPr lvl="1"/>
            <a:r>
              <a:rPr lang="es-ES" dirty="0"/>
              <a:t>Optimizar el conjunto y cada una de las fases del proceso de desarrollo </a:t>
            </a:r>
          </a:p>
          <a:p>
            <a:pPr lvl="1"/>
            <a:r>
              <a:rPr lang="es-ES" dirty="0"/>
              <a:t>Facilitar el mantenimiento del producto final </a:t>
            </a:r>
          </a:p>
          <a:p>
            <a:pPr lvl="1"/>
            <a:r>
              <a:rPr lang="es-ES" dirty="0"/>
              <a:t>Permitir la reutilización de partes del producto </a:t>
            </a:r>
          </a:p>
          <a:p>
            <a:endParaRPr lang="es-ES" dirty="0"/>
          </a:p>
          <a:p>
            <a:r>
              <a:rPr lang="es-ES" dirty="0"/>
              <a:t>Desde el punto de vista del cliente o usuario: </a:t>
            </a:r>
          </a:p>
          <a:p>
            <a:pPr lvl="1"/>
            <a:r>
              <a:rPr lang="es-ES" dirty="0"/>
              <a:t>Garantía de un determinado nivel de calidad en el producto final </a:t>
            </a:r>
          </a:p>
          <a:p>
            <a:pPr lvl="1"/>
            <a:r>
              <a:rPr lang="es-ES" dirty="0"/>
              <a:t>Confianza en los plazos de tiempo fijados en la definición del proyecto </a:t>
            </a:r>
          </a:p>
          <a:p>
            <a:pPr lvl="1"/>
            <a:r>
              <a:rPr lang="es-ES" dirty="0"/>
              <a:t>Definir el ciclo de vida que más se adecue a las condiciones y características del desarrollo </a:t>
            </a:r>
          </a:p>
          <a:p>
            <a:pPr lvl="1"/>
            <a:endParaRPr lang="es-ES" dirty="0"/>
          </a:p>
        </p:txBody>
      </p:sp>
    </p:spTree>
    <p:extLst>
      <p:ext uri="{BB962C8B-B14F-4D97-AF65-F5344CB8AC3E}">
        <p14:creationId xmlns:p14="http://schemas.microsoft.com/office/powerpoint/2010/main" val="6223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Metodologías tradicionales y Agiles</a:t>
            </a:r>
            <a:endParaRPr lang="es-ES" dirty="0"/>
          </a:p>
        </p:txBody>
      </p:sp>
      <p:sp>
        <p:nvSpPr>
          <p:cNvPr id="6" name="5 Marcador de texto"/>
          <p:cNvSpPr>
            <a:spLocks noGrp="1"/>
          </p:cNvSpPr>
          <p:nvPr>
            <p:ph type="body" idx="1"/>
          </p:nvPr>
        </p:nvSpPr>
        <p:spPr/>
        <p:txBody>
          <a:bodyPr/>
          <a:lstStyle/>
          <a:p>
            <a:r>
              <a:rPr lang="es-ES" dirty="0" smtClean="0"/>
              <a:t>METODOLOGÍAS TRADICIONALES</a:t>
            </a:r>
            <a:endParaRPr lang="es-ES" dirty="0"/>
          </a:p>
        </p:txBody>
      </p:sp>
      <p:sp>
        <p:nvSpPr>
          <p:cNvPr id="8" name="7 Marcador de texto"/>
          <p:cNvSpPr>
            <a:spLocks noGrp="1"/>
          </p:cNvSpPr>
          <p:nvPr>
            <p:ph type="body" sz="half" idx="3"/>
          </p:nvPr>
        </p:nvSpPr>
        <p:spPr/>
        <p:txBody>
          <a:bodyPr/>
          <a:lstStyle/>
          <a:p>
            <a:r>
              <a:rPr lang="es-ES" dirty="0" smtClean="0"/>
              <a:t>METODOLOGÍAS AGILES</a:t>
            </a:r>
            <a:endParaRPr lang="es-ES" dirty="0"/>
          </a:p>
        </p:txBody>
      </p:sp>
      <p:sp>
        <p:nvSpPr>
          <p:cNvPr id="7" name="6 Marcador de contenido"/>
          <p:cNvSpPr>
            <a:spLocks noGrp="1"/>
          </p:cNvSpPr>
          <p:nvPr>
            <p:ph sz="quarter" idx="2"/>
          </p:nvPr>
        </p:nvSpPr>
        <p:spPr/>
        <p:txBody>
          <a:bodyPr>
            <a:normAutofit fontScale="62500" lnSpcReduction="20000"/>
          </a:bodyPr>
          <a:lstStyle/>
          <a:p>
            <a:r>
              <a:rPr lang="es-ES" dirty="0" smtClean="0"/>
              <a:t>Se basan en una fuerte planificación durante todo el desarrollo.</a:t>
            </a:r>
          </a:p>
          <a:p>
            <a:r>
              <a:rPr lang="es-ES" dirty="0" smtClean="0"/>
              <a:t>Denominadas</a:t>
            </a:r>
            <a:r>
              <a:rPr lang="es-ES" dirty="0"/>
              <a:t>, a veces, de forma peyorativa, como metodologías pesadas</a:t>
            </a:r>
            <a:r>
              <a:rPr lang="es-ES" dirty="0" smtClean="0"/>
              <a:t>.</a:t>
            </a:r>
          </a:p>
          <a:p>
            <a:r>
              <a:rPr lang="es-ES" dirty="0"/>
              <a:t>Centran su atención en llevar una documentación exhaustiva de todo el proyecto y en cumplir con un plan de proyecto, definido todo esto, en la fase inicial del desarrollo del proyecto</a:t>
            </a:r>
            <a:r>
              <a:rPr lang="es-ES" dirty="0" smtClean="0"/>
              <a:t>.</a:t>
            </a:r>
          </a:p>
          <a:p>
            <a:r>
              <a:rPr lang="es-ES" dirty="0" smtClean="0"/>
              <a:t>Altos </a:t>
            </a:r>
            <a:r>
              <a:rPr lang="es-ES" dirty="0"/>
              <a:t>costes al implementar un cambio y la falta de flexibilidad en proyectos donde el entorno es volátil</a:t>
            </a:r>
            <a:r>
              <a:rPr lang="es-ES" dirty="0" smtClean="0"/>
              <a:t>.</a:t>
            </a:r>
          </a:p>
          <a:p>
            <a:r>
              <a:rPr lang="es-ES" dirty="0"/>
              <a:t>Las metodologías tradicionales (formales) se focalizan en la documentación, planificación y procesos (plantillas, técnicas de administración, revisiones, etc.)</a:t>
            </a:r>
          </a:p>
        </p:txBody>
      </p:sp>
      <p:sp>
        <p:nvSpPr>
          <p:cNvPr id="9" name="8 Marcador de contenido"/>
          <p:cNvSpPr>
            <a:spLocks noGrp="1"/>
          </p:cNvSpPr>
          <p:nvPr>
            <p:ph sz="quarter" idx="4"/>
          </p:nvPr>
        </p:nvSpPr>
        <p:spPr/>
        <p:txBody>
          <a:bodyPr>
            <a:normAutofit fontScale="70000" lnSpcReduction="20000"/>
          </a:bodyPr>
          <a:lstStyle/>
          <a:p>
            <a:r>
              <a:rPr lang="es-ES" dirty="0" smtClean="0"/>
              <a:t>El desarrollo del software es incremental, cooperativo, sencillo y adaptado.</a:t>
            </a:r>
          </a:p>
          <a:p>
            <a:r>
              <a:rPr lang="es-ES" dirty="0"/>
              <a:t>Este enfoque nace como respuesta a los problemas que puedan ocasionar las metodologías tradicionales </a:t>
            </a:r>
            <a:r>
              <a:rPr lang="es-ES" b="1" dirty="0"/>
              <a:t>y se basa en dos aspectos fundamentales, retrasar las decisiones y la planificación adaptativa. Basan su fundamento en la adaptabilidad de los procesos de desarrollo</a:t>
            </a:r>
            <a:r>
              <a:rPr lang="es-ES" b="1" dirty="0" smtClean="0"/>
              <a:t>.</a:t>
            </a:r>
          </a:p>
          <a:p>
            <a:r>
              <a:rPr lang="es-ES" dirty="0"/>
              <a:t>Estas </a:t>
            </a:r>
            <a:r>
              <a:rPr lang="es-ES" b="1" dirty="0"/>
              <a:t>metodologías ponen de relevancia que la capacidad de respuesta a un cambio</a:t>
            </a:r>
            <a:r>
              <a:rPr lang="es-ES" dirty="0"/>
              <a:t> es más importante que el seguimiento estricto de un plan.</a:t>
            </a:r>
            <a:endParaRPr lang="es-ES" dirty="0" smtClean="0"/>
          </a:p>
          <a:p>
            <a:endParaRPr lang="es-ES" dirty="0"/>
          </a:p>
        </p:txBody>
      </p:sp>
    </p:spTree>
    <p:extLst>
      <p:ext uri="{BB962C8B-B14F-4D97-AF65-F5344CB8AC3E}">
        <p14:creationId xmlns:p14="http://schemas.microsoft.com/office/powerpoint/2010/main" val="2175170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154</TotalTime>
  <Words>3640</Words>
  <Application>Microsoft Office PowerPoint</Application>
  <PresentationFormat>Presentación en pantalla (4:3)</PresentationFormat>
  <Paragraphs>251</Paragraphs>
  <Slides>37</Slides>
  <Notes>0</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Solsticio</vt:lpstr>
      <vt:lpstr>Metodologías de Desarrollo de Software</vt:lpstr>
      <vt:lpstr>Metodologías del desarrollo de software.</vt:lpstr>
      <vt:lpstr>Metodologías del desarrollo de software.</vt:lpstr>
      <vt:lpstr>Qué es una metodología.</vt:lpstr>
      <vt:lpstr>Qué es una metodología.</vt:lpstr>
      <vt:lpstr>Qué es una metodología</vt:lpstr>
      <vt:lpstr>Qué es una metodología</vt:lpstr>
      <vt:lpstr>Ventajas del uso de una metodología</vt:lpstr>
      <vt:lpstr>Metodologías tradicionales y Agiles</vt:lpstr>
      <vt:lpstr>Metodologías Agiles o Tradicionales?</vt:lpstr>
      <vt:lpstr>Metodologías Agiles o Tradicionales?</vt:lpstr>
      <vt:lpstr>Metodos útiles para metodologías ágiles y tradicionales</vt:lpstr>
      <vt:lpstr>Desarrollo Iterativo e Incremental</vt:lpstr>
      <vt:lpstr>Desarrollo Iterativo e Incremental</vt:lpstr>
      <vt:lpstr>Desarrollo Iterativo e Incremental</vt:lpstr>
      <vt:lpstr>Desarrollo Interactivo e Incremental</vt:lpstr>
      <vt:lpstr>Desarrollo Interactivo e incremental</vt:lpstr>
      <vt:lpstr>Desarrollo Interactivo e Incremental</vt:lpstr>
      <vt:lpstr>Proceso Unificado</vt:lpstr>
      <vt:lpstr>El Proceso Unificado</vt:lpstr>
      <vt:lpstr>El Proceso Unificado</vt:lpstr>
      <vt:lpstr>Fases del  Proceso unificado</vt:lpstr>
      <vt:lpstr>Fases del  Proceso unificado</vt:lpstr>
      <vt:lpstr>Fases del  Proceso unificado</vt:lpstr>
      <vt:lpstr>Fases del  Proceso unificado</vt:lpstr>
      <vt:lpstr>Fases del  Proceso unificado</vt:lpstr>
      <vt:lpstr>Desarrollo Rápido de aplicaciones (RAD)</vt:lpstr>
      <vt:lpstr>Desarrollo Rápido de Aplicaciones (RAD)</vt:lpstr>
      <vt:lpstr>Desarrollo Rápido de Aplicaciones</vt:lpstr>
      <vt:lpstr>Desarrollo Rápido de Aplicaciones</vt:lpstr>
      <vt:lpstr>Desarrollo Rápido de Aplicaciones</vt:lpstr>
      <vt:lpstr>Rational Unified Process (RUP)</vt:lpstr>
      <vt:lpstr>Rational Unified Process (RUP)</vt:lpstr>
      <vt:lpstr>Módulos RUP (building blocks)</vt:lpstr>
      <vt:lpstr>Fases del Ciclo de Vida del Proyecto</vt:lpstr>
      <vt:lpstr>Fases del Ciclo de Vida del Proyecto</vt:lpstr>
      <vt:lpstr>Bibliografía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Metodologías de Desarrollo de Software</dc:title>
  <dc:creator>User</dc:creator>
  <cp:lastModifiedBy>root</cp:lastModifiedBy>
  <cp:revision>76</cp:revision>
  <dcterms:created xsi:type="dcterms:W3CDTF">2014-02-08T00:05:49Z</dcterms:created>
  <dcterms:modified xsi:type="dcterms:W3CDTF">2014-02-17T17:56:46Z</dcterms:modified>
</cp:coreProperties>
</file>