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9" r:id="rId10"/>
    <p:sldId id="267" r:id="rId11"/>
    <p:sldId id="268" r:id="rId12"/>
    <p:sldId id="271" r:id="rId13"/>
    <p:sldId id="273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2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94660"/>
  </p:normalViewPr>
  <p:slideViewPr>
    <p:cSldViewPr>
      <p:cViewPr>
        <p:scale>
          <a:sx n="76" d="100"/>
          <a:sy n="76" d="100"/>
        </p:scale>
        <p:origin x="-3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2542F-5482-4F1A-89B2-FB849736BC4C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C983D-D4AC-47E6-A0AC-245F7DC42DC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46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Mientras el software de código abierto provee (tamaño abierto, solo lo suficiente y documentación justo a tiempo), los métodos ágiles dan soporte cualitativo y teórico al desarrollo pobre.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C983D-D4AC-47E6-A0AC-245F7DC42DC3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8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1FE671B-FD4C-4220-984C-9174CEE2A789}" type="datetimeFigureOut">
              <a:rPr lang="es-ES" smtClean="0"/>
              <a:pPr/>
              <a:t>08/11/2016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6A64860-16A8-458F-A51D-4591D027853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Tipos de Métodos Agiles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Maritzol</a:t>
            </a:r>
            <a:r>
              <a:rPr lang="es-ES" dirty="0" smtClean="0"/>
              <a:t> </a:t>
            </a:r>
            <a:r>
              <a:rPr lang="es-ES" dirty="0" err="1" smtClean="0"/>
              <a:t>Tenemaza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29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Fue creada en 1993 Por la British </a:t>
            </a:r>
            <a:r>
              <a:rPr lang="es-ES" dirty="0" err="1" smtClean="0"/>
              <a:t>Consortion</a:t>
            </a:r>
            <a:r>
              <a:rPr lang="es-ES" dirty="0" smtClean="0"/>
              <a:t> y 16 académicos y organizaciones industriales.</a:t>
            </a:r>
          </a:p>
          <a:p>
            <a:r>
              <a:rPr lang="es-ES" dirty="0" smtClean="0"/>
              <a:t>El objetivo </a:t>
            </a:r>
            <a:r>
              <a:rPr lang="es-ES" dirty="0" err="1" smtClean="0"/>
              <a:t>fué</a:t>
            </a:r>
            <a:r>
              <a:rPr lang="es-ES" dirty="0" smtClean="0"/>
              <a:t> crear desarrollos de aplicaciones rápidas no propietarias .</a:t>
            </a:r>
          </a:p>
          <a:p>
            <a:r>
              <a:rPr lang="es-ES" dirty="0" smtClean="0"/>
              <a:t>Consiste en 3 factores:</a:t>
            </a:r>
          </a:p>
          <a:p>
            <a:pPr lvl="1"/>
            <a:r>
              <a:rPr lang="es-ES" dirty="0" smtClean="0"/>
              <a:t>Comunicación entre desarrolladores y usuarios.</a:t>
            </a:r>
          </a:p>
          <a:p>
            <a:pPr lvl="1"/>
            <a:r>
              <a:rPr lang="es-ES" dirty="0" smtClean="0"/>
              <a:t>Desarrolladores altamente cualificados.</a:t>
            </a:r>
          </a:p>
          <a:p>
            <a:pPr lvl="1"/>
            <a:r>
              <a:rPr lang="es-ES" dirty="0" smtClean="0"/>
              <a:t>Requerimientos flexibles del cliente.</a:t>
            </a:r>
          </a:p>
          <a:p>
            <a:r>
              <a:rPr lang="es-ES" dirty="0" smtClean="0"/>
              <a:t>Está focalizada en:</a:t>
            </a:r>
          </a:p>
          <a:p>
            <a:pPr lvl="1"/>
            <a:r>
              <a:rPr lang="es-ES" dirty="0" smtClean="0"/>
              <a:t>Necesidades del cliente priorizadas.</a:t>
            </a:r>
          </a:p>
          <a:p>
            <a:pPr lvl="1"/>
            <a:r>
              <a:rPr lang="es-ES" dirty="0" smtClean="0"/>
              <a:t>Administración de configuración integrada.</a:t>
            </a:r>
          </a:p>
          <a:p>
            <a:pPr lvl="1"/>
            <a:r>
              <a:rPr lang="es-ES" smtClean="0"/>
              <a:t>Testing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Sus 5 mejores etapas son:</a:t>
            </a:r>
          </a:p>
          <a:p>
            <a:pPr lvl="1"/>
            <a:r>
              <a:rPr lang="es-ES" dirty="0" smtClean="0"/>
              <a:t>Estudio de factibilidad</a:t>
            </a:r>
          </a:p>
          <a:p>
            <a:pPr lvl="1"/>
            <a:r>
              <a:rPr lang="es-ES" dirty="0" smtClean="0"/>
              <a:t>Estudio del negocio</a:t>
            </a:r>
          </a:p>
          <a:p>
            <a:pPr lvl="1"/>
            <a:r>
              <a:rPr lang="es-ES" dirty="0" smtClean="0"/>
              <a:t>Modelo de interacción funcional.</a:t>
            </a:r>
          </a:p>
          <a:p>
            <a:pPr lvl="1"/>
            <a:r>
              <a:rPr lang="es-ES" dirty="0" smtClean="0"/>
              <a:t>Administración de configuración integrada.</a:t>
            </a:r>
          </a:p>
          <a:p>
            <a:pPr lvl="1"/>
            <a:r>
              <a:rPr lang="es-ES" dirty="0" smtClean="0"/>
              <a:t>Diseño del sistema y construir la iteración.</a:t>
            </a:r>
          </a:p>
          <a:p>
            <a:pPr lvl="1"/>
            <a:r>
              <a:rPr lang="es-ES" dirty="0" smtClean="0"/>
              <a:t>Implementación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Tiene las siguientes 15 prácticas:</a:t>
            </a:r>
          </a:p>
          <a:p>
            <a:pPr lvl="1"/>
            <a:r>
              <a:rPr lang="es-ES" dirty="0" smtClean="0"/>
              <a:t>Tiempo de encajonamiento.</a:t>
            </a:r>
          </a:p>
          <a:p>
            <a:pPr lvl="1"/>
            <a:r>
              <a:rPr lang="es-ES" dirty="0" smtClean="0"/>
              <a:t>Reuniones diarias</a:t>
            </a:r>
          </a:p>
          <a:p>
            <a:pPr lvl="1"/>
            <a:r>
              <a:rPr lang="es-ES" dirty="0" smtClean="0"/>
              <a:t>Priorización de requerimientos .</a:t>
            </a:r>
          </a:p>
          <a:p>
            <a:pPr lvl="1"/>
            <a:r>
              <a:rPr lang="es-ES" dirty="0" smtClean="0"/>
              <a:t>Administración del proyecto.</a:t>
            </a:r>
          </a:p>
          <a:p>
            <a:pPr lvl="1"/>
            <a:r>
              <a:rPr lang="es-ES" dirty="0" smtClean="0"/>
              <a:t>Administración de escalabilidad</a:t>
            </a:r>
          </a:p>
          <a:p>
            <a:pPr lvl="1"/>
            <a:r>
              <a:rPr lang="es-ES" dirty="0" smtClean="0"/>
              <a:t>Planeación del proyecto</a:t>
            </a:r>
          </a:p>
          <a:p>
            <a:pPr lvl="1"/>
            <a:r>
              <a:rPr lang="es-ES" dirty="0" smtClean="0"/>
              <a:t>Administración de calidad</a:t>
            </a:r>
          </a:p>
          <a:p>
            <a:pPr lvl="1"/>
            <a:r>
              <a:rPr lang="es-ES" dirty="0" smtClean="0"/>
              <a:t>Administración de riesgos</a:t>
            </a:r>
          </a:p>
          <a:p>
            <a:pPr lvl="1"/>
            <a:r>
              <a:rPr lang="es-ES" dirty="0" smtClean="0"/>
              <a:t>Estimación</a:t>
            </a:r>
          </a:p>
          <a:p>
            <a:pPr lvl="1"/>
            <a:r>
              <a:rPr lang="es-ES" dirty="0" smtClean="0"/>
              <a:t>Facilidades de grupos de trabajo.</a:t>
            </a:r>
          </a:p>
          <a:p>
            <a:pPr lvl="1"/>
            <a:r>
              <a:rPr lang="es-ES" dirty="0" smtClean="0"/>
              <a:t>Modelamiento</a:t>
            </a:r>
          </a:p>
          <a:p>
            <a:pPr lvl="1"/>
            <a:r>
              <a:rPr lang="es-ES" dirty="0" err="1" smtClean="0"/>
              <a:t>Prototipeado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Administración de configuración</a:t>
            </a:r>
          </a:p>
          <a:p>
            <a:pPr lvl="1"/>
            <a:r>
              <a:rPr lang="es-ES" dirty="0" smtClean="0"/>
              <a:t>Herramientas de soporte del medio ambiente.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Adicionalmente tiene 12 roles y 23 productos de trabajo:</a:t>
            </a:r>
          </a:p>
          <a:p>
            <a:r>
              <a:rPr lang="es-ES" dirty="0" smtClean="0"/>
              <a:t>Con la colaboración del cliente, equipo de trabajo interacciones adaptabilidad clara y evidente, </a:t>
            </a:r>
            <a:r>
              <a:rPr lang="es-ES" dirty="0" err="1" smtClean="0"/>
              <a:t>Dinamic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 está basada en los valores de los métodos ágiles.</a:t>
            </a:r>
          </a:p>
          <a:p>
            <a:r>
              <a:rPr lang="es-ES" dirty="0" smtClean="0"/>
              <a:t>Se trata de un spin off directa  de Desarrollo de aplicaciones rápidas.</a:t>
            </a:r>
          </a:p>
          <a:p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r>
              <a:rPr lang="es-ES" dirty="0" smtClean="0"/>
              <a:t> y </a:t>
            </a:r>
            <a:r>
              <a:rPr lang="es-ES" dirty="0" err="1" smtClean="0"/>
              <a:t>Dinamic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tienen partes en común, tales como:</a:t>
            </a:r>
          </a:p>
          <a:p>
            <a:pPr lvl="1"/>
            <a:r>
              <a:rPr lang="es-ES" dirty="0" smtClean="0"/>
              <a:t>Involucramiento temprano del usuario.</a:t>
            </a:r>
          </a:p>
          <a:p>
            <a:pPr lvl="1"/>
            <a:r>
              <a:rPr lang="es-ES" dirty="0" smtClean="0"/>
              <a:t> A través de extreme </a:t>
            </a:r>
            <a:r>
              <a:rPr lang="es-ES" dirty="0" err="1" smtClean="0"/>
              <a:t>programming</a:t>
            </a:r>
            <a:r>
              <a:rPr lang="es-ES" dirty="0" smtClean="0"/>
              <a:t> se tiene un fuerte punto de apoyo.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753998" y="327001"/>
            <a:ext cx="3564566" cy="70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348880"/>
            <a:ext cx="7920880" cy="183279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Fue creado por </a:t>
            </a:r>
            <a:r>
              <a:rPr lang="es-ES" b="1" dirty="0" smtClean="0"/>
              <a:t>Jeff de Luca and Peter </a:t>
            </a:r>
            <a:r>
              <a:rPr lang="es-ES" b="1" dirty="0" err="1" smtClean="0"/>
              <a:t>Coad</a:t>
            </a:r>
            <a:r>
              <a:rPr lang="es-ES" b="1" dirty="0" smtClean="0"/>
              <a:t> </a:t>
            </a:r>
            <a:r>
              <a:rPr lang="es-ES" dirty="0" smtClean="0"/>
              <a:t>en  1997.</a:t>
            </a:r>
          </a:p>
          <a:p>
            <a:r>
              <a:rPr lang="es-ES" dirty="0" smtClean="0"/>
              <a:t>Salvaron un proyecto bancario fallido en Singapur e. Trataron de utilizar un modelado dominio de objetos, con un método orientado a objetos ( figura )</a:t>
            </a:r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4149080"/>
            <a:ext cx="7358114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Peter </a:t>
            </a:r>
            <a:r>
              <a:rPr lang="es-ES" b="1" dirty="0" err="1" smtClean="0"/>
              <a:t>Coad</a:t>
            </a:r>
            <a:r>
              <a:rPr lang="es-ES" b="1" dirty="0" smtClean="0"/>
              <a:t> </a:t>
            </a:r>
            <a:r>
              <a:rPr lang="es-ES" dirty="0" smtClean="0"/>
              <a:t>fue preparado para para crear un método de modelado de objetos de dominio evolutivo, el resultado fue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, el cuál enfatiza en:</a:t>
            </a:r>
          </a:p>
          <a:p>
            <a:pPr lvl="1"/>
            <a:r>
              <a:rPr lang="es-ES" dirty="0" smtClean="0"/>
              <a:t>Desarrollos interactivos. </a:t>
            </a:r>
          </a:p>
          <a:p>
            <a:pPr lvl="1"/>
            <a:r>
              <a:rPr lang="es-ES" dirty="0" smtClean="0"/>
              <a:t>Calidad</a:t>
            </a:r>
          </a:p>
          <a:p>
            <a:pPr lvl="1"/>
            <a:r>
              <a:rPr lang="es-ES" dirty="0" smtClean="0"/>
              <a:t>Software trabajando.</a:t>
            </a:r>
          </a:p>
          <a:p>
            <a:pPr lvl="1"/>
            <a:r>
              <a:rPr lang="es-ES" dirty="0" smtClean="0"/>
              <a:t>Sistema de Administración de proyecto flexible y adaptable.</a:t>
            </a:r>
          </a:p>
          <a:p>
            <a:pPr lvl="1"/>
            <a:r>
              <a:rPr lang="es-ES" dirty="0" smtClean="0"/>
              <a:t>Participación de clientes y desarrolladores.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Consiste en 5 fases:</a:t>
            </a:r>
          </a:p>
          <a:p>
            <a:pPr lvl="1"/>
            <a:r>
              <a:rPr lang="es-ES" dirty="0" smtClean="0"/>
              <a:t>Desarrollo sobre un modelo completo.</a:t>
            </a:r>
          </a:p>
          <a:p>
            <a:pPr lvl="1"/>
            <a:r>
              <a:rPr lang="es-ES" dirty="0" smtClean="0"/>
              <a:t>Construir una lista de características.</a:t>
            </a:r>
          </a:p>
          <a:p>
            <a:pPr lvl="1"/>
            <a:r>
              <a:rPr lang="es-ES" dirty="0" smtClean="0"/>
              <a:t>Plan de características.</a:t>
            </a:r>
          </a:p>
          <a:p>
            <a:pPr lvl="1"/>
            <a:r>
              <a:rPr lang="es-ES" dirty="0" smtClean="0"/>
              <a:t>Diseño por características </a:t>
            </a:r>
          </a:p>
          <a:p>
            <a:pPr lvl="1"/>
            <a:r>
              <a:rPr lang="es-ES" dirty="0" smtClean="0"/>
              <a:t>Construir por características.</a:t>
            </a:r>
          </a:p>
          <a:p>
            <a:r>
              <a:rPr lang="es-ES" dirty="0" smtClean="0"/>
              <a:t>Los roles para la administración del proyecto </a:t>
            </a:r>
          </a:p>
          <a:p>
            <a:pPr lvl="1"/>
            <a:r>
              <a:rPr lang="es-ES" dirty="0" smtClean="0"/>
              <a:t>Arquitectos principales</a:t>
            </a:r>
          </a:p>
          <a:p>
            <a:pPr lvl="1"/>
            <a:r>
              <a:rPr lang="es-ES" dirty="0" smtClean="0"/>
              <a:t>Gerentes de desarrollo.</a:t>
            </a:r>
          </a:p>
          <a:p>
            <a:pPr lvl="1"/>
            <a:r>
              <a:rPr lang="es-ES" dirty="0" smtClean="0"/>
              <a:t>Conductor de programadores</a:t>
            </a:r>
          </a:p>
          <a:p>
            <a:pPr lvl="1"/>
            <a:r>
              <a:rPr lang="es-ES" dirty="0" smtClean="0"/>
              <a:t>Propietarios de clase.</a:t>
            </a:r>
          </a:p>
          <a:p>
            <a:pPr lvl="1"/>
            <a:r>
              <a:rPr lang="es-ES" dirty="0" smtClean="0"/>
              <a:t>Expertos del dominio.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Las 4 mejores prácticas son:</a:t>
            </a:r>
          </a:p>
          <a:p>
            <a:pPr lvl="1"/>
            <a:r>
              <a:rPr lang="es-ES" dirty="0" smtClean="0"/>
              <a:t>Diseño orientado a objetos.</a:t>
            </a:r>
          </a:p>
          <a:p>
            <a:pPr lvl="1"/>
            <a:r>
              <a:rPr lang="es-ES" dirty="0" smtClean="0"/>
              <a:t>Desarrollo interactivo.</a:t>
            </a:r>
          </a:p>
          <a:p>
            <a:pPr lvl="1"/>
            <a:r>
              <a:rPr lang="es-ES" dirty="0" smtClean="0"/>
              <a:t>Inspecciones y </a:t>
            </a:r>
          </a:p>
          <a:p>
            <a:pPr lvl="1"/>
            <a:r>
              <a:rPr lang="es-ES" dirty="0" smtClean="0"/>
              <a:t>Administración de configuración.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deliverables</a:t>
            </a:r>
            <a:r>
              <a:rPr lang="es-ES" dirty="0" smtClean="0"/>
              <a:t> son:</a:t>
            </a:r>
          </a:p>
          <a:p>
            <a:pPr lvl="1"/>
            <a:r>
              <a:rPr lang="es-ES" dirty="0" smtClean="0"/>
              <a:t>Diagramas de clase,</a:t>
            </a:r>
          </a:p>
          <a:p>
            <a:pPr lvl="1"/>
            <a:r>
              <a:rPr lang="es-ES" dirty="0" smtClean="0"/>
              <a:t>Diagramas de secuencia.</a:t>
            </a:r>
          </a:p>
          <a:p>
            <a:pPr lvl="1"/>
            <a:r>
              <a:rPr lang="es-ES" dirty="0" smtClean="0"/>
              <a:t>Conjuntos de características.</a:t>
            </a:r>
          </a:p>
          <a:p>
            <a:pPr lvl="1"/>
            <a:r>
              <a:rPr lang="es-ES" dirty="0" smtClean="0"/>
              <a:t>Productos de software.</a:t>
            </a:r>
          </a:p>
          <a:p>
            <a:r>
              <a:rPr lang="es-ES" dirty="0" smtClean="0"/>
              <a:t>Los objetivos principales son:</a:t>
            </a:r>
          </a:p>
          <a:p>
            <a:pPr lvl="1"/>
            <a:r>
              <a:rPr lang="es-ES" dirty="0" smtClean="0"/>
              <a:t>Producción tangible frecuente.</a:t>
            </a:r>
          </a:p>
          <a:p>
            <a:pPr lvl="1"/>
            <a:r>
              <a:rPr lang="es-ES" dirty="0" smtClean="0"/>
              <a:t>Alta calidad </a:t>
            </a:r>
          </a:p>
          <a:p>
            <a:pPr lvl="1"/>
            <a:r>
              <a:rPr lang="es-ES" dirty="0" smtClean="0"/>
              <a:t>Software trabajando.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Un elemento clave de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r>
              <a:rPr lang="es-ES" dirty="0" smtClean="0"/>
              <a:t> es una herramienta: </a:t>
            </a:r>
            <a:r>
              <a:rPr lang="es-ES" b="1" dirty="0" err="1" smtClean="0"/>
              <a:t>Together</a:t>
            </a:r>
            <a:r>
              <a:rPr lang="es-ES" b="1" dirty="0" smtClean="0"/>
              <a:t> </a:t>
            </a:r>
            <a:r>
              <a:rPr lang="es-ES" b="1" dirty="0" err="1" smtClean="0"/>
              <a:t>Softs</a:t>
            </a:r>
            <a:r>
              <a:rPr lang="es-ES" b="1" dirty="0" smtClean="0"/>
              <a:t> Control Center </a:t>
            </a:r>
            <a:r>
              <a:rPr lang="es-ES" dirty="0" smtClean="0"/>
              <a:t> para crear diagramas en </a:t>
            </a:r>
            <a:r>
              <a:rPr lang="es-ES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Modeling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La lista de Prácticas incluye:</a:t>
            </a:r>
          </a:p>
          <a:p>
            <a:pPr lvl="1"/>
            <a:r>
              <a:rPr lang="es-ES" dirty="0" smtClean="0"/>
              <a:t> Modelamiento del dominio de objetos.</a:t>
            </a:r>
          </a:p>
          <a:p>
            <a:pPr lvl="1"/>
            <a:r>
              <a:rPr lang="es-ES" dirty="0" smtClean="0"/>
              <a:t>Desarrollo por características.</a:t>
            </a:r>
          </a:p>
          <a:p>
            <a:pPr lvl="1"/>
            <a:r>
              <a:rPr lang="es-ES" dirty="0" smtClean="0"/>
              <a:t>Código individual de clases propietario.</a:t>
            </a:r>
          </a:p>
          <a:p>
            <a:pPr lvl="1"/>
            <a:r>
              <a:rPr lang="es-ES" dirty="0" smtClean="0"/>
              <a:t>Características de los equipos.</a:t>
            </a:r>
          </a:p>
          <a:p>
            <a:pPr lvl="1"/>
            <a:r>
              <a:rPr lang="es-ES" dirty="0" smtClean="0"/>
              <a:t>Inspecciones</a:t>
            </a:r>
          </a:p>
          <a:p>
            <a:pPr lvl="1"/>
            <a:r>
              <a:rPr lang="es-ES" dirty="0" smtClean="0"/>
              <a:t>Administración de configuración.</a:t>
            </a:r>
          </a:p>
          <a:p>
            <a:pPr lvl="1"/>
            <a:r>
              <a:rPr lang="es-ES" dirty="0" smtClean="0"/>
              <a:t>Construcciones regulares.</a:t>
            </a:r>
          </a:p>
          <a:p>
            <a:pPr lvl="1"/>
            <a:r>
              <a:rPr lang="es-ES" dirty="0" smtClean="0"/>
              <a:t>Visibilidad de progreso y resultados.</a:t>
            </a:r>
          </a:p>
          <a:p>
            <a:r>
              <a:rPr lang="es-ES" dirty="0" smtClean="0"/>
              <a:t>Usa los valores de Métodos Agiles </a:t>
            </a:r>
          </a:p>
          <a:p>
            <a:r>
              <a:rPr lang="es-ES" dirty="0" smtClean="0"/>
              <a:t>Es un primo cerrado de </a:t>
            </a:r>
            <a:r>
              <a:rPr lang="es-ES" dirty="0" err="1" smtClean="0"/>
              <a:t>Scrum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es muy popular.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Métodos Agiles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Hay muchos tipos de Métodos ágiles. Existen 5 mejores métodos ágiles:</a:t>
            </a:r>
          </a:p>
          <a:p>
            <a:pPr lvl="1"/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Metodos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Scrum</a:t>
            </a:r>
            <a:endParaRPr lang="es-ES" dirty="0" smtClean="0"/>
          </a:p>
          <a:p>
            <a:pPr lvl="1"/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 smtClean="0"/>
          </a:p>
          <a:p>
            <a:pPr lvl="1"/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r>
              <a:rPr lang="es-ES" dirty="0" err="1" smtClean="0"/>
              <a:t>Scrum</a:t>
            </a:r>
            <a:r>
              <a:rPr lang="es-ES" dirty="0" smtClean="0"/>
              <a:t> y Extreme </a:t>
            </a:r>
            <a:r>
              <a:rPr lang="es-ES" dirty="0" err="1" smtClean="0"/>
              <a:t>Programming</a:t>
            </a:r>
            <a:r>
              <a:rPr lang="es-ES" dirty="0" smtClean="0"/>
              <a:t> son los más usados.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47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Es un método de desarrollo orientado a Objetos.</a:t>
            </a:r>
          </a:p>
          <a:p>
            <a:r>
              <a:rPr lang="es-ES" dirty="0" smtClean="0"/>
              <a:t>Creado por </a:t>
            </a:r>
            <a:r>
              <a:rPr lang="es-ES" b="1" dirty="0" err="1" smtClean="0"/>
              <a:t>Alistair</a:t>
            </a:r>
            <a:r>
              <a:rPr lang="es-ES" b="1" dirty="0" smtClean="0"/>
              <a:t> </a:t>
            </a:r>
            <a:r>
              <a:rPr lang="es-ES" b="1" dirty="0" err="1" smtClean="0"/>
              <a:t>Cockburn</a:t>
            </a:r>
            <a:r>
              <a:rPr lang="es-ES" b="1" dirty="0" smtClean="0"/>
              <a:t> </a:t>
            </a:r>
            <a:r>
              <a:rPr lang="es-ES" dirty="0" smtClean="0"/>
              <a:t>de IBM en 1991.</a:t>
            </a:r>
          </a:p>
          <a:p>
            <a:r>
              <a:rPr lang="es-ES" dirty="0" smtClean="0"/>
              <a:t>Fue creado por los practicantes del mundo real del software.</a:t>
            </a:r>
          </a:p>
          <a:p>
            <a:r>
              <a:rPr lang="es-ES" dirty="0" smtClean="0"/>
              <a:t>El éxito del buen desarrollo de software es:</a:t>
            </a:r>
          </a:p>
          <a:p>
            <a:pPr lvl="1"/>
            <a:r>
              <a:rPr lang="es-ES" dirty="0" smtClean="0"/>
              <a:t>Buena comunicación.</a:t>
            </a:r>
          </a:p>
          <a:p>
            <a:pPr lvl="1"/>
            <a:r>
              <a:rPr lang="es-ES" dirty="0" smtClean="0"/>
              <a:t>Alta Moral</a:t>
            </a:r>
          </a:p>
          <a:p>
            <a:pPr lvl="1"/>
            <a:r>
              <a:rPr lang="es-ES" dirty="0" smtClean="0"/>
              <a:t>Acceso de los desarrolladores al usuario final</a:t>
            </a:r>
          </a:p>
          <a:p>
            <a:r>
              <a:rPr lang="es-ES" dirty="0" smtClean="0"/>
              <a:t>Los proyectos que siguen las buenas practicas son exitosas mientras que aquellas que no fallan.</a:t>
            </a:r>
          </a:p>
          <a:p>
            <a:pPr lvl="1"/>
            <a:r>
              <a:rPr lang="es-ES" dirty="0" smtClean="0"/>
              <a:t>Equipo de trabajo.</a:t>
            </a:r>
          </a:p>
          <a:p>
            <a:pPr lvl="1"/>
            <a:r>
              <a:rPr lang="es-ES" dirty="0" smtClean="0"/>
              <a:t>Entregas frecuentes.</a:t>
            </a:r>
          </a:p>
          <a:p>
            <a:pPr lvl="1"/>
            <a:r>
              <a:rPr lang="es-ES" dirty="0" smtClean="0"/>
              <a:t>Colaboración con el cliente.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80928"/>
            <a:ext cx="8329642" cy="3362716"/>
          </a:xfrm>
        </p:spPr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es una familia de 20 distintos métodos ágiles.</a:t>
            </a:r>
          </a:p>
          <a:p>
            <a:r>
              <a:rPr lang="es-ES" dirty="0" smtClean="0"/>
              <a:t>Se analizan en dos dimensiones:</a:t>
            </a:r>
          </a:p>
          <a:p>
            <a:r>
              <a:rPr lang="es-ES" dirty="0" smtClean="0"/>
              <a:t>Eje de las Y:</a:t>
            </a:r>
          </a:p>
          <a:p>
            <a:pPr lvl="1"/>
            <a:r>
              <a:rPr lang="es-ES" dirty="0" smtClean="0"/>
              <a:t>Vida imaginaria. Dinero necesario, Dinero a discreción, confort.</a:t>
            </a:r>
          </a:p>
          <a:p>
            <a:r>
              <a:rPr lang="es-ES" dirty="0" smtClean="0"/>
              <a:t>Eje de las X: </a:t>
            </a:r>
          </a:p>
          <a:p>
            <a:pPr lvl="1"/>
            <a:r>
              <a:rPr lang="es-ES" dirty="0" smtClean="0"/>
              <a:t>Claro, amarillo, naranja, rojo y marrón.</a:t>
            </a:r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12194" y="2397125"/>
            <a:ext cx="42386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consiste de 7 niveles:</a:t>
            </a:r>
          </a:p>
          <a:p>
            <a:pPr lvl="1"/>
            <a:r>
              <a:rPr lang="es-ES" dirty="0" smtClean="0"/>
              <a:t>Ciclo del proyecto</a:t>
            </a:r>
          </a:p>
          <a:p>
            <a:pPr lvl="1"/>
            <a:r>
              <a:rPr lang="es-ES" dirty="0" smtClean="0"/>
              <a:t>Ciclo de </a:t>
            </a:r>
            <a:r>
              <a:rPr lang="es-ES" dirty="0" err="1" smtClean="0"/>
              <a:t>deliberables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Ciclo de interacción.</a:t>
            </a:r>
          </a:p>
          <a:p>
            <a:pPr lvl="1"/>
            <a:r>
              <a:rPr lang="es-ES" dirty="0" smtClean="0"/>
              <a:t>Ciclo de integración.</a:t>
            </a:r>
          </a:p>
          <a:p>
            <a:pPr lvl="1"/>
            <a:r>
              <a:rPr lang="es-ES" dirty="0" smtClean="0"/>
              <a:t>Semanas y días.</a:t>
            </a:r>
          </a:p>
          <a:p>
            <a:pPr lvl="1"/>
            <a:r>
              <a:rPr lang="es-ES" dirty="0" smtClean="0"/>
              <a:t>Desarrollo de episodios.</a:t>
            </a:r>
          </a:p>
          <a:p>
            <a:pPr lvl="1"/>
            <a:r>
              <a:rPr lang="es-ES" dirty="0" smtClean="0"/>
              <a:t>Reflexión acerca del proceso.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Crystal</a:t>
            </a:r>
            <a:r>
              <a:rPr lang="es-ES" dirty="0" smtClean="0"/>
              <a:t> Métodos cosiste en:</a:t>
            </a:r>
          </a:p>
          <a:p>
            <a:pPr lvl="1"/>
            <a:r>
              <a:rPr lang="es-ES" dirty="0" smtClean="0"/>
              <a:t>7 Propiedades.</a:t>
            </a:r>
          </a:p>
          <a:p>
            <a:pPr lvl="1"/>
            <a:r>
              <a:rPr lang="es-ES" dirty="0" smtClean="0"/>
              <a:t>5 estrategias.</a:t>
            </a:r>
          </a:p>
          <a:p>
            <a:pPr lvl="1"/>
            <a:r>
              <a:rPr lang="es-ES" dirty="0" smtClean="0"/>
              <a:t>9 técnicas.</a:t>
            </a:r>
          </a:p>
          <a:p>
            <a:pPr lvl="1"/>
            <a:r>
              <a:rPr lang="es-ES" dirty="0" smtClean="0"/>
              <a:t>8 roles.</a:t>
            </a:r>
          </a:p>
          <a:p>
            <a:pPr lvl="1"/>
            <a:r>
              <a:rPr lang="es-ES" dirty="0" smtClean="0"/>
              <a:t>25 documentos.</a:t>
            </a:r>
          </a:p>
          <a:p>
            <a:r>
              <a:rPr lang="es-ES" dirty="0" smtClean="0"/>
              <a:t>La última versión de </a:t>
            </a:r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es una composición de prácticas desde otros métodos ágiles.</a:t>
            </a:r>
          </a:p>
          <a:p>
            <a:r>
              <a:rPr lang="es-ES" dirty="0" smtClean="0"/>
              <a:t>Sus radiadores de </a:t>
            </a:r>
            <a:r>
              <a:rPr lang="es-ES" dirty="0" err="1" smtClean="0"/>
              <a:t>informacion</a:t>
            </a:r>
            <a:r>
              <a:rPr lang="es-ES" dirty="0" smtClean="0"/>
              <a:t> son:</a:t>
            </a:r>
          </a:p>
          <a:p>
            <a:pPr lvl="1"/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Scrum</a:t>
            </a:r>
            <a:r>
              <a:rPr lang="es-ES" dirty="0" smtClean="0"/>
              <a:t> (</a:t>
            </a:r>
            <a:r>
              <a:rPr lang="es-ES" dirty="0" err="1" smtClean="0"/>
              <a:t>dayli</a:t>
            </a:r>
            <a:r>
              <a:rPr lang="es-ES" dirty="0" smtClean="0"/>
              <a:t> stand ups, </a:t>
            </a:r>
            <a:r>
              <a:rPr lang="es-ES" dirty="0" err="1" smtClean="0"/>
              <a:t>burns</a:t>
            </a:r>
            <a:r>
              <a:rPr lang="es-ES" dirty="0" smtClean="0"/>
              <a:t> charts,  </a:t>
            </a:r>
            <a:r>
              <a:rPr lang="es-ES" dirty="0" err="1" smtClean="0"/>
              <a:t>reflexions</a:t>
            </a:r>
            <a:r>
              <a:rPr lang="es-ES" dirty="0" smtClean="0"/>
              <a:t> desde </a:t>
            </a:r>
            <a:r>
              <a:rPr lang="es-ES" dirty="0" err="1" smtClean="0"/>
              <a:t>Scrum</a:t>
            </a:r>
            <a:r>
              <a:rPr lang="es-ES" dirty="0" smtClean="0"/>
              <a:t>. Programando lado por lado. </a:t>
            </a:r>
            <a:r>
              <a:rPr lang="es-ES" dirty="0" err="1" smtClean="0"/>
              <a:t>Release</a:t>
            </a:r>
            <a:r>
              <a:rPr lang="es-ES" dirty="0" smtClean="0"/>
              <a:t> </a:t>
            </a:r>
            <a:r>
              <a:rPr lang="es-ES" dirty="0" err="1" smtClean="0"/>
              <a:t>Plans</a:t>
            </a:r>
            <a:r>
              <a:rPr lang="es-ES" dirty="0" smtClean="0"/>
              <a:t>, y planes de interacción derivados desde Extreme </a:t>
            </a:r>
            <a:r>
              <a:rPr lang="es-ES" dirty="0" err="1" smtClean="0"/>
              <a:t>programming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Crystal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abrazan los valores de Agiles métodos.</a:t>
            </a:r>
          </a:p>
          <a:p>
            <a:r>
              <a:rPr lang="es-ES" smtClean="0"/>
              <a:t>Poco usada.</a:t>
            </a:r>
            <a:endParaRPr lang="es-ES" dirty="0" smtClean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Business </a:t>
            </a:r>
            <a:r>
              <a:rPr lang="es-ES" dirty="0" err="1" smtClean="0"/>
              <a:t>Value</a:t>
            </a:r>
            <a:r>
              <a:rPr lang="es-ES" dirty="0" smtClean="0"/>
              <a:t> of Agile Software </a:t>
            </a:r>
            <a:r>
              <a:rPr lang="es-ES" dirty="0" err="1" smtClean="0"/>
              <a:t>Methods</a:t>
            </a:r>
            <a:r>
              <a:rPr lang="es-ES" dirty="0" smtClean="0"/>
              <a:t> : </a:t>
            </a:r>
            <a:r>
              <a:rPr lang="es-ES" dirty="0" err="1" smtClean="0"/>
              <a:t>Maximizing</a:t>
            </a:r>
            <a:r>
              <a:rPr lang="es-ES" dirty="0" smtClean="0"/>
              <a:t> ROI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Just</a:t>
            </a:r>
            <a:r>
              <a:rPr lang="es-ES" dirty="0" smtClean="0"/>
              <a:t>-In-Time </a:t>
            </a:r>
            <a:r>
              <a:rPr lang="es-ES" dirty="0" err="1" smtClean="0"/>
              <a:t>Processes</a:t>
            </a:r>
            <a:r>
              <a:rPr lang="es-ES" dirty="0" smtClean="0"/>
              <a:t> and </a:t>
            </a:r>
            <a:r>
              <a:rPr lang="es-ES" dirty="0" err="1" smtClean="0"/>
              <a:t>Documentation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Rico, David F. </a:t>
            </a:r>
            <a:r>
              <a:rPr lang="es-ES" dirty="0" err="1" smtClean="0"/>
              <a:t>Sayani</a:t>
            </a:r>
            <a:r>
              <a:rPr lang="es-ES" dirty="0" smtClean="0"/>
              <a:t>, Hasan </a:t>
            </a:r>
            <a:r>
              <a:rPr lang="es-ES" dirty="0" err="1" smtClean="0"/>
              <a:t>Sone</a:t>
            </a:r>
            <a:r>
              <a:rPr lang="es-ES" dirty="0" smtClean="0"/>
              <a:t>, Saya </a:t>
            </a:r>
            <a:br>
              <a:rPr lang="es-ES" dirty="0" smtClean="0"/>
            </a:br>
            <a:r>
              <a:rPr lang="es-ES" dirty="0" err="1" smtClean="0"/>
              <a:t>Pages</a:t>
            </a:r>
            <a:r>
              <a:rPr lang="es-ES" dirty="0" smtClean="0"/>
              <a:t>: 241 </a:t>
            </a:r>
            <a:br>
              <a:rPr lang="es-ES" dirty="0" smtClean="0"/>
            </a:br>
            <a:r>
              <a:rPr lang="es-ES" dirty="0" smtClean="0"/>
              <a:t>Publisher: J. Ross Publishing Inc. </a:t>
            </a:r>
            <a:br>
              <a:rPr lang="es-ES" dirty="0" smtClean="0"/>
            </a:br>
            <a:r>
              <a:rPr lang="es-ES" dirty="0" err="1" smtClean="0"/>
              <a:t>Location</a:t>
            </a:r>
            <a:r>
              <a:rPr lang="es-ES" dirty="0" smtClean="0"/>
              <a:t>: Ft. Lauderdale, FL, USA </a:t>
            </a:r>
            <a:br>
              <a:rPr lang="es-ES" dirty="0" smtClean="0"/>
            </a:br>
            <a:r>
              <a:rPr lang="es-ES" dirty="0" smtClean="0"/>
              <a:t>Date </a:t>
            </a:r>
            <a:r>
              <a:rPr lang="es-ES" dirty="0" err="1" smtClean="0"/>
              <a:t>Published</a:t>
            </a:r>
            <a:r>
              <a:rPr lang="es-ES" dirty="0" smtClean="0"/>
              <a:t>: 2009 </a:t>
            </a:r>
            <a:br>
              <a:rPr lang="es-ES" dirty="0" smtClean="0"/>
            </a:br>
            <a:r>
              <a:rPr lang="es-ES" dirty="0" err="1" smtClean="0"/>
              <a:t>Language</a:t>
            </a:r>
            <a:r>
              <a:rPr lang="es-ES" dirty="0" smtClean="0"/>
              <a:t>: en 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LC </a:t>
            </a:r>
            <a:r>
              <a:rPr lang="es-ES" dirty="0" err="1" smtClean="0"/>
              <a:t>Call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: QA76.76.D47 -- R558 2009eb </a:t>
            </a:r>
            <a:br>
              <a:rPr lang="es-ES" dirty="0" smtClean="0"/>
            </a:br>
            <a:r>
              <a:rPr lang="es-ES" dirty="0" err="1" smtClean="0"/>
              <a:t>eISBN</a:t>
            </a:r>
            <a:r>
              <a:rPr lang="es-ES" dirty="0" smtClean="0"/>
              <a:t>: 9781604276763 </a:t>
            </a:r>
            <a:br>
              <a:rPr lang="es-ES" dirty="0" smtClean="0"/>
            </a:br>
            <a:r>
              <a:rPr lang="es-ES" dirty="0" err="1" smtClean="0"/>
              <a:t>pISBN</a:t>
            </a:r>
            <a:r>
              <a:rPr lang="es-ES" dirty="0" smtClean="0"/>
              <a:t>: 9781604270310 </a:t>
            </a:r>
            <a:br>
              <a:rPr lang="es-ES" dirty="0" smtClean="0"/>
            </a:br>
            <a:r>
              <a:rPr lang="es-ES" dirty="0" smtClean="0"/>
              <a:t>Dewey Decimal </a:t>
            </a:r>
            <a:r>
              <a:rPr lang="es-ES" dirty="0" err="1" smtClean="0"/>
              <a:t>Number</a:t>
            </a:r>
            <a:r>
              <a:rPr lang="es-ES" dirty="0" smtClean="0"/>
              <a:t>: 005.1 </a:t>
            </a:r>
            <a:br>
              <a:rPr lang="es-ES" dirty="0" smtClean="0"/>
            </a:br>
            <a:r>
              <a:rPr lang="es-ES" dirty="0" smtClean="0"/>
              <a:t>OCLC </a:t>
            </a:r>
            <a:r>
              <a:rPr lang="es-ES" dirty="0" err="1" smtClean="0"/>
              <a:t>Number</a:t>
            </a:r>
            <a:r>
              <a:rPr lang="es-ES" dirty="0" smtClean="0"/>
              <a:t>: 697270736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66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Métodos Agiles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Otros métodos ágiles reconocidos incluyen:</a:t>
            </a:r>
          </a:p>
          <a:p>
            <a:pPr lvl="1"/>
            <a:r>
              <a:rPr lang="es-ES" dirty="0" smtClean="0"/>
              <a:t>Programación pragmática.</a:t>
            </a:r>
          </a:p>
          <a:p>
            <a:pPr lvl="1"/>
            <a:r>
              <a:rPr lang="es-ES" dirty="0" smtClean="0"/>
              <a:t>Modelamiento ágil.</a:t>
            </a:r>
          </a:p>
          <a:p>
            <a:pPr lvl="1"/>
            <a:r>
              <a:rPr lang="es-ES" dirty="0" smtClean="0"/>
              <a:t>Desarrollo de software adaptativo.</a:t>
            </a:r>
          </a:p>
          <a:p>
            <a:pPr lvl="1"/>
            <a:r>
              <a:rPr lang="es-ES" dirty="0" smtClean="0"/>
              <a:t>Proceso </a:t>
            </a:r>
            <a:r>
              <a:rPr lang="es-ES" dirty="0" err="1" smtClean="0"/>
              <a:t>Rational</a:t>
            </a:r>
            <a:r>
              <a:rPr lang="es-ES" dirty="0" smtClean="0"/>
              <a:t> Unificado.</a:t>
            </a:r>
          </a:p>
          <a:p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52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Métodos Agiles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Todos los métodos ágiles presentan efectivos </a:t>
            </a:r>
            <a:r>
              <a:rPr lang="es-ES" dirty="0" err="1" smtClean="0"/>
              <a:t>frameworks</a:t>
            </a:r>
            <a:r>
              <a:rPr lang="es-ES" dirty="0" smtClean="0"/>
              <a:t> para crear nuevos productos de software.</a:t>
            </a:r>
          </a:p>
          <a:p>
            <a:r>
              <a:rPr lang="es-ES" dirty="0" smtClean="0"/>
              <a:t>Los valores de métodos ágiles: </a:t>
            </a:r>
          </a:p>
          <a:p>
            <a:pPr lvl="1"/>
            <a:r>
              <a:rPr lang="es-ES" dirty="0" smtClean="0"/>
              <a:t>Colaboración con el cliente, </a:t>
            </a:r>
          </a:p>
          <a:p>
            <a:pPr lvl="1"/>
            <a:r>
              <a:rPr lang="es-ES" dirty="0" smtClean="0"/>
              <a:t>Equipo de trabajo, </a:t>
            </a:r>
          </a:p>
          <a:p>
            <a:pPr lvl="1"/>
            <a:r>
              <a:rPr lang="es-ES" dirty="0" smtClean="0"/>
              <a:t>Desarrollo interactivo y </a:t>
            </a:r>
          </a:p>
          <a:p>
            <a:pPr lvl="1"/>
            <a:r>
              <a:rPr lang="es-ES" dirty="0" smtClean="0"/>
              <a:t>Adaptabilidad. </a:t>
            </a:r>
          </a:p>
          <a:p>
            <a:r>
              <a:rPr lang="es-ES" dirty="0" smtClean="0"/>
              <a:t>Son más importantes  que cualquiera de los métodos ágiles  y sus prácticas. ¿Qué significa esto?  Cuando se usa métodos ágiles para crear software, uno debe siempre reflexionar sobre sus valores. La tecnología rápidamente evoluciona y así son los métodos ágiles.</a:t>
            </a:r>
          </a:p>
        </p:txBody>
      </p:sp>
    </p:spTree>
    <p:extLst>
      <p:ext uri="{BB962C8B-B14F-4D97-AF65-F5344CB8AC3E}">
        <p14:creationId xmlns:p14="http://schemas.microsoft.com/office/powerpoint/2010/main" val="109183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Fue creada por </a:t>
            </a:r>
            <a:r>
              <a:rPr lang="es-ES" b="1" dirty="0" smtClean="0"/>
              <a:t>Jeff Sutherland </a:t>
            </a:r>
            <a:r>
              <a:rPr lang="es-ES" dirty="0" smtClean="0"/>
              <a:t>y otros de </a:t>
            </a:r>
            <a:r>
              <a:rPr lang="es-ES" dirty="0" err="1" smtClean="0"/>
              <a:t>Easel</a:t>
            </a:r>
            <a:r>
              <a:rPr lang="es-ES" dirty="0" smtClean="0"/>
              <a:t> </a:t>
            </a:r>
            <a:r>
              <a:rPr lang="es-ES" dirty="0" err="1" smtClean="0"/>
              <a:t>Corporation</a:t>
            </a:r>
            <a:r>
              <a:rPr lang="es-ES" dirty="0" smtClean="0"/>
              <a:t> en 1993.</a:t>
            </a:r>
          </a:p>
          <a:p>
            <a:r>
              <a:rPr lang="es-ES" dirty="0" smtClean="0"/>
              <a:t>Juntos  Ken </a:t>
            </a:r>
            <a:r>
              <a:rPr lang="es-ES" dirty="0" err="1" smtClean="0"/>
              <a:t>Achwaber</a:t>
            </a:r>
            <a:r>
              <a:rPr lang="es-ES" dirty="0" smtClean="0"/>
              <a:t> Jeff Sutherland crearon una formal descripción en 1995.</a:t>
            </a:r>
          </a:p>
          <a:p>
            <a:r>
              <a:rPr lang="es-ES" dirty="0" err="1" smtClean="0"/>
              <a:t>Scrum</a:t>
            </a:r>
            <a:r>
              <a:rPr lang="es-ES" dirty="0" smtClean="0"/>
              <a:t> fue creado por dos básicas razones.</a:t>
            </a:r>
          </a:p>
          <a:p>
            <a:pPr lvl="1"/>
            <a:r>
              <a:rPr lang="es-ES" dirty="0" smtClean="0"/>
              <a:t>Metodologías existentes simplemente no funcionan.</a:t>
            </a:r>
          </a:p>
          <a:p>
            <a:pPr lvl="1"/>
            <a:r>
              <a:rPr lang="es-ES" dirty="0" smtClean="0"/>
              <a:t>Un nuevo método fue necesario para asegurar el éxito de un proyecto.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2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Basados en el desarrollo de nuevos productos.</a:t>
            </a:r>
          </a:p>
          <a:p>
            <a:r>
              <a:rPr lang="es-ES" dirty="0" err="1" smtClean="0"/>
              <a:t>Scrum</a:t>
            </a:r>
            <a:r>
              <a:rPr lang="es-ES" dirty="0" smtClean="0"/>
              <a:t> construye en estabilidad, equipos </a:t>
            </a:r>
            <a:r>
              <a:rPr lang="es-ES" dirty="0" err="1" smtClean="0"/>
              <a:t>autoorganizados</a:t>
            </a:r>
            <a:r>
              <a:rPr lang="es-ES" dirty="0" smtClean="0"/>
              <a:t>, sutil control, superposición de fases, </a:t>
            </a:r>
            <a:r>
              <a:rPr lang="es-ES" dirty="0" err="1" smtClean="0"/>
              <a:t>multiaprendizaje</a:t>
            </a:r>
            <a:r>
              <a:rPr lang="es-ES" dirty="0" smtClean="0"/>
              <a:t> y aprendizaje organizacional.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73506"/>
            <a:ext cx="3188395" cy="178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8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Scrum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Scrum</a:t>
            </a:r>
            <a:r>
              <a:rPr lang="es-ES" dirty="0" smtClean="0"/>
              <a:t>  inicialmente tuvo 3 grandes fases:</a:t>
            </a:r>
          </a:p>
          <a:p>
            <a:pPr lvl="1"/>
            <a:r>
              <a:rPr lang="es-ES" dirty="0" smtClean="0"/>
              <a:t>Pre-sprint </a:t>
            </a:r>
            <a:r>
              <a:rPr lang="es-ES" dirty="0" err="1" smtClean="0"/>
              <a:t>planning</a:t>
            </a:r>
            <a:endParaRPr lang="es-ES" dirty="0" smtClean="0"/>
          </a:p>
          <a:p>
            <a:pPr lvl="1"/>
            <a:r>
              <a:rPr lang="es-ES" dirty="0" smtClean="0"/>
              <a:t>Sprint</a:t>
            </a:r>
          </a:p>
          <a:p>
            <a:pPr lvl="1"/>
            <a:r>
              <a:rPr lang="es-ES" dirty="0" smtClean="0"/>
              <a:t>Post sprint </a:t>
            </a:r>
            <a:r>
              <a:rPr lang="es-ES" dirty="0" err="1" smtClean="0"/>
              <a:t>meeting</a:t>
            </a:r>
            <a:endParaRPr lang="es-ES" dirty="0" smtClean="0"/>
          </a:p>
          <a:p>
            <a:r>
              <a:rPr lang="es-ES" dirty="0" smtClean="0"/>
              <a:t>Hoy </a:t>
            </a:r>
            <a:r>
              <a:rPr lang="es-ES" dirty="0" err="1" smtClean="0"/>
              <a:t>Scrum</a:t>
            </a:r>
            <a:r>
              <a:rPr lang="es-ES" dirty="0" smtClean="0"/>
              <a:t> está compuesta por 5 </a:t>
            </a:r>
            <a:r>
              <a:rPr lang="es-ES" dirty="0" smtClean="0"/>
              <a:t>reuniones:</a:t>
            </a:r>
            <a:endParaRPr lang="es-ES" dirty="0" smtClean="0"/>
          </a:p>
          <a:p>
            <a:pPr lvl="1"/>
            <a:r>
              <a:rPr lang="es-ES" dirty="0" smtClean="0"/>
              <a:t>Sprint </a:t>
            </a:r>
            <a:r>
              <a:rPr lang="es-ES" dirty="0" err="1" smtClean="0"/>
              <a:t>planning</a:t>
            </a:r>
            <a:r>
              <a:rPr lang="es-ES" dirty="0" smtClean="0"/>
              <a:t> </a:t>
            </a:r>
            <a:r>
              <a:rPr lang="es-ES" dirty="0" err="1" smtClean="0"/>
              <a:t>meeting</a:t>
            </a:r>
            <a:endParaRPr lang="es-ES" dirty="0" smtClean="0"/>
          </a:p>
          <a:p>
            <a:pPr lvl="1"/>
            <a:r>
              <a:rPr lang="es-ES" dirty="0" smtClean="0"/>
              <a:t>Sprint</a:t>
            </a:r>
          </a:p>
          <a:p>
            <a:pPr lvl="1"/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standup</a:t>
            </a:r>
            <a:r>
              <a:rPr lang="es-ES" dirty="0" smtClean="0"/>
              <a:t> </a:t>
            </a:r>
            <a:r>
              <a:rPr lang="es-ES" dirty="0" err="1" smtClean="0"/>
              <a:t>meetings</a:t>
            </a:r>
            <a:r>
              <a:rPr lang="es-ES" dirty="0" smtClean="0"/>
              <a:t> (*)</a:t>
            </a:r>
          </a:p>
          <a:p>
            <a:pPr lvl="1"/>
            <a:r>
              <a:rPr lang="es-ES" dirty="0" smtClean="0"/>
              <a:t>Sprint </a:t>
            </a:r>
            <a:r>
              <a:rPr lang="es-ES" dirty="0" err="1" smtClean="0"/>
              <a:t>review</a:t>
            </a:r>
            <a:r>
              <a:rPr lang="es-ES" dirty="0" smtClean="0"/>
              <a:t> </a:t>
            </a:r>
            <a:r>
              <a:rPr lang="es-ES" dirty="0" err="1" smtClean="0"/>
              <a:t>meeting</a:t>
            </a:r>
            <a:endParaRPr lang="es-ES" dirty="0" smtClean="0"/>
          </a:p>
          <a:p>
            <a:pPr lvl="1"/>
            <a:r>
              <a:rPr lang="es-ES" dirty="0" smtClean="0"/>
              <a:t>Sprint </a:t>
            </a:r>
            <a:r>
              <a:rPr lang="es-ES" dirty="0" err="1" smtClean="0"/>
              <a:t>retrospective</a:t>
            </a:r>
            <a:r>
              <a:rPr lang="es-ES" dirty="0" smtClean="0"/>
              <a:t> </a:t>
            </a:r>
            <a:r>
              <a:rPr lang="es-ES" dirty="0" err="1" smtClean="0"/>
              <a:t>meetings</a:t>
            </a:r>
            <a:r>
              <a:rPr lang="es-ES" dirty="0" smtClean="0"/>
              <a:t> (*).</a:t>
            </a:r>
          </a:p>
          <a:p>
            <a:pPr marL="457200" lvl="1" indent="0">
              <a:buNone/>
            </a:pPr>
            <a:r>
              <a:rPr lang="es-ES" dirty="0" smtClean="0"/>
              <a:t>(*) Producen </a:t>
            </a:r>
            <a:r>
              <a:rPr lang="es-ES" dirty="0"/>
              <a:t>una rica comunicación interpersonal, mejora de procesos. 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65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Fue creado en 1996 por </a:t>
            </a:r>
            <a:r>
              <a:rPr lang="es-ES" b="1" dirty="0" smtClean="0"/>
              <a:t>Kent Beck </a:t>
            </a:r>
            <a:r>
              <a:rPr lang="es-ES" dirty="0" smtClean="0"/>
              <a:t>y su equipo de 20 desarrolladores de la Chrysler incluyendo Ron </a:t>
            </a:r>
            <a:r>
              <a:rPr lang="es-ES" dirty="0" err="1" smtClean="0"/>
              <a:t>Jeffries</a:t>
            </a:r>
            <a:r>
              <a:rPr lang="es-ES" dirty="0" smtClean="0"/>
              <a:t> y </a:t>
            </a:r>
            <a:r>
              <a:rPr lang="es-ES" dirty="0" err="1" smtClean="0"/>
              <a:t>Matin</a:t>
            </a:r>
            <a:r>
              <a:rPr lang="es-ES" dirty="0" smtClean="0"/>
              <a:t> </a:t>
            </a:r>
            <a:r>
              <a:rPr lang="es-ES" dirty="0" err="1" smtClean="0"/>
              <a:t>Fowler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Su origen no es claro y es uno de los más enigmáticos  de los métodos ágiles.</a:t>
            </a:r>
          </a:p>
          <a:p>
            <a:r>
              <a:rPr lang="es-ES" dirty="0" smtClean="0"/>
              <a:t>Están </a:t>
            </a:r>
            <a:r>
              <a:rPr lang="es-ES" b="1" dirty="0" smtClean="0"/>
              <a:t>basados en </a:t>
            </a:r>
            <a:r>
              <a:rPr lang="es-ES" b="1" dirty="0" err="1" smtClean="0"/>
              <a:t>Scrum</a:t>
            </a:r>
            <a:r>
              <a:rPr lang="es-ES" dirty="0" smtClean="0"/>
              <a:t>. Pero un tamaño correcto, solo lo suficiente, y justo a tiempo son sus premisas.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2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168408" y="546180"/>
            <a:ext cx="3672090" cy="672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7555</TotalTime>
  <Words>1194</Words>
  <Application>Microsoft Office PowerPoint</Application>
  <PresentationFormat>Presentación en pantalla (4:3)</PresentationFormat>
  <Paragraphs>196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Austin</vt:lpstr>
      <vt:lpstr>Tipos de Métodos Agiles</vt:lpstr>
      <vt:lpstr>Tipos de Métodos Agiles</vt:lpstr>
      <vt:lpstr>Tipos de Métodos Agiles</vt:lpstr>
      <vt:lpstr>Tipos de Métodos Agiles </vt:lpstr>
      <vt:lpstr>Scrum</vt:lpstr>
      <vt:lpstr>Scrum</vt:lpstr>
      <vt:lpstr>Scrum</vt:lpstr>
      <vt:lpstr>Extreme Programming</vt:lpstr>
      <vt:lpstr>Extreme Programming</vt:lpstr>
      <vt:lpstr>Dynamic System Development</vt:lpstr>
      <vt:lpstr>Dynamic System Development</vt:lpstr>
      <vt:lpstr>Dynamic System Development</vt:lpstr>
      <vt:lpstr>Dynamic System Development</vt:lpstr>
      <vt:lpstr>Dynamic System Development</vt:lpstr>
      <vt:lpstr>Feature Driven Development </vt:lpstr>
      <vt:lpstr>Feature Driven Development </vt:lpstr>
      <vt:lpstr>Feature Driven Development </vt:lpstr>
      <vt:lpstr>Feature Driven Development </vt:lpstr>
      <vt:lpstr>Feature Driven Development </vt:lpstr>
      <vt:lpstr>Crystal Methods</vt:lpstr>
      <vt:lpstr>Crystal Methods</vt:lpstr>
      <vt:lpstr>Crystal Methods</vt:lpstr>
      <vt:lpstr>Crystal Methods</vt:lpstr>
      <vt:lpstr>Crystal Methods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Toshiba-User</cp:lastModifiedBy>
  <cp:revision>69</cp:revision>
  <dcterms:created xsi:type="dcterms:W3CDTF">2013-08-14T01:57:38Z</dcterms:created>
  <dcterms:modified xsi:type="dcterms:W3CDTF">2016-11-09T02:17:31Z</dcterms:modified>
</cp:coreProperties>
</file>