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8" r:id="rId6"/>
    <p:sldId id="260" r:id="rId7"/>
    <p:sldId id="261" r:id="rId8"/>
    <p:sldId id="270" r:id="rId9"/>
    <p:sldId id="288" r:id="rId10"/>
    <p:sldId id="269" r:id="rId11"/>
    <p:sldId id="281" r:id="rId12"/>
    <p:sldId id="280" r:id="rId13"/>
    <p:sldId id="287" r:id="rId14"/>
    <p:sldId id="268" r:id="rId15"/>
    <p:sldId id="282" r:id="rId16"/>
    <p:sldId id="283" r:id="rId17"/>
    <p:sldId id="285" r:id="rId18"/>
    <p:sldId id="271" r:id="rId19"/>
    <p:sldId id="284" r:id="rId20"/>
    <p:sldId id="279" r:id="rId21"/>
    <p:sldId id="286" r:id="rId22"/>
    <p:sldId id="273" r:id="rId23"/>
    <p:sldId id="274" r:id="rId24"/>
    <p:sldId id="275"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EB5A7-5ED1-4365-A6A1-E2085829A45E}" v="818" dt="2019-10-01T18:00:11.325"/>
    <p1510:client id="{3F71FBD1-A748-4193-9FF4-5607C86EBCCA}" v="990" dt="2019-10-01T18:36:32.567"/>
    <p1510:client id="{55103B48-2A3C-92CE-18BF-80B1A6BBAB6C}" v="140" dt="2019-10-01T19:48:56.292"/>
    <p1510:client id="{7B8A25E3-B823-4725-876A-1B16261D7722}" v="1708" dt="2019-10-01T14:16:57.333"/>
    <p1510:client id="{B6EA354B-FFE7-4CD7-B610-28B38737716C}" v="415" dt="2019-10-01T14:44:24.93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EEFE2334-3F81-4D1D-A2C9-949DAB8D20E3}"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264326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EFE2334-3F81-4D1D-A2C9-949DAB8D20E3}"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112164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EFE2334-3F81-4D1D-A2C9-949DAB8D20E3}"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ED646-4621-4273-AC11-1BCFE9264DD3}"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0229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EFE2334-3F81-4D1D-A2C9-949DAB8D20E3}"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2485400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EFE2334-3F81-4D1D-A2C9-949DAB8D20E3}"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ED646-4621-4273-AC11-1BCFE9264DD3}"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5021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EFE2334-3F81-4D1D-A2C9-949DAB8D20E3}"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25549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EFE2334-3F81-4D1D-A2C9-949DAB8D20E3}"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1365883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EFE2334-3F81-4D1D-A2C9-949DAB8D20E3}"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178102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EFE2334-3F81-4D1D-A2C9-949DAB8D20E3}"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294528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EFE2334-3F81-4D1D-A2C9-949DAB8D20E3}"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356213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EFE2334-3F81-4D1D-A2C9-949DAB8D20E3}"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1553520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EFE2334-3F81-4D1D-A2C9-949DAB8D20E3}" type="datetimeFigureOut">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324369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EEFE2334-3F81-4D1D-A2C9-949DAB8D20E3}" type="datetimeFigureOut">
              <a:rPr lang="en-US" smtClean="0"/>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132213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E2334-3F81-4D1D-A2C9-949DAB8D20E3}" type="datetimeFigureOut">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235099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EFE2334-3F81-4D1D-A2C9-949DAB8D20E3}"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ED646-4621-4273-AC11-1BCFE9264DD3}" type="slidenum">
              <a:rPr lang="en-US" smtClean="0"/>
              <a:t>‹Nº›</a:t>
            </a:fld>
            <a:endParaRPr lang="en-US"/>
          </a:p>
        </p:txBody>
      </p:sp>
    </p:spTree>
    <p:extLst>
      <p:ext uri="{BB962C8B-B14F-4D97-AF65-F5344CB8AC3E}">
        <p14:creationId xmlns:p14="http://schemas.microsoft.com/office/powerpoint/2010/main" val="297042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ED646-4621-4273-AC11-1BCFE9264DD3}" type="slidenum">
              <a:rPr lang="en-US" smtClean="0"/>
              <a:t>‹Nº›</a:t>
            </a:fld>
            <a:endParaRPr lang="en-US"/>
          </a:p>
        </p:txBody>
      </p:sp>
      <p:sp>
        <p:nvSpPr>
          <p:cNvPr id="5" name="Date Placeholder 4"/>
          <p:cNvSpPr>
            <a:spLocks noGrp="1"/>
          </p:cNvSpPr>
          <p:nvPr>
            <p:ph type="dt" sz="half" idx="10"/>
          </p:nvPr>
        </p:nvSpPr>
        <p:spPr/>
        <p:txBody>
          <a:bodyPr/>
          <a:lstStyle/>
          <a:p>
            <a:fld id="{EEFE2334-3F81-4D1D-A2C9-949DAB8D20E3}" type="datetimeFigureOut">
              <a:rPr lang="en-US" smtClean="0"/>
              <a:t>10/1/2019</a:t>
            </a:fld>
            <a:endParaRPr lang="en-US"/>
          </a:p>
        </p:txBody>
      </p:sp>
    </p:spTree>
    <p:extLst>
      <p:ext uri="{BB962C8B-B14F-4D97-AF65-F5344CB8AC3E}">
        <p14:creationId xmlns:p14="http://schemas.microsoft.com/office/powerpoint/2010/main" val="162803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FE2334-3F81-4D1D-A2C9-949DAB8D20E3}" type="datetimeFigureOut">
              <a:rPr lang="en-US" smtClean="0"/>
              <a:t>10/1/2019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8ED646-4621-4273-AC11-1BCFE9264DD3}" type="slidenum">
              <a:rPr lang="en-US" smtClean="0"/>
              <a:t>‹Nº›</a:t>
            </a:fld>
            <a:endParaRPr lang="en-US"/>
          </a:p>
        </p:txBody>
      </p:sp>
    </p:spTree>
    <p:extLst>
      <p:ext uri="{BB962C8B-B14F-4D97-AF65-F5344CB8AC3E}">
        <p14:creationId xmlns:p14="http://schemas.microsoft.com/office/powerpoint/2010/main" val="34345970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CA28-BDF6-4404-A9A1-B94CCDAD8972}"/>
              </a:ext>
            </a:extLst>
          </p:cNvPr>
          <p:cNvSpPr>
            <a:spLocks noGrp="1"/>
          </p:cNvSpPr>
          <p:nvPr>
            <p:ph type="ctrTitle"/>
          </p:nvPr>
        </p:nvSpPr>
        <p:spPr>
          <a:xfrm>
            <a:off x="527314" y="766011"/>
            <a:ext cx="11137371" cy="2125578"/>
          </a:xfrm>
        </p:spPr>
        <p:txBody>
          <a:bodyPr/>
          <a:lstStyle/>
          <a:p>
            <a:pPr algn="ctr"/>
            <a:br>
              <a:rPr lang="en-US" b="1"/>
            </a:br>
            <a:r>
              <a:rPr lang="en-US" b="1">
                <a:solidFill>
                  <a:srgbClr val="FF0000"/>
                </a:solidFill>
              </a:rPr>
              <a:t>INTELIGENCIA DE NEGOCIOS</a:t>
            </a:r>
            <a:br>
              <a:rPr lang="en-US" b="1">
                <a:solidFill>
                  <a:srgbClr val="FF0000"/>
                </a:solidFill>
              </a:rPr>
            </a:br>
            <a:br>
              <a:rPr lang="en-US" b="1">
                <a:solidFill>
                  <a:srgbClr val="FF0000"/>
                </a:solidFill>
              </a:rPr>
            </a:br>
            <a:r>
              <a:rPr lang="en-US" b="1" i="1">
                <a:solidFill>
                  <a:srgbClr val="FF0000"/>
                </a:solidFill>
              </a:rPr>
              <a:t>BALANCED SCORECARD</a:t>
            </a:r>
            <a:endParaRPr lang="en-US" b="1"/>
          </a:p>
        </p:txBody>
      </p:sp>
      <p:sp>
        <p:nvSpPr>
          <p:cNvPr id="4" name="Title 1">
            <a:extLst>
              <a:ext uri="{FF2B5EF4-FFF2-40B4-BE49-F238E27FC236}">
                <a16:creationId xmlns:a16="http://schemas.microsoft.com/office/drawing/2014/main" id="{660EF6C2-1995-4050-B155-FE6390911BB4}"/>
              </a:ext>
            </a:extLst>
          </p:cNvPr>
          <p:cNvSpPr txBox="1">
            <a:spLocks/>
          </p:cNvSpPr>
          <p:nvPr/>
        </p:nvSpPr>
        <p:spPr>
          <a:xfrm>
            <a:off x="1563067" y="3858125"/>
            <a:ext cx="9065863" cy="229402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br>
              <a:rPr lang="en-US" b="1"/>
            </a:br>
            <a:r>
              <a:rPr lang="en-US" sz="3200" b="1" err="1">
                <a:solidFill>
                  <a:schemeClr val="accent4">
                    <a:lumMod val="50000"/>
                  </a:schemeClr>
                </a:solidFill>
              </a:rPr>
              <a:t>Integrantes</a:t>
            </a:r>
            <a:r>
              <a:rPr lang="en-US" sz="3200" b="1">
                <a:solidFill>
                  <a:schemeClr val="accent4">
                    <a:lumMod val="50000"/>
                  </a:schemeClr>
                </a:solidFill>
              </a:rPr>
              <a:t>:</a:t>
            </a:r>
          </a:p>
          <a:p>
            <a:pPr algn="l"/>
            <a:endParaRPr lang="en-US" sz="3200" b="1">
              <a:solidFill>
                <a:schemeClr val="accent4">
                  <a:lumMod val="50000"/>
                </a:schemeClr>
              </a:solidFill>
            </a:endParaRPr>
          </a:p>
          <a:p>
            <a:pPr marL="685800" indent="-685800" algn="l">
              <a:buFont typeface="Arial" panose="020B0604020202020204" pitchFamily="34" charset="0"/>
              <a:buChar char="•"/>
            </a:pPr>
            <a:r>
              <a:rPr lang="en-US" sz="3200" b="1">
                <a:solidFill>
                  <a:schemeClr val="accent4">
                    <a:lumMod val="50000"/>
                  </a:schemeClr>
                </a:solidFill>
              </a:rPr>
              <a:t>Díaz Danny</a:t>
            </a:r>
          </a:p>
          <a:p>
            <a:pPr marL="685800" indent="-685800" algn="l">
              <a:buFont typeface="Arial" panose="020B0604020202020204" pitchFamily="34" charset="0"/>
              <a:buChar char="•"/>
            </a:pPr>
            <a:r>
              <a:rPr lang="en-US" sz="3200" b="1">
                <a:solidFill>
                  <a:schemeClr val="accent4">
                    <a:lumMod val="50000"/>
                  </a:schemeClr>
                </a:solidFill>
              </a:rPr>
              <a:t>Jaramillo Ronny</a:t>
            </a:r>
          </a:p>
          <a:p>
            <a:pPr marL="685800" indent="-685800" algn="l">
              <a:buFont typeface="Arial" panose="020B0604020202020204" pitchFamily="34" charset="0"/>
              <a:buChar char="•"/>
            </a:pPr>
            <a:r>
              <a:rPr lang="en-US" sz="3200" b="1">
                <a:solidFill>
                  <a:schemeClr val="accent4">
                    <a:lumMod val="50000"/>
                  </a:schemeClr>
                </a:solidFill>
              </a:rPr>
              <a:t>Román Bolívar</a:t>
            </a:r>
          </a:p>
          <a:p>
            <a:pPr marL="685800" indent="-685800" algn="l">
              <a:buFont typeface="Arial" panose="020B0604020202020204" pitchFamily="34" charset="0"/>
              <a:buChar char="•"/>
            </a:pPr>
            <a:r>
              <a:rPr lang="en-US" sz="3200" b="1" err="1">
                <a:solidFill>
                  <a:schemeClr val="accent4">
                    <a:lumMod val="50000"/>
                  </a:schemeClr>
                </a:solidFill>
              </a:rPr>
              <a:t>Túquerrez</a:t>
            </a:r>
            <a:r>
              <a:rPr lang="en-US" sz="3200" b="1">
                <a:solidFill>
                  <a:schemeClr val="accent4">
                    <a:lumMod val="50000"/>
                  </a:schemeClr>
                </a:solidFill>
              </a:rPr>
              <a:t> Willan</a:t>
            </a:r>
          </a:p>
        </p:txBody>
      </p:sp>
    </p:spTree>
    <p:extLst>
      <p:ext uri="{BB962C8B-B14F-4D97-AF65-F5344CB8AC3E}">
        <p14:creationId xmlns:p14="http://schemas.microsoft.com/office/powerpoint/2010/main" val="402206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22103"/>
            <a:ext cx="9432652" cy="5686067"/>
          </a:xfrm>
        </p:spPr>
        <p:txBody>
          <a:bodyPr vert="horz" lIns="91440" tIns="45720" rIns="91440" bIns="45720" rtlCol="0" anchor="t">
            <a:normAutofit/>
          </a:bodyPr>
          <a:lstStyle/>
          <a:p>
            <a:pPr marL="0" indent="0">
              <a:buNone/>
            </a:pPr>
            <a:r>
              <a:rPr lang="es-ES" sz="5400" dirty="0">
                <a:solidFill>
                  <a:srgbClr val="FF0000"/>
                </a:solidFill>
              </a:rPr>
              <a:t>Eje Financiero</a:t>
            </a:r>
            <a:endParaRPr lang="es-ES" dirty="0">
              <a:solidFill>
                <a:srgbClr val="404040"/>
              </a:solidFill>
            </a:endParaRPr>
          </a:p>
          <a:p>
            <a:pPr marL="0" indent="0">
              <a:buNone/>
            </a:pPr>
            <a:r>
              <a:rPr lang="es-ES" sz="3600" b="1" dirty="0">
                <a:solidFill>
                  <a:srgbClr val="404040"/>
                </a:solidFill>
              </a:rPr>
              <a:t>    Objetivo estratégico:</a:t>
            </a:r>
            <a:r>
              <a:rPr lang="es-ES" sz="3600" dirty="0">
                <a:solidFill>
                  <a:srgbClr val="404040"/>
                </a:solidFill>
              </a:rPr>
              <a:t> Consolidar</a:t>
            </a:r>
            <a:r>
              <a:rPr lang="es-ES" sz="3600" dirty="0"/>
              <a:t> una imagen de empresa más fuerte</a:t>
            </a:r>
          </a:p>
          <a:p>
            <a:pPr marL="457200" lvl="1" indent="0">
              <a:buNone/>
            </a:pPr>
            <a:r>
              <a:rPr lang="es-ES" sz="3600" dirty="0"/>
              <a:t>  </a:t>
            </a:r>
          </a:p>
          <a:p>
            <a:pPr marL="457200" lvl="1" indent="0">
              <a:buNone/>
            </a:pPr>
            <a:r>
              <a:rPr lang="es-ES" sz="3600" b="1" dirty="0"/>
              <a:t>Segundo indicador: </a:t>
            </a:r>
            <a:endParaRPr lang="es-ES" sz="3800" b="1" dirty="0"/>
          </a:p>
          <a:p>
            <a:pPr marL="1028700" lvl="1" indent="-571500">
              <a:buFont typeface="Wingdings" charset="2"/>
              <a:buChar char="q"/>
            </a:pPr>
            <a:r>
              <a:rPr lang="es-ES" sz="3600" dirty="0"/>
              <a:t>Cuota de mercado</a:t>
            </a:r>
            <a:endParaRPr lang="es-ES" sz="3800" dirty="0"/>
          </a:p>
          <a:p>
            <a:pPr marL="457200" lvl="1" indent="0">
              <a:buNone/>
            </a:pPr>
            <a:r>
              <a:rPr lang="es-ES" sz="3600" dirty="0"/>
              <a:t>    Analizar a la competencia</a:t>
            </a:r>
          </a:p>
          <a:p>
            <a:pPr marL="914400" lvl="2" indent="0">
              <a:buNone/>
            </a:pPr>
            <a:endParaRPr lang="es-ES" sz="3600"/>
          </a:p>
          <a:p>
            <a:pPr marL="914400" lvl="2" indent="0">
              <a:buNone/>
            </a:pPr>
            <a:endParaRPr lang="es-ES" sz="3600"/>
          </a:p>
          <a:p>
            <a:endParaRPr lang="es-ES" sz="4000"/>
          </a:p>
          <a:p>
            <a:endParaRPr lang="es-EC"/>
          </a:p>
        </p:txBody>
      </p:sp>
      <p:pic>
        <p:nvPicPr>
          <p:cNvPr id="4" name="Imagen 4">
            <a:extLst>
              <a:ext uri="{FF2B5EF4-FFF2-40B4-BE49-F238E27FC236}">
                <a16:creationId xmlns:a16="http://schemas.microsoft.com/office/drawing/2014/main" id="{EADED77F-7982-4112-BCBD-315EFC943791}"/>
              </a:ext>
            </a:extLst>
          </p:cNvPr>
          <p:cNvPicPr>
            <a:picLocks noChangeAspect="1"/>
          </p:cNvPicPr>
          <p:nvPr/>
        </p:nvPicPr>
        <p:blipFill>
          <a:blip r:embed="rId3"/>
          <a:stretch>
            <a:fillRect/>
          </a:stretch>
        </p:blipFill>
        <p:spPr>
          <a:xfrm>
            <a:off x="7513608" y="2956747"/>
            <a:ext cx="3533954" cy="2554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672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36482"/>
            <a:ext cx="9447028" cy="5743575"/>
          </a:xfrm>
        </p:spPr>
        <p:txBody>
          <a:bodyPr vert="horz" lIns="91440" tIns="45720" rIns="91440" bIns="45720" rtlCol="0" anchor="t">
            <a:normAutofit/>
          </a:bodyPr>
          <a:lstStyle/>
          <a:p>
            <a:pPr marL="0" indent="0">
              <a:buNone/>
            </a:pPr>
            <a:r>
              <a:rPr lang="es-ES" sz="5400">
                <a:solidFill>
                  <a:srgbClr val="FF0000"/>
                </a:solidFill>
              </a:rPr>
              <a:t>Eje </a:t>
            </a:r>
            <a:r>
              <a:rPr lang="es-ES" sz="5400">
                <a:solidFill>
                  <a:srgbClr val="FF0000"/>
                </a:solidFill>
                <a:ea typeface="+mn-lt"/>
                <a:cs typeface="+mn-lt"/>
              </a:rPr>
              <a:t>Clientes</a:t>
            </a:r>
          </a:p>
          <a:p>
            <a:pPr marL="0" indent="0">
              <a:buNone/>
            </a:pPr>
            <a:r>
              <a:rPr lang="es-ES" sz="3600" b="1">
                <a:ea typeface="+mn-lt"/>
                <a:cs typeface="+mn-lt"/>
              </a:rPr>
              <a:t>    Objetivo estratégico: </a:t>
            </a:r>
            <a:r>
              <a:rPr lang="es-ES" sz="3600">
                <a:ea typeface="+mn-lt"/>
                <a:cs typeface="+mn-lt"/>
              </a:rPr>
              <a:t>Aumentar el porcentaje de clientes por zonas geográficas.  </a:t>
            </a:r>
            <a:endParaRPr lang="es-ES"/>
          </a:p>
          <a:p>
            <a:pPr marL="457200" lvl="1" indent="0">
              <a:buNone/>
            </a:pPr>
            <a:endParaRPr lang="es-ES" sz="3600"/>
          </a:p>
          <a:p>
            <a:pPr marL="457200" lvl="1" indent="0">
              <a:buNone/>
            </a:pPr>
            <a:r>
              <a:rPr lang="es-ES" sz="3600" b="1">
                <a:ea typeface="+mn-lt"/>
                <a:cs typeface="+mn-lt"/>
              </a:rPr>
              <a:t>Primer indicador:</a:t>
            </a:r>
            <a:endParaRPr lang="es-ES" sz="3600">
              <a:ea typeface="+mn-lt"/>
              <a:cs typeface="+mn-lt"/>
            </a:endParaRPr>
          </a:p>
          <a:p>
            <a:pPr marL="1028700" lvl="1" indent="-571500">
              <a:buFont typeface="Wingdings,Sans-Serif"/>
              <a:buChar char="q"/>
            </a:pPr>
            <a:r>
              <a:rPr lang="es-EC" sz="3600">
                <a:ea typeface="+mn-lt"/>
                <a:cs typeface="+mn-lt"/>
              </a:rPr>
              <a:t>Porcentaje de crecimiento.</a:t>
            </a:r>
            <a:endParaRPr lang="es-ES" sz="3600">
              <a:ea typeface="+mn-lt"/>
              <a:cs typeface="+mn-lt"/>
            </a:endParaRPr>
          </a:p>
          <a:p>
            <a:pPr marL="1885950" lvl="3">
              <a:buFont typeface="Wingdings,Sans-Serif"/>
              <a:buChar char="q"/>
            </a:pPr>
            <a:endParaRPr lang="es-ES" sz="3600">
              <a:ea typeface="+mn-lt"/>
              <a:cs typeface="+mn-lt"/>
            </a:endParaRPr>
          </a:p>
          <a:p>
            <a:pPr marL="457200" lvl="1" indent="0">
              <a:buNone/>
            </a:pPr>
            <a:endParaRPr lang="es-ES" sz="38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pic>
        <p:nvPicPr>
          <p:cNvPr id="2" name="Imagen 3" descr="Imagen que contiene cielo, mesa, LEGO, luz&#10;&#10;Descripción generada con confianza muy alta">
            <a:extLst>
              <a:ext uri="{FF2B5EF4-FFF2-40B4-BE49-F238E27FC236}">
                <a16:creationId xmlns:a16="http://schemas.microsoft.com/office/drawing/2014/main" id="{CCD4CCBA-07E9-41FE-9A37-6B28CAD85E30}"/>
              </a:ext>
            </a:extLst>
          </p:cNvPr>
          <p:cNvPicPr>
            <a:picLocks noChangeAspect="1"/>
          </p:cNvPicPr>
          <p:nvPr/>
        </p:nvPicPr>
        <p:blipFill>
          <a:blip r:embed="rId3"/>
          <a:stretch>
            <a:fillRect/>
          </a:stretch>
        </p:blipFill>
        <p:spPr>
          <a:xfrm>
            <a:off x="8778816" y="2660660"/>
            <a:ext cx="3145766" cy="3995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8847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36482"/>
            <a:ext cx="8641896" cy="5743575"/>
          </a:xfrm>
        </p:spPr>
        <p:txBody>
          <a:bodyPr vert="horz" lIns="91440" tIns="45720" rIns="91440" bIns="45720" rtlCol="0" anchor="t">
            <a:normAutofit/>
          </a:bodyPr>
          <a:lstStyle/>
          <a:p>
            <a:pPr marL="0" indent="0">
              <a:buNone/>
            </a:pPr>
            <a:r>
              <a:rPr lang="es-ES" sz="5400">
                <a:solidFill>
                  <a:srgbClr val="FF0000"/>
                </a:solidFill>
              </a:rPr>
              <a:t>Eje </a:t>
            </a:r>
            <a:r>
              <a:rPr lang="es-ES" sz="5400">
                <a:solidFill>
                  <a:srgbClr val="FF0000"/>
                </a:solidFill>
                <a:ea typeface="+mn-lt"/>
                <a:cs typeface="+mn-lt"/>
              </a:rPr>
              <a:t>Clientes</a:t>
            </a:r>
          </a:p>
          <a:p>
            <a:pPr marL="0" indent="0">
              <a:buNone/>
            </a:pPr>
            <a:r>
              <a:rPr lang="es-ES" sz="3600" b="1">
                <a:ea typeface="+mn-lt"/>
                <a:cs typeface="+mn-lt"/>
              </a:rPr>
              <a:t>    Objetivo estratégico: </a:t>
            </a:r>
            <a:r>
              <a:rPr lang="es-ES" sz="3600">
                <a:ea typeface="+mn-lt"/>
                <a:cs typeface="+mn-lt"/>
              </a:rPr>
              <a:t>Aumentar el porcentaje de clientes por zonas geográficas.  </a:t>
            </a:r>
            <a:endParaRPr lang="es-ES"/>
          </a:p>
          <a:p>
            <a:pPr marL="457200" lvl="1" indent="0">
              <a:buNone/>
            </a:pPr>
            <a:endParaRPr lang="es-ES" sz="3600"/>
          </a:p>
          <a:p>
            <a:pPr marL="457200" lvl="1" indent="0">
              <a:buNone/>
            </a:pPr>
            <a:r>
              <a:rPr lang="es-ES" sz="3600" b="1">
                <a:ea typeface="+mn-lt"/>
                <a:cs typeface="+mn-lt"/>
              </a:rPr>
              <a:t>Segundo indicador:</a:t>
            </a:r>
            <a:endParaRPr lang="es-ES" sz="3600">
              <a:ea typeface="+mn-lt"/>
              <a:cs typeface="+mn-lt"/>
            </a:endParaRPr>
          </a:p>
          <a:p>
            <a:pPr marL="1028700" lvl="1" indent="-571500">
              <a:buFont typeface="Wingdings,Sans-Serif"/>
              <a:buChar char="q"/>
            </a:pPr>
            <a:r>
              <a:rPr lang="es-EC" sz="3600">
                <a:ea typeface="+mn-lt"/>
                <a:cs typeface="+mn-lt"/>
              </a:rPr>
              <a:t>Zona a nivel de segmento de mercado.</a:t>
            </a:r>
            <a:endParaRPr lang="es-ES" sz="3600">
              <a:ea typeface="+mn-lt"/>
              <a:cs typeface="+mn-lt"/>
            </a:endParaRPr>
          </a:p>
          <a:p>
            <a:pPr marL="1885950" lvl="3">
              <a:buFont typeface="Wingdings,Sans-Serif"/>
              <a:buChar char="q"/>
            </a:pPr>
            <a:endParaRPr lang="es-ES" sz="3600">
              <a:ea typeface="+mn-lt"/>
              <a:cs typeface="+mn-lt"/>
            </a:endParaRPr>
          </a:p>
          <a:p>
            <a:pPr marL="457200" lvl="1" indent="0">
              <a:buNone/>
            </a:pPr>
            <a:endParaRPr lang="es-ES" sz="38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pic>
        <p:nvPicPr>
          <p:cNvPr id="2" name="Imagen 3" descr="Imagen que contiene cielo, mesa, LEGO, luz&#10;&#10;Descripción generada con confianza muy alta">
            <a:extLst>
              <a:ext uri="{FF2B5EF4-FFF2-40B4-BE49-F238E27FC236}">
                <a16:creationId xmlns:a16="http://schemas.microsoft.com/office/drawing/2014/main" id="{CCD4CCBA-07E9-41FE-9A37-6B28CAD85E30}"/>
              </a:ext>
            </a:extLst>
          </p:cNvPr>
          <p:cNvPicPr>
            <a:picLocks noChangeAspect="1"/>
          </p:cNvPicPr>
          <p:nvPr/>
        </p:nvPicPr>
        <p:blipFill>
          <a:blip r:embed="rId3"/>
          <a:stretch>
            <a:fillRect/>
          </a:stretch>
        </p:blipFill>
        <p:spPr>
          <a:xfrm>
            <a:off x="8778816" y="2660660"/>
            <a:ext cx="3145766" cy="3995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1518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36482"/>
            <a:ext cx="9447028" cy="5743575"/>
          </a:xfrm>
        </p:spPr>
        <p:txBody>
          <a:bodyPr vert="horz" lIns="91440" tIns="45720" rIns="91440" bIns="45720" rtlCol="0" anchor="t">
            <a:normAutofit/>
          </a:bodyPr>
          <a:lstStyle/>
          <a:p>
            <a:pPr marL="0" indent="0">
              <a:buNone/>
            </a:pPr>
            <a:r>
              <a:rPr lang="es-ES" sz="5400">
                <a:solidFill>
                  <a:srgbClr val="FF0000"/>
                </a:solidFill>
              </a:rPr>
              <a:t>Eje </a:t>
            </a:r>
            <a:r>
              <a:rPr lang="es-ES" sz="5400">
                <a:solidFill>
                  <a:srgbClr val="FF0000"/>
                </a:solidFill>
                <a:ea typeface="+mn-lt"/>
                <a:cs typeface="+mn-lt"/>
              </a:rPr>
              <a:t>Clientes</a:t>
            </a:r>
          </a:p>
          <a:p>
            <a:pPr marL="0" indent="0">
              <a:buNone/>
            </a:pPr>
            <a:r>
              <a:rPr lang="es-ES" sz="3600" b="1">
                <a:ea typeface="+mn-lt"/>
                <a:cs typeface="+mn-lt"/>
              </a:rPr>
              <a:t>    Objetivo estratégico: </a:t>
            </a:r>
            <a:r>
              <a:rPr lang="es-EC" sz="3600">
                <a:ea typeface="+mn-lt"/>
                <a:cs typeface="+mn-lt"/>
              </a:rPr>
              <a:t>Aumentar la satisfacción del cliente.</a:t>
            </a:r>
            <a:endParaRPr lang="es-EC">
              <a:ea typeface="+mn-lt"/>
              <a:cs typeface="+mn-lt"/>
            </a:endParaRPr>
          </a:p>
          <a:p>
            <a:pPr marL="457200" lvl="1" indent="0">
              <a:buNone/>
            </a:pPr>
            <a:endParaRPr lang="es-ES" sz="3600"/>
          </a:p>
          <a:p>
            <a:pPr marL="457200" lvl="1" indent="0">
              <a:buNone/>
            </a:pPr>
            <a:r>
              <a:rPr lang="es-ES" sz="3600" b="1">
                <a:ea typeface="+mn-lt"/>
                <a:cs typeface="+mn-lt"/>
              </a:rPr>
              <a:t>Primer indicador:</a:t>
            </a:r>
            <a:endParaRPr lang="es-ES" sz="3600">
              <a:ea typeface="+mn-lt"/>
              <a:cs typeface="+mn-lt"/>
            </a:endParaRPr>
          </a:p>
          <a:p>
            <a:pPr marL="1028700" lvl="1" indent="-571500">
              <a:buFont typeface="Wingdings,Sans-Serif"/>
              <a:buChar char="q"/>
            </a:pPr>
            <a:r>
              <a:rPr lang="es-EC" sz="3600">
                <a:ea typeface="+mn-lt"/>
                <a:cs typeface="+mn-lt"/>
              </a:rPr>
              <a:t>Encuesta de satisfacción.</a:t>
            </a:r>
            <a:endParaRPr lang="es-ES" sz="3600">
              <a:ea typeface="+mn-lt"/>
              <a:cs typeface="+mn-lt"/>
            </a:endParaRPr>
          </a:p>
          <a:p>
            <a:pPr marL="1885950" lvl="3">
              <a:buFont typeface="Wingdings,Sans-Serif"/>
              <a:buChar char="q"/>
            </a:pPr>
            <a:endParaRPr lang="es-ES" sz="3600">
              <a:ea typeface="+mn-lt"/>
              <a:cs typeface="+mn-lt"/>
            </a:endParaRPr>
          </a:p>
          <a:p>
            <a:pPr marL="457200" lvl="1" indent="0">
              <a:buNone/>
            </a:pPr>
            <a:endParaRPr lang="es-ES" sz="38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pic>
        <p:nvPicPr>
          <p:cNvPr id="4" name="Picture 2" descr="CÃ³mo atraer clientes a tu negocio de 9 maneras diferentes">
            <a:extLst>
              <a:ext uri="{FF2B5EF4-FFF2-40B4-BE49-F238E27FC236}">
                <a16:creationId xmlns:a16="http://schemas.microsoft.com/office/drawing/2014/main" id="{B448CA4F-7150-49F5-89B9-B5AC98C16E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60" r="3359" b="-1"/>
          <a:stretch/>
        </p:blipFill>
        <p:spPr bwMode="auto">
          <a:xfrm>
            <a:off x="7591022" y="2875470"/>
            <a:ext cx="4169658" cy="3608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73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36482"/>
            <a:ext cx="8167444" cy="5743575"/>
          </a:xfrm>
        </p:spPr>
        <p:txBody>
          <a:bodyPr vert="horz" lIns="91440" tIns="45720" rIns="91440" bIns="45720" rtlCol="0" anchor="t">
            <a:normAutofit/>
          </a:bodyPr>
          <a:lstStyle/>
          <a:p>
            <a:pPr marL="0" indent="0">
              <a:buNone/>
            </a:pPr>
            <a:r>
              <a:rPr lang="es-ES" sz="5400">
                <a:solidFill>
                  <a:srgbClr val="FF0000"/>
                </a:solidFill>
              </a:rPr>
              <a:t>Eje </a:t>
            </a:r>
            <a:r>
              <a:rPr lang="es-ES" sz="5400">
                <a:solidFill>
                  <a:srgbClr val="FF0000"/>
                </a:solidFill>
                <a:ea typeface="+mn-lt"/>
                <a:cs typeface="+mn-lt"/>
              </a:rPr>
              <a:t>Clientes</a:t>
            </a:r>
          </a:p>
          <a:p>
            <a:pPr marL="0" indent="0">
              <a:buNone/>
            </a:pPr>
            <a:r>
              <a:rPr lang="es-ES" sz="3600" b="1">
                <a:ea typeface="+mn-lt"/>
                <a:cs typeface="+mn-lt"/>
              </a:rPr>
              <a:t>    Objetivo estratégico: </a:t>
            </a:r>
            <a:r>
              <a:rPr lang="es-EC" sz="3600">
                <a:ea typeface="+mn-lt"/>
                <a:cs typeface="+mn-lt"/>
              </a:rPr>
              <a:t>Aumentar la satisfacción del cliente.</a:t>
            </a:r>
            <a:endParaRPr lang="es-EC">
              <a:ea typeface="+mn-lt"/>
              <a:cs typeface="+mn-lt"/>
            </a:endParaRPr>
          </a:p>
          <a:p>
            <a:pPr marL="457200" lvl="1" indent="0">
              <a:buNone/>
            </a:pPr>
            <a:endParaRPr lang="es-ES" sz="3600"/>
          </a:p>
          <a:p>
            <a:pPr marL="457200" lvl="1" indent="0">
              <a:buNone/>
            </a:pPr>
            <a:r>
              <a:rPr lang="es-ES" sz="3600" b="1">
                <a:ea typeface="+mn-lt"/>
                <a:cs typeface="+mn-lt"/>
              </a:rPr>
              <a:t>Segundo indicador:</a:t>
            </a:r>
            <a:endParaRPr lang="es-ES" sz="3600">
              <a:ea typeface="+mn-lt"/>
              <a:cs typeface="+mn-lt"/>
            </a:endParaRPr>
          </a:p>
          <a:p>
            <a:pPr marL="1028700" lvl="1" indent="-571500">
              <a:buFont typeface="Wingdings,Sans-Serif"/>
              <a:buChar char="q"/>
            </a:pPr>
            <a:r>
              <a:rPr lang="es-EC" sz="3600">
                <a:ea typeface="+mn-lt"/>
                <a:cs typeface="+mn-lt"/>
              </a:rPr>
              <a:t>Número de quejas presentadas por los clientes.</a:t>
            </a:r>
            <a:endParaRPr lang="es-ES" sz="3600">
              <a:ea typeface="+mn-lt"/>
              <a:cs typeface="+mn-lt"/>
            </a:endParaRPr>
          </a:p>
          <a:p>
            <a:pPr marL="1885950" lvl="3">
              <a:buFont typeface="Wingdings,Sans-Serif"/>
              <a:buChar char="q"/>
            </a:pPr>
            <a:endParaRPr lang="es-ES" sz="3600">
              <a:ea typeface="+mn-lt"/>
              <a:cs typeface="+mn-lt"/>
            </a:endParaRPr>
          </a:p>
          <a:p>
            <a:pPr marL="457200" lvl="1" indent="0">
              <a:buNone/>
            </a:pPr>
            <a:endParaRPr lang="es-ES" sz="38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pic>
        <p:nvPicPr>
          <p:cNvPr id="4" name="Picture 2" descr="CÃ³mo atraer clientes a tu negocio de 9 maneras diferentes">
            <a:extLst>
              <a:ext uri="{FF2B5EF4-FFF2-40B4-BE49-F238E27FC236}">
                <a16:creationId xmlns:a16="http://schemas.microsoft.com/office/drawing/2014/main" id="{B448CA4F-7150-49F5-89B9-B5AC98C16E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60" r="3359" b="-1"/>
          <a:stretch/>
        </p:blipFill>
        <p:spPr bwMode="auto">
          <a:xfrm>
            <a:off x="7849816" y="2717319"/>
            <a:ext cx="4184034" cy="3623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51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364595"/>
            <a:ext cx="10410311" cy="5743575"/>
          </a:xfrm>
        </p:spPr>
        <p:txBody>
          <a:bodyPr vert="horz" lIns="91440" tIns="45720" rIns="91440" bIns="45720" rtlCol="0" anchor="t">
            <a:normAutofit/>
          </a:bodyPr>
          <a:lstStyle/>
          <a:p>
            <a:pPr marL="0" indent="0">
              <a:buNone/>
            </a:pPr>
            <a:r>
              <a:rPr lang="es-ES" sz="5400">
                <a:solidFill>
                  <a:srgbClr val="FF0000"/>
                </a:solidFill>
              </a:rPr>
              <a:t>Eje Procesos internos</a:t>
            </a:r>
            <a:endParaRPr lang="es-ES">
              <a:solidFill>
                <a:srgbClr val="404040"/>
              </a:solidFill>
            </a:endParaRPr>
          </a:p>
          <a:p>
            <a:pPr marL="0" indent="0">
              <a:buNone/>
            </a:pPr>
            <a:r>
              <a:rPr lang="es-ES" sz="3600" b="1">
                <a:solidFill>
                  <a:srgbClr val="404040"/>
                </a:solidFill>
              </a:rPr>
              <a:t>    Objetivo</a:t>
            </a:r>
            <a:r>
              <a:rPr lang="es-ES" sz="3600" b="1">
                <a:ea typeface="+mn-lt"/>
                <a:cs typeface="+mn-lt"/>
              </a:rPr>
              <a:t> Estratégico: </a:t>
            </a:r>
            <a:r>
              <a:rPr lang="es-ES" sz="3600"/>
              <a:t>Agilizar los procesos internos de la empresa para respuestas rápidas eventos.</a:t>
            </a:r>
            <a:endParaRPr lang="es-ES"/>
          </a:p>
          <a:p>
            <a:pPr marL="0" indent="0">
              <a:buNone/>
            </a:pPr>
            <a:r>
              <a:rPr lang="es-ES" sz="3600" b="1"/>
              <a:t>Primer indicador:</a:t>
            </a:r>
            <a:r>
              <a:rPr lang="es-ES" sz="3600"/>
              <a:t> </a:t>
            </a:r>
            <a:endParaRPr lang="es-ES"/>
          </a:p>
          <a:p>
            <a:pPr marL="571500" indent="-571500">
              <a:buFont typeface="Wingdings" charset="2"/>
              <a:buChar char="q"/>
            </a:pPr>
            <a:r>
              <a:rPr lang="es-ES" sz="3600"/>
              <a:t>Tiempo de respuesta en la gestión de peticiones</a:t>
            </a:r>
            <a:endParaRPr lang="es-ES"/>
          </a:p>
          <a:p>
            <a:pPr lvl="3"/>
            <a:endParaRPr lang="es-ES" sz="3600"/>
          </a:p>
          <a:p>
            <a:pPr lvl="2"/>
            <a:endParaRPr lang="es-ES" sz="3800"/>
          </a:p>
          <a:p>
            <a:pPr lvl="3"/>
            <a:endParaRPr lang="es-ES" sz="36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pic>
        <p:nvPicPr>
          <p:cNvPr id="2" name="Imagen 3">
            <a:extLst>
              <a:ext uri="{FF2B5EF4-FFF2-40B4-BE49-F238E27FC236}">
                <a16:creationId xmlns:a16="http://schemas.microsoft.com/office/drawing/2014/main" id="{0CAB858B-D2ED-42F7-A151-052DA7B30159}"/>
              </a:ext>
            </a:extLst>
          </p:cNvPr>
          <p:cNvPicPr>
            <a:picLocks noChangeAspect="1"/>
          </p:cNvPicPr>
          <p:nvPr/>
        </p:nvPicPr>
        <p:blipFill>
          <a:blip r:embed="rId3"/>
          <a:stretch>
            <a:fillRect/>
          </a:stretch>
        </p:blipFill>
        <p:spPr>
          <a:xfrm>
            <a:off x="5558287" y="4571348"/>
            <a:ext cx="6208143" cy="2143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10154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364595"/>
            <a:ext cx="10410311" cy="5743575"/>
          </a:xfrm>
        </p:spPr>
        <p:txBody>
          <a:bodyPr vert="horz" lIns="91440" tIns="45720" rIns="91440" bIns="45720" rtlCol="0" anchor="t">
            <a:normAutofit/>
          </a:bodyPr>
          <a:lstStyle/>
          <a:p>
            <a:pPr marL="0" indent="0">
              <a:buNone/>
            </a:pPr>
            <a:r>
              <a:rPr lang="es-ES" sz="5400">
                <a:solidFill>
                  <a:srgbClr val="FF0000"/>
                </a:solidFill>
                <a:ea typeface="+mn-lt"/>
                <a:cs typeface="+mn-lt"/>
              </a:rPr>
              <a:t>Eje Procesos internos</a:t>
            </a:r>
            <a:endParaRPr lang="en-US" sz="3600">
              <a:solidFill>
                <a:srgbClr val="404040"/>
              </a:solidFill>
              <a:ea typeface="+mn-lt"/>
              <a:cs typeface="+mn-lt"/>
            </a:endParaRPr>
          </a:p>
          <a:p>
            <a:pPr marL="0" indent="0">
              <a:buNone/>
            </a:pPr>
            <a:r>
              <a:rPr lang="es-ES" sz="3600" b="1">
                <a:ea typeface="+mn-lt"/>
                <a:cs typeface="+mn-lt"/>
              </a:rPr>
              <a:t>    Objetivo Estratégico: </a:t>
            </a:r>
            <a:r>
              <a:rPr lang="es-ES" sz="3600">
                <a:ea typeface="+mn-lt"/>
                <a:cs typeface="+mn-lt"/>
              </a:rPr>
              <a:t>Agilizar los procesos internos de la empresa para respuestas rápidas eventos.</a:t>
            </a:r>
            <a:endParaRPr lang="en-US" sz="3600"/>
          </a:p>
          <a:p>
            <a:pPr marL="0" indent="0">
              <a:buNone/>
            </a:pPr>
            <a:r>
              <a:rPr lang="es-ES" sz="3600" b="1"/>
              <a:t>Segundo indicador:</a:t>
            </a:r>
            <a:endParaRPr lang="en-US" sz="3600"/>
          </a:p>
          <a:p>
            <a:pPr marL="571500" indent="-571500">
              <a:buFont typeface="Wingdings" charset="2"/>
              <a:buChar char="q"/>
            </a:pPr>
            <a:r>
              <a:rPr lang="es-ES" sz="3600"/>
              <a:t>Número de conflictos en las comunicaciones y solicitudes desatendidas.</a:t>
            </a:r>
            <a:endParaRPr lang="en-US" sz="3600"/>
          </a:p>
          <a:p>
            <a:pPr lvl="3"/>
            <a:endParaRPr lang="es-ES" sz="3600"/>
          </a:p>
          <a:p>
            <a:pPr lvl="2"/>
            <a:endParaRPr lang="es-ES" sz="3800"/>
          </a:p>
          <a:p>
            <a:pPr lvl="3"/>
            <a:endParaRPr lang="es-ES" sz="36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spTree>
    <p:extLst>
      <p:ext uri="{BB962C8B-B14F-4D97-AF65-F5344CB8AC3E}">
        <p14:creationId xmlns:p14="http://schemas.microsoft.com/office/powerpoint/2010/main" val="159404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364595"/>
            <a:ext cx="9231368" cy="6117386"/>
          </a:xfrm>
        </p:spPr>
        <p:txBody>
          <a:bodyPr vert="horz" lIns="91440" tIns="45720" rIns="91440" bIns="45720" rtlCol="0" anchor="t">
            <a:normAutofit/>
          </a:bodyPr>
          <a:lstStyle/>
          <a:p>
            <a:pPr marL="0" indent="0">
              <a:buNone/>
            </a:pPr>
            <a:r>
              <a:rPr lang="es-ES" sz="5400">
                <a:solidFill>
                  <a:srgbClr val="FF0000"/>
                </a:solidFill>
                <a:ea typeface="+mn-lt"/>
                <a:cs typeface="+mn-lt"/>
              </a:rPr>
              <a:t>Eje Procesos internos</a:t>
            </a:r>
            <a:endParaRPr lang="es-ES" sz="5400">
              <a:ea typeface="+mn-lt"/>
              <a:cs typeface="+mn-lt"/>
            </a:endParaRPr>
          </a:p>
          <a:p>
            <a:pPr marL="0" indent="0">
              <a:buNone/>
            </a:pPr>
            <a:r>
              <a:rPr lang="es-ES" sz="3800" b="1">
                <a:ea typeface="+mn-lt"/>
                <a:cs typeface="+mn-lt"/>
              </a:rPr>
              <a:t> </a:t>
            </a:r>
            <a:r>
              <a:rPr lang="es-ES" sz="3600" b="1">
                <a:ea typeface="+mn-lt"/>
                <a:cs typeface="+mn-lt"/>
              </a:rPr>
              <a:t>   Objetivo</a:t>
            </a:r>
            <a:r>
              <a:rPr lang="es-ES" sz="3600" b="1"/>
              <a:t> Estratégico: </a:t>
            </a:r>
            <a:r>
              <a:rPr lang="es-ES" sz="3600"/>
              <a:t>Consolidar una imagen de empresa responsable.</a:t>
            </a:r>
            <a:endParaRPr lang="en-US" sz="3600">
              <a:ea typeface="+mn-lt"/>
              <a:cs typeface="+mn-lt"/>
            </a:endParaRPr>
          </a:p>
          <a:p>
            <a:pPr marL="0" indent="0">
              <a:buNone/>
            </a:pPr>
            <a:endParaRPr lang="es-ES" sz="3600"/>
          </a:p>
          <a:p>
            <a:pPr marL="0" indent="0">
              <a:buNone/>
            </a:pPr>
            <a:r>
              <a:rPr lang="es-ES" sz="3600" b="1"/>
              <a:t>Primer indicador:</a:t>
            </a:r>
            <a:r>
              <a:rPr lang="es-ES" sz="3600"/>
              <a:t> </a:t>
            </a:r>
            <a:endParaRPr lang="es-ES" sz="3600">
              <a:ea typeface="+mn-lt"/>
              <a:cs typeface="+mn-lt"/>
            </a:endParaRPr>
          </a:p>
          <a:p>
            <a:pPr marL="457200" indent="-457200">
              <a:buFont typeface="Wingdings,Sans-Serif"/>
              <a:buChar char="q"/>
            </a:pPr>
            <a:r>
              <a:rPr lang="es-ES" sz="3600"/>
              <a:t>Número de demandas legales de auditoria contra la empresa.</a:t>
            </a:r>
            <a:endParaRPr lang="es-ES" sz="3600">
              <a:ea typeface="+mn-lt"/>
              <a:cs typeface="+mn-lt"/>
            </a:endParaRPr>
          </a:p>
          <a:p>
            <a:pPr marL="1885950" lvl="3" indent="-285750">
              <a:buFont typeface="Wingdings,Sans-Serif"/>
              <a:buChar char="q"/>
            </a:pPr>
            <a:endParaRPr lang="es-ES" sz="3800">
              <a:ea typeface="+mn-lt"/>
              <a:cs typeface="+mn-lt"/>
            </a:endParaRPr>
          </a:p>
          <a:p>
            <a:pPr marL="1885950" lvl="3" indent="-285750">
              <a:buFont typeface="Wingdings,Sans-Serif"/>
              <a:buChar char="q"/>
            </a:pPr>
            <a:endParaRPr lang="es-ES" sz="3800">
              <a:ea typeface="+mn-lt"/>
              <a:cs typeface="+mn-lt"/>
            </a:endParaRPr>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pic>
        <p:nvPicPr>
          <p:cNvPr id="2" name="Imagen 3">
            <a:extLst>
              <a:ext uri="{FF2B5EF4-FFF2-40B4-BE49-F238E27FC236}">
                <a16:creationId xmlns:a16="http://schemas.microsoft.com/office/drawing/2014/main" id="{1D22539E-7644-40B1-B66F-9430D13068D3}"/>
              </a:ext>
            </a:extLst>
          </p:cNvPr>
          <p:cNvPicPr>
            <a:picLocks noChangeAspect="1"/>
          </p:cNvPicPr>
          <p:nvPr/>
        </p:nvPicPr>
        <p:blipFill>
          <a:blip r:embed="rId3"/>
          <a:stretch>
            <a:fillRect/>
          </a:stretch>
        </p:blipFill>
        <p:spPr>
          <a:xfrm>
            <a:off x="8122309" y="3406535"/>
            <a:ext cx="3524250" cy="3438525"/>
          </a:xfrm>
          <a:prstGeom prst="rect">
            <a:avLst/>
          </a:prstGeom>
        </p:spPr>
      </p:pic>
      <p:pic>
        <p:nvPicPr>
          <p:cNvPr id="5" name="Imagen 5" descr="Imagen que contiene interior, mesa&#10;&#10;Descripción generada con confianza alta">
            <a:extLst>
              <a:ext uri="{FF2B5EF4-FFF2-40B4-BE49-F238E27FC236}">
                <a16:creationId xmlns:a16="http://schemas.microsoft.com/office/drawing/2014/main" id="{6ADAE064-C4C0-48B0-8124-C9100FC201EF}"/>
              </a:ext>
            </a:extLst>
          </p:cNvPr>
          <p:cNvPicPr>
            <a:picLocks noChangeAspect="1"/>
          </p:cNvPicPr>
          <p:nvPr/>
        </p:nvPicPr>
        <p:blipFill>
          <a:blip r:embed="rId4"/>
          <a:stretch>
            <a:fillRect/>
          </a:stretch>
        </p:blipFill>
        <p:spPr>
          <a:xfrm>
            <a:off x="8452090" y="12580"/>
            <a:ext cx="4562475" cy="3429000"/>
          </a:xfrm>
          <a:prstGeom prst="rect">
            <a:avLst/>
          </a:prstGeom>
        </p:spPr>
      </p:pic>
    </p:spTree>
    <p:extLst>
      <p:ext uri="{BB962C8B-B14F-4D97-AF65-F5344CB8AC3E}">
        <p14:creationId xmlns:p14="http://schemas.microsoft.com/office/powerpoint/2010/main" val="232559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364595"/>
            <a:ext cx="9231368" cy="6117386"/>
          </a:xfrm>
        </p:spPr>
        <p:txBody>
          <a:bodyPr vert="horz" lIns="91440" tIns="45720" rIns="91440" bIns="45720" rtlCol="0" anchor="t">
            <a:normAutofit/>
          </a:bodyPr>
          <a:lstStyle/>
          <a:p>
            <a:pPr marL="0" indent="0">
              <a:buNone/>
            </a:pPr>
            <a:r>
              <a:rPr lang="es-ES" sz="5400">
                <a:solidFill>
                  <a:srgbClr val="FF0000"/>
                </a:solidFill>
              </a:rPr>
              <a:t>Eje Procesos internos</a:t>
            </a:r>
            <a:endParaRPr lang="es-ES" sz="3800">
              <a:solidFill>
                <a:srgbClr val="404040"/>
              </a:solidFill>
            </a:endParaRPr>
          </a:p>
          <a:p>
            <a:pPr marL="0" indent="0">
              <a:buNone/>
            </a:pPr>
            <a:r>
              <a:rPr lang="es-ES" sz="3800" b="1">
                <a:ea typeface="+mn-lt"/>
                <a:cs typeface="+mn-lt"/>
              </a:rPr>
              <a:t>    </a:t>
            </a:r>
            <a:r>
              <a:rPr lang="es-ES" sz="3600" b="1">
                <a:ea typeface="+mn-lt"/>
                <a:cs typeface="+mn-lt"/>
              </a:rPr>
              <a:t>Objetivo Estratégico: </a:t>
            </a:r>
            <a:r>
              <a:rPr lang="es-ES" sz="3600"/>
              <a:t>Consolidar</a:t>
            </a:r>
            <a:r>
              <a:rPr lang="es-ES" sz="3600">
                <a:ea typeface="+mn-lt"/>
                <a:cs typeface="+mn-lt"/>
              </a:rPr>
              <a:t> una imagen </a:t>
            </a:r>
            <a:r>
              <a:rPr lang="es-ES" sz="3600"/>
              <a:t>de empresa responsable.</a:t>
            </a:r>
            <a:endParaRPr lang="es-ES" sz="3600">
              <a:ea typeface="+mn-lt"/>
              <a:cs typeface="+mn-lt"/>
            </a:endParaRPr>
          </a:p>
          <a:p>
            <a:pPr marL="0" indent="0">
              <a:buNone/>
            </a:pPr>
            <a:endParaRPr lang="es-ES" sz="3600">
              <a:ea typeface="+mn-lt"/>
              <a:cs typeface="+mn-lt"/>
            </a:endParaRPr>
          </a:p>
          <a:p>
            <a:pPr marL="0" indent="0">
              <a:buNone/>
            </a:pPr>
            <a:r>
              <a:rPr lang="es-ES" sz="3600" b="1">
                <a:ea typeface="+mn-lt"/>
                <a:cs typeface="+mn-lt"/>
              </a:rPr>
              <a:t>Segundo indicador: </a:t>
            </a:r>
            <a:endParaRPr lang="es-ES" sz="3600">
              <a:ea typeface="+mn-lt"/>
              <a:cs typeface="+mn-lt"/>
            </a:endParaRPr>
          </a:p>
          <a:p>
            <a:pPr marL="571500" indent="-571500">
              <a:buFont typeface="Wingdings" charset="2"/>
              <a:buChar char="q"/>
            </a:pPr>
            <a:r>
              <a:rPr lang="es-ES" sz="3600">
                <a:ea typeface="+mn-lt"/>
                <a:cs typeface="+mn-lt"/>
              </a:rPr>
              <a:t>Número de procesos auditados dentro de la empresa</a:t>
            </a:r>
            <a:endParaRPr lang="es-ES" sz="3600"/>
          </a:p>
          <a:p>
            <a:pPr lvl="3"/>
            <a:endParaRPr lang="es-ES" sz="36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spTree>
    <p:extLst>
      <p:ext uri="{BB962C8B-B14F-4D97-AF65-F5344CB8AC3E}">
        <p14:creationId xmlns:p14="http://schemas.microsoft.com/office/powerpoint/2010/main" val="2791496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36482"/>
            <a:ext cx="9447028" cy="5743575"/>
          </a:xfrm>
        </p:spPr>
        <p:txBody>
          <a:bodyPr vert="horz" lIns="91440" tIns="45720" rIns="91440" bIns="45720" rtlCol="0" anchor="t">
            <a:normAutofit lnSpcReduction="10000"/>
          </a:bodyPr>
          <a:lstStyle/>
          <a:p>
            <a:pPr marL="0" indent="0">
              <a:buNone/>
            </a:pPr>
            <a:r>
              <a:rPr lang="es-ES" sz="5400">
                <a:solidFill>
                  <a:srgbClr val="FF0000"/>
                </a:solidFill>
              </a:rPr>
              <a:t>Eje de aprendizaje y crecimiento</a:t>
            </a:r>
            <a:endParaRPr lang="es-ES"/>
          </a:p>
          <a:p>
            <a:pPr marL="0" indent="0">
              <a:buNone/>
            </a:pPr>
            <a:r>
              <a:rPr lang="es-ES" sz="3600" b="1">
                <a:ea typeface="+mn-lt"/>
                <a:cs typeface="+mn-lt"/>
              </a:rPr>
              <a:t>    Objetivo estratégico:</a:t>
            </a:r>
            <a:r>
              <a:rPr lang="es-ES" sz="3600">
                <a:ea typeface="+mn-lt"/>
                <a:cs typeface="+mn-lt"/>
              </a:rPr>
              <a:t> Aumentar la formación de los empleados de la compañía.</a:t>
            </a:r>
            <a:endParaRPr lang="es-ES"/>
          </a:p>
          <a:p>
            <a:pPr marL="457200" lvl="1" indent="0">
              <a:buNone/>
            </a:pPr>
            <a:endParaRPr lang="es-ES" sz="3600"/>
          </a:p>
          <a:p>
            <a:pPr marL="457200" lvl="1" indent="0">
              <a:buNone/>
            </a:pPr>
            <a:r>
              <a:rPr lang="es-ES" sz="3600" b="1">
                <a:ea typeface="+mn-lt"/>
                <a:cs typeface="+mn-lt"/>
              </a:rPr>
              <a:t>Primer indicador:</a:t>
            </a:r>
            <a:endParaRPr lang="es-ES" sz="3600">
              <a:ea typeface="+mn-lt"/>
              <a:cs typeface="+mn-lt"/>
            </a:endParaRPr>
          </a:p>
          <a:p>
            <a:pPr marL="1028700" lvl="1" indent="-571500">
              <a:spcBef>
                <a:spcPts val="0"/>
              </a:spcBef>
              <a:buFont typeface="Wingdings,Sans-Serif"/>
              <a:buChar char="q"/>
            </a:pPr>
            <a:r>
              <a:rPr lang="es-ES" sz="3600">
                <a:ea typeface="+mn-lt"/>
                <a:cs typeface="+mn-lt"/>
              </a:rPr>
              <a:t>Horas de </a:t>
            </a:r>
          </a:p>
          <a:p>
            <a:pPr marL="457200" lvl="1" indent="0">
              <a:spcBef>
                <a:spcPts val="0"/>
              </a:spcBef>
              <a:buNone/>
            </a:pPr>
            <a:r>
              <a:rPr lang="es-ES" sz="3600">
                <a:ea typeface="+mn-lt"/>
                <a:cs typeface="+mn-lt"/>
              </a:rPr>
              <a:t>    formación </a:t>
            </a:r>
            <a:endParaRPr lang="es-ES"/>
          </a:p>
          <a:p>
            <a:pPr marL="457200" lvl="1" indent="0">
              <a:spcBef>
                <a:spcPts val="0"/>
              </a:spcBef>
              <a:buFont typeface="Wingdings,Sans-Serif"/>
              <a:buNone/>
            </a:pPr>
            <a:r>
              <a:rPr lang="es-ES" sz="3600">
                <a:ea typeface="+mn-lt"/>
                <a:cs typeface="+mn-lt"/>
              </a:rPr>
              <a:t>    por empleado.</a:t>
            </a:r>
            <a:endParaRPr lang="es-ES"/>
          </a:p>
          <a:p>
            <a:pPr marL="1885950" lvl="3">
              <a:buFont typeface="Wingdings,Sans-Serif"/>
              <a:buChar char="q"/>
            </a:pPr>
            <a:endParaRPr lang="es-ES" sz="3600">
              <a:ea typeface="+mn-lt"/>
              <a:cs typeface="+mn-lt"/>
            </a:endParaRPr>
          </a:p>
          <a:p>
            <a:pPr marL="457200" lvl="1" indent="0">
              <a:buNone/>
            </a:pPr>
            <a:endParaRPr lang="es-ES" sz="38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pic>
        <p:nvPicPr>
          <p:cNvPr id="2" name="Imagen 3" descr="Imagen que contiene captura de pantalla&#10;&#10;Descripción generada con confianza muy alta">
            <a:extLst>
              <a:ext uri="{FF2B5EF4-FFF2-40B4-BE49-F238E27FC236}">
                <a16:creationId xmlns:a16="http://schemas.microsoft.com/office/drawing/2014/main" id="{3D9A9015-31C6-4BD8-94FD-9B2690835837}"/>
              </a:ext>
            </a:extLst>
          </p:cNvPr>
          <p:cNvPicPr>
            <a:picLocks noChangeAspect="1"/>
          </p:cNvPicPr>
          <p:nvPr/>
        </p:nvPicPr>
        <p:blipFill>
          <a:blip r:embed="rId3"/>
          <a:stretch>
            <a:fillRect/>
          </a:stretch>
        </p:blipFill>
        <p:spPr>
          <a:xfrm>
            <a:off x="4666891" y="3097725"/>
            <a:ext cx="7257690" cy="3538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3288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A8CEC3F-2616-45CA-A7DF-55EA9A2D6E3C}"/>
              </a:ext>
            </a:extLst>
          </p:cNvPr>
          <p:cNvSpPr>
            <a:spLocks noGrp="1"/>
          </p:cNvSpPr>
          <p:nvPr>
            <p:ph type="title"/>
          </p:nvPr>
        </p:nvSpPr>
        <p:spPr>
          <a:xfrm>
            <a:off x="457081" y="2741193"/>
            <a:ext cx="4203045" cy="1375608"/>
          </a:xfrm>
        </p:spPr>
        <p:txBody>
          <a:bodyPr anchor="ctr">
            <a:normAutofit fontScale="90000"/>
          </a:bodyPr>
          <a:lstStyle/>
          <a:p>
            <a:r>
              <a:rPr lang="es-EC" sz="6000">
                <a:solidFill>
                  <a:schemeClr val="bg1"/>
                </a:solidFill>
              </a:rPr>
              <a:t>Organización</a:t>
            </a:r>
            <a:endParaRPr lang="en-US" sz="6000">
              <a:solidFill>
                <a:schemeClr val="bg1"/>
              </a:solidFill>
            </a:endParaRPr>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6" name="Picture 2" descr="TelefÃ³nica logo | Dwglogo">
            <a:extLst>
              <a:ext uri="{FF2B5EF4-FFF2-40B4-BE49-F238E27FC236}">
                <a16:creationId xmlns:a16="http://schemas.microsoft.com/office/drawing/2014/main" id="{72FCDC87-E296-435B-B49A-0FB36642F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81754"/>
            <a:ext cx="5657127" cy="389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937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36482"/>
            <a:ext cx="9447028" cy="5743575"/>
          </a:xfrm>
        </p:spPr>
        <p:txBody>
          <a:bodyPr vert="horz" lIns="91440" tIns="45720" rIns="91440" bIns="45720" rtlCol="0" anchor="t">
            <a:normAutofit/>
          </a:bodyPr>
          <a:lstStyle/>
          <a:p>
            <a:pPr marL="0" indent="0">
              <a:buNone/>
            </a:pPr>
            <a:r>
              <a:rPr lang="es-ES" sz="5400">
                <a:solidFill>
                  <a:srgbClr val="FF0000"/>
                </a:solidFill>
              </a:rPr>
              <a:t>Eje de aprendizaje y crecimiento</a:t>
            </a:r>
            <a:endParaRPr lang="es-ES"/>
          </a:p>
          <a:p>
            <a:pPr marL="0" indent="0">
              <a:buNone/>
            </a:pPr>
            <a:r>
              <a:rPr lang="es-ES" sz="3600" b="1">
                <a:ea typeface="+mn-lt"/>
                <a:cs typeface="+mn-lt"/>
              </a:rPr>
              <a:t>    Objetivo estratégico:</a:t>
            </a:r>
            <a:r>
              <a:rPr lang="es-ES" sz="3600">
                <a:ea typeface="+mn-lt"/>
                <a:cs typeface="+mn-lt"/>
              </a:rPr>
              <a:t> Aumentar la formación de los empleados de la compañía.</a:t>
            </a:r>
            <a:endParaRPr lang="es-ES"/>
          </a:p>
          <a:p>
            <a:pPr marL="457200" lvl="1" indent="0">
              <a:buNone/>
            </a:pPr>
            <a:r>
              <a:rPr lang="es-ES" sz="3600" b="1">
                <a:ea typeface="+mn-lt"/>
                <a:cs typeface="+mn-lt"/>
              </a:rPr>
              <a:t>Segundo indicador:</a:t>
            </a:r>
            <a:endParaRPr lang="es-ES" sz="3600">
              <a:ea typeface="+mn-lt"/>
              <a:cs typeface="+mn-lt"/>
            </a:endParaRPr>
          </a:p>
          <a:p>
            <a:pPr marL="1028700" lvl="1" indent="-571500">
              <a:buFont typeface="Wingdings,Sans-Serif"/>
              <a:buChar char="q"/>
            </a:pPr>
            <a:r>
              <a:rPr lang="es-ES" sz="3600">
                <a:ea typeface="+mn-lt"/>
                <a:cs typeface="+mn-lt"/>
              </a:rPr>
              <a:t>Coste por hora de formación.</a:t>
            </a:r>
            <a:endParaRPr lang="es-ES">
              <a:ea typeface="+mn-lt"/>
              <a:cs typeface="+mn-lt"/>
            </a:endParaRPr>
          </a:p>
          <a:p>
            <a:pPr marL="1885950" lvl="3">
              <a:buFont typeface="Wingdings,Sans-Serif"/>
              <a:buChar char="q"/>
            </a:pPr>
            <a:endParaRPr lang="es-ES" sz="3600">
              <a:ea typeface="+mn-lt"/>
              <a:cs typeface="+mn-lt"/>
            </a:endParaRPr>
          </a:p>
          <a:p>
            <a:pPr marL="457200" lvl="1" indent="0">
              <a:buNone/>
            </a:pPr>
            <a:endParaRPr lang="es-ES" sz="38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pic>
        <p:nvPicPr>
          <p:cNvPr id="2" name="Imagen 3">
            <a:extLst>
              <a:ext uri="{FF2B5EF4-FFF2-40B4-BE49-F238E27FC236}">
                <a16:creationId xmlns:a16="http://schemas.microsoft.com/office/drawing/2014/main" id="{81BFCA2C-9462-4C12-B9EB-A5587E148645}"/>
              </a:ext>
            </a:extLst>
          </p:cNvPr>
          <p:cNvPicPr>
            <a:picLocks noChangeAspect="1"/>
          </p:cNvPicPr>
          <p:nvPr/>
        </p:nvPicPr>
        <p:blipFill>
          <a:blip r:embed="rId3"/>
          <a:stretch>
            <a:fillRect/>
          </a:stretch>
        </p:blipFill>
        <p:spPr>
          <a:xfrm>
            <a:off x="3344174" y="5433844"/>
            <a:ext cx="6179388" cy="11374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958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36482"/>
            <a:ext cx="10367178" cy="5743575"/>
          </a:xfrm>
        </p:spPr>
        <p:txBody>
          <a:bodyPr vert="horz" lIns="91440" tIns="45720" rIns="91440" bIns="45720" rtlCol="0" anchor="t">
            <a:normAutofit/>
          </a:bodyPr>
          <a:lstStyle/>
          <a:p>
            <a:pPr marL="0" indent="0">
              <a:buNone/>
            </a:pPr>
            <a:r>
              <a:rPr lang="es-ES" sz="5400">
                <a:solidFill>
                  <a:srgbClr val="FF0000"/>
                </a:solidFill>
              </a:rPr>
              <a:t>Eje de aprendizaje y crecimiento</a:t>
            </a:r>
            <a:endParaRPr lang="es-ES"/>
          </a:p>
          <a:p>
            <a:pPr marL="0" indent="0">
              <a:buNone/>
            </a:pPr>
            <a:r>
              <a:rPr lang="es-ES" sz="3600" b="1">
                <a:ea typeface="+mn-lt"/>
                <a:cs typeface="+mn-lt"/>
              </a:rPr>
              <a:t>    Objetivo estratégico:</a:t>
            </a:r>
            <a:r>
              <a:rPr lang="es-ES" sz="3600">
                <a:ea typeface="+mn-lt"/>
                <a:cs typeface="+mn-lt"/>
              </a:rPr>
              <a:t> Generar motivación y participación de los empleados en las decisiones.</a:t>
            </a:r>
          </a:p>
          <a:p>
            <a:pPr marL="457200" lvl="1" indent="0">
              <a:buNone/>
            </a:pPr>
            <a:endParaRPr lang="es-ES" sz="3600"/>
          </a:p>
          <a:p>
            <a:pPr marL="457200" lvl="1" indent="0">
              <a:buNone/>
            </a:pPr>
            <a:r>
              <a:rPr lang="es-ES" sz="3600" b="1">
                <a:ea typeface="+mn-lt"/>
                <a:cs typeface="+mn-lt"/>
              </a:rPr>
              <a:t>Primer indicador:</a:t>
            </a:r>
            <a:endParaRPr lang="es-ES" sz="3600">
              <a:ea typeface="+mn-lt"/>
              <a:cs typeface="+mn-lt"/>
            </a:endParaRPr>
          </a:p>
          <a:p>
            <a:pPr marL="1028700" lvl="1" indent="-571500">
              <a:buFont typeface="Wingdings,Sans-Serif"/>
              <a:buChar char="q"/>
            </a:pPr>
            <a:r>
              <a:rPr lang="es-ES" sz="3600">
                <a:ea typeface="+mn-lt"/>
                <a:cs typeface="+mn-lt"/>
              </a:rPr>
              <a:t>Número de sugerencias</a:t>
            </a:r>
            <a:endParaRPr lang="es-ES"/>
          </a:p>
          <a:p>
            <a:pPr marL="1885950" lvl="3">
              <a:buFont typeface="Wingdings,Sans-Serif"/>
              <a:buChar char="q"/>
            </a:pPr>
            <a:endParaRPr lang="es-ES" sz="3600">
              <a:ea typeface="+mn-lt"/>
              <a:cs typeface="+mn-lt"/>
            </a:endParaRPr>
          </a:p>
          <a:p>
            <a:pPr marL="457200" lvl="1" indent="0">
              <a:buNone/>
            </a:pPr>
            <a:endParaRPr lang="es-ES" sz="38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pic>
        <p:nvPicPr>
          <p:cNvPr id="2" name="Imagen 3" descr="Imagen que contiene persona, interior, pared, de pie&#10;&#10;Descripción generada con confianza muy alta">
            <a:extLst>
              <a:ext uri="{FF2B5EF4-FFF2-40B4-BE49-F238E27FC236}">
                <a16:creationId xmlns:a16="http://schemas.microsoft.com/office/drawing/2014/main" id="{994B7D7B-B2AE-4AD5-8016-77C4BFED54EB}"/>
              </a:ext>
            </a:extLst>
          </p:cNvPr>
          <p:cNvPicPr>
            <a:picLocks noChangeAspect="1"/>
          </p:cNvPicPr>
          <p:nvPr/>
        </p:nvPicPr>
        <p:blipFill>
          <a:blip r:embed="rId3"/>
          <a:stretch>
            <a:fillRect/>
          </a:stretch>
        </p:blipFill>
        <p:spPr>
          <a:xfrm>
            <a:off x="6607834" y="3677132"/>
            <a:ext cx="5172973" cy="2753020"/>
          </a:xfrm>
          <a:prstGeom prst="rect">
            <a:avLst/>
          </a:prstGeom>
        </p:spPr>
      </p:pic>
    </p:spTree>
    <p:extLst>
      <p:ext uri="{BB962C8B-B14F-4D97-AF65-F5344CB8AC3E}">
        <p14:creationId xmlns:p14="http://schemas.microsoft.com/office/powerpoint/2010/main" val="1649710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36482"/>
            <a:ext cx="10367178" cy="5743575"/>
          </a:xfrm>
        </p:spPr>
        <p:txBody>
          <a:bodyPr vert="horz" lIns="91440" tIns="45720" rIns="91440" bIns="45720" rtlCol="0" anchor="t">
            <a:normAutofit/>
          </a:bodyPr>
          <a:lstStyle/>
          <a:p>
            <a:pPr marL="0" indent="0">
              <a:buNone/>
            </a:pPr>
            <a:r>
              <a:rPr lang="es-ES" sz="5400">
                <a:solidFill>
                  <a:srgbClr val="FF0000"/>
                </a:solidFill>
              </a:rPr>
              <a:t>Eje de aprendizaje y crecimiento</a:t>
            </a:r>
            <a:endParaRPr lang="es-ES"/>
          </a:p>
          <a:p>
            <a:pPr marL="0" indent="0">
              <a:buNone/>
            </a:pPr>
            <a:r>
              <a:rPr lang="es-ES" sz="3600" b="1">
                <a:ea typeface="+mn-lt"/>
                <a:cs typeface="+mn-lt"/>
              </a:rPr>
              <a:t>    Objetivo estratégico:</a:t>
            </a:r>
            <a:r>
              <a:rPr lang="es-ES" sz="3600">
                <a:ea typeface="+mn-lt"/>
                <a:cs typeface="+mn-lt"/>
              </a:rPr>
              <a:t> Generar motivación y participación de los empleados en las decisiones.</a:t>
            </a:r>
            <a:endParaRPr lang="es-ES" sz="3600"/>
          </a:p>
          <a:p>
            <a:pPr marL="457200" lvl="1" indent="0">
              <a:buNone/>
            </a:pPr>
            <a:endParaRPr lang="es-ES" sz="3600"/>
          </a:p>
          <a:p>
            <a:pPr marL="457200" lvl="1" indent="0">
              <a:buNone/>
            </a:pPr>
            <a:r>
              <a:rPr lang="es-ES" sz="3600" b="1">
                <a:ea typeface="+mn-lt"/>
                <a:cs typeface="+mn-lt"/>
              </a:rPr>
              <a:t>Segundo indicador:</a:t>
            </a:r>
            <a:endParaRPr lang="es-ES" sz="3600">
              <a:ea typeface="+mn-lt"/>
              <a:cs typeface="+mn-lt"/>
            </a:endParaRPr>
          </a:p>
          <a:p>
            <a:pPr marL="1028700" lvl="1" indent="-571500">
              <a:buFont typeface="Wingdings,Sans-Serif"/>
              <a:buChar char="q"/>
            </a:pPr>
            <a:r>
              <a:rPr lang="es-ES" sz="3600">
                <a:ea typeface="+mn-lt"/>
                <a:cs typeface="+mn-lt"/>
              </a:rPr>
              <a:t>Encuesta de clima laboral</a:t>
            </a:r>
            <a:endParaRPr lang="es-ES"/>
          </a:p>
          <a:p>
            <a:pPr marL="1885950" lvl="3">
              <a:buFont typeface="Wingdings,Sans-Serif"/>
              <a:buChar char="q"/>
            </a:pPr>
            <a:endParaRPr lang="es-ES" sz="3600">
              <a:ea typeface="+mn-lt"/>
              <a:cs typeface="+mn-lt"/>
            </a:endParaRPr>
          </a:p>
          <a:p>
            <a:pPr marL="457200" lvl="1" indent="0">
              <a:buNone/>
            </a:pPr>
            <a:endParaRPr lang="es-ES" sz="3800"/>
          </a:p>
          <a:p>
            <a:pPr marL="457200" lvl="1" indent="0">
              <a:buNone/>
            </a:pPr>
            <a:endParaRPr lang="es-ES" sz="3800"/>
          </a:p>
          <a:p>
            <a:pPr marL="914400" lvl="2" indent="0">
              <a:buNone/>
            </a:pPr>
            <a:endParaRPr lang="es-ES" sz="3600"/>
          </a:p>
          <a:p>
            <a:pPr marL="914400" lvl="2" indent="0">
              <a:buNone/>
            </a:pPr>
            <a:endParaRPr lang="es-ES" sz="3600"/>
          </a:p>
          <a:p>
            <a:endParaRPr lang="es-ES" sz="4000"/>
          </a:p>
          <a:p>
            <a:endParaRPr lang="es-EC"/>
          </a:p>
        </p:txBody>
      </p:sp>
      <p:pic>
        <p:nvPicPr>
          <p:cNvPr id="2" name="Imagen 3">
            <a:extLst>
              <a:ext uri="{FF2B5EF4-FFF2-40B4-BE49-F238E27FC236}">
                <a16:creationId xmlns:a16="http://schemas.microsoft.com/office/drawing/2014/main" id="{552A83BC-CFC0-42DE-AF09-82CEF43A9D19}"/>
              </a:ext>
            </a:extLst>
          </p:cNvPr>
          <p:cNvPicPr>
            <a:picLocks noChangeAspect="1"/>
          </p:cNvPicPr>
          <p:nvPr/>
        </p:nvPicPr>
        <p:blipFill>
          <a:blip r:embed="rId3"/>
          <a:stretch>
            <a:fillRect/>
          </a:stretch>
        </p:blipFill>
        <p:spPr>
          <a:xfrm>
            <a:off x="7815532" y="3794185"/>
            <a:ext cx="4080294" cy="2720196"/>
          </a:xfrm>
          <a:prstGeom prst="rect">
            <a:avLst/>
          </a:prstGeom>
        </p:spPr>
      </p:pic>
    </p:spTree>
    <p:extLst>
      <p:ext uri="{BB962C8B-B14F-4D97-AF65-F5344CB8AC3E}">
        <p14:creationId xmlns:p14="http://schemas.microsoft.com/office/powerpoint/2010/main" val="38870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961D8-C813-4500-8F09-B2A1F5CB2213}"/>
              </a:ext>
            </a:extLst>
          </p:cNvPr>
          <p:cNvSpPr>
            <a:spLocks noGrp="1"/>
          </p:cNvSpPr>
          <p:nvPr>
            <p:ph type="title"/>
          </p:nvPr>
        </p:nvSpPr>
        <p:spPr>
          <a:xfrm>
            <a:off x="662957" y="178279"/>
            <a:ext cx="8596668" cy="1320800"/>
          </a:xfrm>
        </p:spPr>
        <p:txBody>
          <a:bodyPr>
            <a:normAutofit fontScale="90000"/>
          </a:bodyPr>
          <a:lstStyle/>
          <a:p>
            <a:r>
              <a:rPr lang="es-EC" sz="5400" dirty="0">
                <a:solidFill>
                  <a:srgbClr val="FF0000"/>
                </a:solidFill>
              </a:rPr>
              <a:t>Misión</a:t>
            </a:r>
            <a:br>
              <a:rPr lang="es-EC" sz="4400" dirty="0"/>
            </a:br>
            <a:endParaRPr lang="es-EC" sz="4400"/>
          </a:p>
        </p:txBody>
      </p:sp>
      <p:sp>
        <p:nvSpPr>
          <p:cNvPr id="3" name="Marcador de contenido 2">
            <a:extLst>
              <a:ext uri="{FF2B5EF4-FFF2-40B4-BE49-F238E27FC236}">
                <a16:creationId xmlns:a16="http://schemas.microsoft.com/office/drawing/2014/main" id="{407AFE63-C637-4886-8EB6-97C0F060862F}"/>
              </a:ext>
            </a:extLst>
          </p:cNvPr>
          <p:cNvSpPr>
            <a:spLocks noGrp="1"/>
          </p:cNvSpPr>
          <p:nvPr>
            <p:ph idx="1"/>
          </p:nvPr>
        </p:nvSpPr>
        <p:spPr>
          <a:xfrm>
            <a:off x="213006" y="1598263"/>
            <a:ext cx="8823976" cy="4703018"/>
          </a:xfrm>
        </p:spPr>
        <p:txBody>
          <a:bodyPr>
            <a:normAutofit/>
          </a:bodyPr>
          <a:lstStyle/>
          <a:p>
            <a:pPr algn="just"/>
            <a:r>
              <a:rPr lang="es-ES" sz="2800"/>
              <a:t>“Ofrecer conexiones que unan a las personas, en lugar de aislarlas; conexiones que inviten a las personas a ser ellas mismas, a expresarse, a compartir. Conexiones que se puedan controlar y que garanticen la seguridad, la integridad y dignidad de cada ser; y del colectivo al que pertenecen, sin dejar a nadie atrás. Haciendo que personas, empresas y sociedad estén unidas para prosperar y disfrutar.” </a:t>
            </a:r>
            <a:endParaRPr lang="es-EC" sz="6600"/>
          </a:p>
        </p:txBody>
      </p:sp>
    </p:spTree>
    <p:extLst>
      <p:ext uri="{BB962C8B-B14F-4D97-AF65-F5344CB8AC3E}">
        <p14:creationId xmlns:p14="http://schemas.microsoft.com/office/powerpoint/2010/main" val="330549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961D8-C813-4500-8F09-B2A1F5CB2213}"/>
              </a:ext>
            </a:extLst>
          </p:cNvPr>
          <p:cNvSpPr>
            <a:spLocks noGrp="1"/>
          </p:cNvSpPr>
          <p:nvPr>
            <p:ph type="title"/>
          </p:nvPr>
        </p:nvSpPr>
        <p:spPr>
          <a:xfrm>
            <a:off x="677334" y="336430"/>
            <a:ext cx="8596668" cy="1320800"/>
          </a:xfrm>
        </p:spPr>
        <p:txBody>
          <a:bodyPr>
            <a:noAutofit/>
          </a:bodyPr>
          <a:lstStyle/>
          <a:p>
            <a:r>
              <a:rPr lang="es-EC" sz="5400">
                <a:solidFill>
                  <a:srgbClr val="FF0000"/>
                </a:solidFill>
              </a:rPr>
              <a:t>Visión</a:t>
            </a:r>
            <a:br>
              <a:rPr lang="es-EC" sz="5400"/>
            </a:br>
            <a:endParaRPr lang="es-EC" sz="5400"/>
          </a:p>
        </p:txBody>
      </p:sp>
      <p:sp>
        <p:nvSpPr>
          <p:cNvPr id="3" name="Marcador de contenido 2">
            <a:extLst>
              <a:ext uri="{FF2B5EF4-FFF2-40B4-BE49-F238E27FC236}">
                <a16:creationId xmlns:a16="http://schemas.microsoft.com/office/drawing/2014/main" id="{407AFE63-C637-4886-8EB6-97C0F060862F}"/>
              </a:ext>
            </a:extLst>
          </p:cNvPr>
          <p:cNvSpPr>
            <a:spLocks noGrp="1"/>
          </p:cNvSpPr>
          <p:nvPr>
            <p:ph idx="1"/>
          </p:nvPr>
        </p:nvSpPr>
        <p:spPr>
          <a:xfrm>
            <a:off x="375410" y="1664997"/>
            <a:ext cx="9217664" cy="4528894"/>
          </a:xfrm>
        </p:spPr>
        <p:txBody>
          <a:bodyPr>
            <a:normAutofit/>
          </a:bodyPr>
          <a:lstStyle/>
          <a:p>
            <a:pPr algn="just"/>
            <a:r>
              <a:rPr lang="es-ES" sz="3200"/>
              <a:t>“En Telefónica, creemos que todo el mundo debería tener a su alcance las posibilidades que ofrece la tecnología. De esta forma, todos podremos vivir mejor, hacer más cosas, ser más. Para hacer realidad esta visión, nuestra estrategia es acercar lo mejor de la tecnología a nuestros clientes, a través de nuestras marcas comerciales.”</a:t>
            </a:r>
            <a:endParaRPr lang="es-EC" sz="13800"/>
          </a:p>
        </p:txBody>
      </p:sp>
    </p:spTree>
    <p:extLst>
      <p:ext uri="{BB962C8B-B14F-4D97-AF65-F5344CB8AC3E}">
        <p14:creationId xmlns:p14="http://schemas.microsoft.com/office/powerpoint/2010/main" val="232521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FA026-C5B0-4581-874E-567FCF1E721A}"/>
              </a:ext>
            </a:extLst>
          </p:cNvPr>
          <p:cNvSpPr>
            <a:spLocks noGrp="1"/>
          </p:cNvSpPr>
          <p:nvPr>
            <p:ph type="title"/>
          </p:nvPr>
        </p:nvSpPr>
        <p:spPr>
          <a:xfrm>
            <a:off x="792353" y="235788"/>
            <a:ext cx="11558403" cy="1234536"/>
          </a:xfrm>
        </p:spPr>
        <p:txBody>
          <a:bodyPr vert="horz" lIns="91440" tIns="45720" rIns="91440" bIns="45720" rtlCol="0" anchor="t">
            <a:noAutofit/>
          </a:bodyPr>
          <a:lstStyle/>
          <a:p>
            <a:r>
              <a:rPr lang="es-EC" sz="5400" dirty="0" err="1">
                <a:solidFill>
                  <a:srgbClr val="FF0000"/>
                </a:solidFill>
              </a:rPr>
              <a:t>Balanced</a:t>
            </a:r>
            <a:r>
              <a:rPr lang="es-EC" sz="5400" dirty="0">
                <a:solidFill>
                  <a:srgbClr val="FF0000"/>
                </a:solidFill>
              </a:rPr>
              <a:t> Score </a:t>
            </a:r>
            <a:r>
              <a:rPr lang="es-EC" sz="5400" dirty="0" err="1">
                <a:solidFill>
                  <a:srgbClr val="FF0000"/>
                </a:solidFill>
              </a:rPr>
              <a:t>Card</a:t>
            </a:r>
            <a:r>
              <a:rPr lang="es-EC" sz="5400" dirty="0">
                <a:solidFill>
                  <a:srgbClr val="FF0000"/>
                </a:solidFill>
              </a:rPr>
              <a:t> </a:t>
            </a:r>
          </a:p>
        </p:txBody>
      </p:sp>
      <p:sp>
        <p:nvSpPr>
          <p:cNvPr id="6" name="CuadroTexto 5">
            <a:extLst>
              <a:ext uri="{FF2B5EF4-FFF2-40B4-BE49-F238E27FC236}">
                <a16:creationId xmlns:a16="http://schemas.microsoft.com/office/drawing/2014/main" id="{9345FCEE-5A89-49AB-9FD9-1E6C4F021EC2}"/>
              </a:ext>
            </a:extLst>
          </p:cNvPr>
          <p:cNvSpPr txBox="1"/>
          <p:nvPr/>
        </p:nvSpPr>
        <p:spPr>
          <a:xfrm>
            <a:off x="4911306" y="27834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C"/>
          </a:p>
        </p:txBody>
      </p:sp>
      <p:pic>
        <p:nvPicPr>
          <p:cNvPr id="9" name="Imagen 9" descr="Imagen que contiene captura de pantalla&#10;&#10;Descripción generada con confianza muy alta">
            <a:extLst>
              <a:ext uri="{FF2B5EF4-FFF2-40B4-BE49-F238E27FC236}">
                <a16:creationId xmlns:a16="http://schemas.microsoft.com/office/drawing/2014/main" id="{1051A2CA-A60A-4C06-8B56-3725D24763F6}"/>
              </a:ext>
            </a:extLst>
          </p:cNvPr>
          <p:cNvPicPr>
            <a:picLocks noChangeAspect="1"/>
          </p:cNvPicPr>
          <p:nvPr/>
        </p:nvPicPr>
        <p:blipFill rotWithShape="1">
          <a:blip r:embed="rId2"/>
          <a:srcRect r="129" b="47436"/>
          <a:stretch/>
        </p:blipFill>
        <p:spPr>
          <a:xfrm>
            <a:off x="209909" y="1468585"/>
            <a:ext cx="11786566" cy="4606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644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FA026-C5B0-4581-874E-567FCF1E721A}"/>
              </a:ext>
            </a:extLst>
          </p:cNvPr>
          <p:cNvSpPr>
            <a:spLocks noGrp="1"/>
          </p:cNvSpPr>
          <p:nvPr>
            <p:ph type="title"/>
          </p:nvPr>
        </p:nvSpPr>
        <p:spPr>
          <a:xfrm>
            <a:off x="634202" y="307675"/>
            <a:ext cx="10796403" cy="1234536"/>
          </a:xfrm>
        </p:spPr>
        <p:txBody>
          <a:bodyPr vert="horz" lIns="91440" tIns="45720" rIns="91440" bIns="45720" rtlCol="0" anchor="t">
            <a:noAutofit/>
          </a:bodyPr>
          <a:lstStyle/>
          <a:p>
            <a:r>
              <a:rPr lang="es-EC" sz="5400" dirty="0" err="1">
                <a:solidFill>
                  <a:srgbClr val="FF0000"/>
                </a:solidFill>
              </a:rPr>
              <a:t>Balanced</a:t>
            </a:r>
            <a:r>
              <a:rPr lang="es-EC" sz="5400" dirty="0">
                <a:solidFill>
                  <a:srgbClr val="FF0000"/>
                </a:solidFill>
              </a:rPr>
              <a:t> Score </a:t>
            </a:r>
            <a:r>
              <a:rPr lang="es-EC" sz="5400" dirty="0" err="1">
                <a:solidFill>
                  <a:srgbClr val="FF0000"/>
                </a:solidFill>
              </a:rPr>
              <a:t>Card</a:t>
            </a:r>
            <a:endParaRPr lang="es-EC" sz="5400" dirty="0">
              <a:solidFill>
                <a:srgbClr val="FF0000"/>
              </a:solidFill>
            </a:endParaRPr>
          </a:p>
        </p:txBody>
      </p:sp>
      <p:sp>
        <p:nvSpPr>
          <p:cNvPr id="6" name="CuadroTexto 5">
            <a:extLst>
              <a:ext uri="{FF2B5EF4-FFF2-40B4-BE49-F238E27FC236}">
                <a16:creationId xmlns:a16="http://schemas.microsoft.com/office/drawing/2014/main" id="{9345FCEE-5A89-49AB-9FD9-1E6C4F021EC2}"/>
              </a:ext>
            </a:extLst>
          </p:cNvPr>
          <p:cNvSpPr txBox="1"/>
          <p:nvPr/>
        </p:nvSpPr>
        <p:spPr>
          <a:xfrm>
            <a:off x="4911306" y="27834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C"/>
          </a:p>
        </p:txBody>
      </p:sp>
      <p:pic>
        <p:nvPicPr>
          <p:cNvPr id="9" name="Imagen 9" descr="Imagen que contiene captura de pantalla&#10;&#10;Descripción generada con confianza muy alta">
            <a:extLst>
              <a:ext uri="{FF2B5EF4-FFF2-40B4-BE49-F238E27FC236}">
                <a16:creationId xmlns:a16="http://schemas.microsoft.com/office/drawing/2014/main" id="{1051A2CA-A60A-4C06-8B56-3725D24763F6}"/>
              </a:ext>
            </a:extLst>
          </p:cNvPr>
          <p:cNvPicPr>
            <a:picLocks noChangeAspect="1"/>
          </p:cNvPicPr>
          <p:nvPr/>
        </p:nvPicPr>
        <p:blipFill rotWithShape="1">
          <a:blip r:embed="rId2"/>
          <a:srcRect t="53077" r="129" b="-256"/>
          <a:stretch/>
        </p:blipFill>
        <p:spPr>
          <a:xfrm>
            <a:off x="51758" y="1885528"/>
            <a:ext cx="12002227" cy="4318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1938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22103"/>
            <a:ext cx="9432652" cy="5686067"/>
          </a:xfrm>
        </p:spPr>
        <p:txBody>
          <a:bodyPr vert="horz" lIns="91440" tIns="45720" rIns="91440" bIns="45720" rtlCol="0" anchor="t">
            <a:normAutofit/>
          </a:bodyPr>
          <a:lstStyle/>
          <a:p>
            <a:pPr marL="0" indent="0">
              <a:buNone/>
            </a:pPr>
            <a:r>
              <a:rPr lang="es-ES" sz="5400">
                <a:solidFill>
                  <a:srgbClr val="FF0000"/>
                </a:solidFill>
              </a:rPr>
              <a:t>Eje Financiero</a:t>
            </a:r>
            <a:endParaRPr lang="es-ES">
              <a:solidFill>
                <a:srgbClr val="404040"/>
              </a:solidFill>
            </a:endParaRPr>
          </a:p>
          <a:p>
            <a:pPr marL="0" indent="0">
              <a:spcBef>
                <a:spcPts val="0"/>
              </a:spcBef>
              <a:buNone/>
            </a:pPr>
            <a:r>
              <a:rPr lang="es-ES" sz="3600" b="1">
                <a:solidFill>
                  <a:srgbClr val="404040"/>
                </a:solidFill>
              </a:rPr>
              <a:t>    Objetivo estratégico:</a:t>
            </a:r>
            <a:r>
              <a:rPr lang="es-ES" sz="3600">
                <a:solidFill>
                  <a:srgbClr val="404040"/>
                </a:solidFill>
              </a:rPr>
              <a:t> Mejorar</a:t>
            </a:r>
            <a:r>
              <a:rPr lang="es-ES" sz="3600"/>
              <a:t> la infraestructura financiera de la empresa.</a:t>
            </a:r>
            <a:endParaRPr lang="es-ES"/>
          </a:p>
          <a:p>
            <a:pPr marL="457200" lvl="1" indent="0">
              <a:buNone/>
            </a:pPr>
            <a:r>
              <a:rPr lang="es-ES" sz="3600"/>
              <a:t>  </a:t>
            </a:r>
          </a:p>
          <a:p>
            <a:pPr marL="457200" lvl="1" indent="0">
              <a:buNone/>
            </a:pPr>
            <a:r>
              <a:rPr lang="es-ES" sz="3600" b="1"/>
              <a:t>Primer indicador: </a:t>
            </a:r>
            <a:endParaRPr lang="es-ES" sz="3800" b="1"/>
          </a:p>
          <a:p>
            <a:pPr marL="1028700" lvl="1" indent="-571500">
              <a:spcBef>
                <a:spcPts val="0"/>
              </a:spcBef>
              <a:buFont typeface="Wingdings" charset="2"/>
              <a:buChar char="q"/>
            </a:pPr>
            <a:r>
              <a:rPr lang="es-ES" sz="3600"/>
              <a:t>Apalancamiento </a:t>
            </a:r>
            <a:endParaRPr lang="es-ES" sz="3800"/>
          </a:p>
          <a:p>
            <a:pPr marL="457200" lvl="1" indent="0">
              <a:spcBef>
                <a:spcPts val="0"/>
              </a:spcBef>
              <a:buNone/>
            </a:pPr>
            <a:r>
              <a:rPr lang="es-ES" sz="3600"/>
              <a:t>    Financiero</a:t>
            </a:r>
            <a:endParaRPr lang="es-ES" sz="3800"/>
          </a:p>
          <a:p>
            <a:pPr marL="457200" lvl="1" indent="0">
              <a:spcBef>
                <a:spcPts val="0"/>
              </a:spcBef>
              <a:buNone/>
            </a:pPr>
            <a:endParaRPr lang="es-ES" sz="3600" b="1"/>
          </a:p>
          <a:p>
            <a:pPr marL="457200" lvl="1" indent="0">
              <a:spcBef>
                <a:spcPts val="0"/>
              </a:spcBef>
              <a:buNone/>
            </a:pPr>
            <a:endParaRPr lang="es-ES" sz="3600"/>
          </a:p>
          <a:p>
            <a:pPr marL="914400" lvl="2" indent="0">
              <a:buNone/>
            </a:pPr>
            <a:endParaRPr lang="es-ES" sz="3600"/>
          </a:p>
          <a:p>
            <a:pPr marL="914400" lvl="2" indent="0">
              <a:buNone/>
            </a:pPr>
            <a:endParaRPr lang="es-ES" sz="3600"/>
          </a:p>
          <a:p>
            <a:endParaRPr lang="es-ES" sz="4000"/>
          </a:p>
          <a:p>
            <a:endParaRPr lang="es-EC"/>
          </a:p>
        </p:txBody>
      </p:sp>
      <p:pic>
        <p:nvPicPr>
          <p:cNvPr id="8" name="Imagen 8" descr="Imagen que contiene captura de pantalla&#10;&#10;Descripción generada con confianza muy alta">
            <a:extLst>
              <a:ext uri="{FF2B5EF4-FFF2-40B4-BE49-F238E27FC236}">
                <a16:creationId xmlns:a16="http://schemas.microsoft.com/office/drawing/2014/main" id="{6663C423-F410-4FCA-84A5-6A02CA30B1B0}"/>
              </a:ext>
            </a:extLst>
          </p:cNvPr>
          <p:cNvPicPr>
            <a:picLocks noChangeAspect="1"/>
          </p:cNvPicPr>
          <p:nvPr/>
        </p:nvPicPr>
        <p:blipFill>
          <a:blip r:embed="rId3"/>
          <a:stretch>
            <a:fillRect/>
          </a:stretch>
        </p:blipFill>
        <p:spPr>
          <a:xfrm>
            <a:off x="6147758" y="2463354"/>
            <a:ext cx="5949350" cy="4274801"/>
          </a:xfrm>
          <a:prstGeom prst="rect">
            <a:avLst/>
          </a:prstGeom>
        </p:spPr>
      </p:pic>
      <p:pic>
        <p:nvPicPr>
          <p:cNvPr id="10" name="Imagen 10">
            <a:extLst>
              <a:ext uri="{FF2B5EF4-FFF2-40B4-BE49-F238E27FC236}">
                <a16:creationId xmlns:a16="http://schemas.microsoft.com/office/drawing/2014/main" id="{DAFDD103-09DC-410C-9EB1-E3BB9B5C5AF1}"/>
              </a:ext>
            </a:extLst>
          </p:cNvPr>
          <p:cNvPicPr>
            <a:picLocks noChangeAspect="1"/>
          </p:cNvPicPr>
          <p:nvPr/>
        </p:nvPicPr>
        <p:blipFill>
          <a:blip r:embed="rId4"/>
          <a:stretch>
            <a:fillRect/>
          </a:stretch>
        </p:blipFill>
        <p:spPr>
          <a:xfrm>
            <a:off x="1094836" y="5430238"/>
            <a:ext cx="3475007" cy="1389032"/>
          </a:xfrm>
          <a:prstGeom prst="rect">
            <a:avLst/>
          </a:prstGeom>
        </p:spPr>
      </p:pic>
    </p:spTree>
    <p:extLst>
      <p:ext uri="{BB962C8B-B14F-4D97-AF65-F5344CB8AC3E}">
        <p14:creationId xmlns:p14="http://schemas.microsoft.com/office/powerpoint/2010/main" val="143359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22103"/>
            <a:ext cx="9432652" cy="5686067"/>
          </a:xfrm>
        </p:spPr>
        <p:txBody>
          <a:bodyPr vert="horz" lIns="91440" tIns="45720" rIns="91440" bIns="45720" rtlCol="0" anchor="t">
            <a:normAutofit/>
          </a:bodyPr>
          <a:lstStyle/>
          <a:p>
            <a:pPr marL="0" indent="0">
              <a:buNone/>
            </a:pPr>
            <a:r>
              <a:rPr lang="es-ES" sz="5400">
                <a:solidFill>
                  <a:srgbClr val="FF0000"/>
                </a:solidFill>
              </a:rPr>
              <a:t>Eje Financiero</a:t>
            </a:r>
            <a:endParaRPr lang="es-ES">
              <a:solidFill>
                <a:srgbClr val="404040"/>
              </a:solidFill>
            </a:endParaRPr>
          </a:p>
          <a:p>
            <a:pPr marL="0" indent="0">
              <a:spcBef>
                <a:spcPts val="0"/>
              </a:spcBef>
              <a:buNone/>
            </a:pPr>
            <a:r>
              <a:rPr lang="es-ES" sz="3600" b="1">
                <a:solidFill>
                  <a:srgbClr val="404040"/>
                </a:solidFill>
              </a:rPr>
              <a:t>    Objetivo estratégico:</a:t>
            </a:r>
            <a:r>
              <a:rPr lang="es-ES" sz="3600">
                <a:solidFill>
                  <a:srgbClr val="404040"/>
                </a:solidFill>
              </a:rPr>
              <a:t> Mejorar</a:t>
            </a:r>
            <a:r>
              <a:rPr lang="es-ES" sz="3600"/>
              <a:t> la infraestructura financiera de la empresa.</a:t>
            </a:r>
            <a:endParaRPr lang="es-ES"/>
          </a:p>
          <a:p>
            <a:pPr marL="457200" lvl="1" indent="0">
              <a:buNone/>
            </a:pPr>
            <a:r>
              <a:rPr lang="es-ES" sz="3600"/>
              <a:t>  </a:t>
            </a:r>
          </a:p>
          <a:p>
            <a:pPr marL="457200" lvl="1" indent="0">
              <a:buNone/>
            </a:pPr>
            <a:r>
              <a:rPr lang="es-ES" sz="3600" b="1"/>
              <a:t>Segundo indicador: </a:t>
            </a:r>
            <a:endParaRPr lang="es-ES" sz="3800" b="1"/>
          </a:p>
          <a:p>
            <a:pPr marL="1028700" lvl="1" indent="-571500">
              <a:buFont typeface="Wingdings" charset="2"/>
              <a:buChar char="q"/>
            </a:pPr>
            <a:r>
              <a:rPr lang="es-ES" sz="3600"/>
              <a:t>Ratio de solvencia</a:t>
            </a:r>
            <a:endParaRPr lang="es-ES" sz="3800"/>
          </a:p>
          <a:p>
            <a:pPr marL="457200" lvl="1" indent="0">
              <a:buNone/>
            </a:pPr>
            <a:endParaRPr lang="es-ES" sz="3600" b="1"/>
          </a:p>
          <a:p>
            <a:pPr marL="914400" lvl="2" indent="0">
              <a:buNone/>
            </a:pPr>
            <a:endParaRPr lang="es-ES" sz="3600"/>
          </a:p>
          <a:p>
            <a:pPr marL="914400" lvl="2" indent="0">
              <a:buNone/>
            </a:pPr>
            <a:endParaRPr lang="es-ES" sz="3600"/>
          </a:p>
          <a:p>
            <a:endParaRPr lang="es-ES" sz="4000"/>
          </a:p>
          <a:p>
            <a:endParaRPr lang="es-EC"/>
          </a:p>
        </p:txBody>
      </p:sp>
      <p:pic>
        <p:nvPicPr>
          <p:cNvPr id="4" name="Imagen 4" descr="Imagen que contiene captura de pantalla&#10;&#10;Descripción generada con confianza muy alta">
            <a:extLst>
              <a:ext uri="{FF2B5EF4-FFF2-40B4-BE49-F238E27FC236}">
                <a16:creationId xmlns:a16="http://schemas.microsoft.com/office/drawing/2014/main" id="{AE507D30-5226-4753-A027-D70E2F668F10}"/>
              </a:ext>
            </a:extLst>
          </p:cNvPr>
          <p:cNvPicPr>
            <a:picLocks noChangeAspect="1"/>
          </p:cNvPicPr>
          <p:nvPr/>
        </p:nvPicPr>
        <p:blipFill>
          <a:blip r:embed="rId3"/>
          <a:stretch>
            <a:fillRect/>
          </a:stretch>
        </p:blipFill>
        <p:spPr>
          <a:xfrm>
            <a:off x="6018362" y="2771639"/>
            <a:ext cx="5762444" cy="3615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6">
            <a:extLst>
              <a:ext uri="{FF2B5EF4-FFF2-40B4-BE49-F238E27FC236}">
                <a16:creationId xmlns:a16="http://schemas.microsoft.com/office/drawing/2014/main" id="{5FC10196-F60F-4DE9-8092-BE1356EEB42C}"/>
              </a:ext>
            </a:extLst>
          </p:cNvPr>
          <p:cNvPicPr>
            <a:picLocks noChangeAspect="1"/>
          </p:cNvPicPr>
          <p:nvPr/>
        </p:nvPicPr>
        <p:blipFill>
          <a:blip r:embed="rId4"/>
          <a:stretch>
            <a:fillRect/>
          </a:stretch>
        </p:blipFill>
        <p:spPr>
          <a:xfrm>
            <a:off x="966788" y="5334899"/>
            <a:ext cx="3457934" cy="1364051"/>
          </a:xfrm>
          <a:prstGeom prst="rect">
            <a:avLst/>
          </a:prstGeom>
        </p:spPr>
      </p:pic>
    </p:spTree>
    <p:extLst>
      <p:ext uri="{BB962C8B-B14F-4D97-AF65-F5344CB8AC3E}">
        <p14:creationId xmlns:p14="http://schemas.microsoft.com/office/powerpoint/2010/main" val="67713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cenciatura en ContadurÃ­a y Finanzas - Modalidad ...">
            <a:extLst>
              <a:ext uri="{FF2B5EF4-FFF2-40B4-BE49-F238E27FC236}">
                <a16:creationId xmlns:a16="http://schemas.microsoft.com/office/drawing/2014/main" id="{A3452D61-17E2-4138-86B3-C887C4575B93}"/>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b="147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Marcador de contenido 2">
            <a:extLst>
              <a:ext uri="{FF2B5EF4-FFF2-40B4-BE49-F238E27FC236}">
                <a16:creationId xmlns:a16="http://schemas.microsoft.com/office/drawing/2014/main" id="{14127624-1681-433E-92EB-06667B33040F}"/>
              </a:ext>
            </a:extLst>
          </p:cNvPr>
          <p:cNvSpPr>
            <a:spLocks noGrp="1"/>
          </p:cNvSpPr>
          <p:nvPr>
            <p:ph idx="1"/>
          </p:nvPr>
        </p:nvSpPr>
        <p:spPr>
          <a:xfrm>
            <a:off x="274839" y="422103"/>
            <a:ext cx="9432652" cy="5686067"/>
          </a:xfrm>
        </p:spPr>
        <p:txBody>
          <a:bodyPr vert="horz" lIns="91440" tIns="45720" rIns="91440" bIns="45720" rtlCol="0" anchor="t">
            <a:normAutofit/>
          </a:bodyPr>
          <a:lstStyle/>
          <a:p>
            <a:pPr marL="0" indent="0">
              <a:buNone/>
            </a:pPr>
            <a:r>
              <a:rPr lang="es-ES" sz="5400">
                <a:solidFill>
                  <a:srgbClr val="FF0000"/>
                </a:solidFill>
              </a:rPr>
              <a:t>Eje Financiero</a:t>
            </a:r>
            <a:endParaRPr lang="es-ES">
              <a:solidFill>
                <a:srgbClr val="404040"/>
              </a:solidFill>
            </a:endParaRPr>
          </a:p>
          <a:p>
            <a:pPr marL="0" indent="0">
              <a:buNone/>
            </a:pPr>
            <a:r>
              <a:rPr lang="es-ES" sz="3600" b="1">
                <a:solidFill>
                  <a:srgbClr val="404040"/>
                </a:solidFill>
              </a:rPr>
              <a:t>    Objetivo estratégico:</a:t>
            </a:r>
            <a:r>
              <a:rPr lang="es-ES" sz="3600">
                <a:solidFill>
                  <a:srgbClr val="404040"/>
                </a:solidFill>
              </a:rPr>
              <a:t> Consolidar</a:t>
            </a:r>
            <a:r>
              <a:rPr lang="es-ES" sz="3600"/>
              <a:t> una imagen de empresa más fuerte</a:t>
            </a:r>
          </a:p>
          <a:p>
            <a:pPr marL="457200" lvl="1" indent="0">
              <a:buNone/>
            </a:pPr>
            <a:r>
              <a:rPr lang="es-ES" sz="3600"/>
              <a:t>  </a:t>
            </a:r>
          </a:p>
          <a:p>
            <a:pPr marL="457200" lvl="1" indent="0">
              <a:buNone/>
            </a:pPr>
            <a:r>
              <a:rPr lang="es-ES" sz="3600" b="1"/>
              <a:t>Primer indicador: </a:t>
            </a:r>
            <a:endParaRPr lang="es-ES" sz="3800" b="1"/>
          </a:p>
          <a:p>
            <a:pPr marL="1028700" lvl="1" indent="-571500">
              <a:buFont typeface="Wingdings" charset="2"/>
              <a:buChar char="q"/>
            </a:pPr>
            <a:r>
              <a:rPr lang="es-ES" sz="3600"/>
              <a:t>Volumen de ventas</a:t>
            </a:r>
            <a:endParaRPr lang="es-ES" sz="3800"/>
          </a:p>
          <a:p>
            <a:pPr lvl="3"/>
            <a:r>
              <a:rPr lang="es-ES" sz="3400"/>
              <a:t>Niveles de precio</a:t>
            </a:r>
          </a:p>
          <a:p>
            <a:pPr marL="914400" lvl="2" indent="0">
              <a:buNone/>
            </a:pPr>
            <a:endParaRPr lang="es-ES" sz="3600"/>
          </a:p>
          <a:p>
            <a:pPr marL="914400" lvl="2" indent="0">
              <a:buNone/>
            </a:pPr>
            <a:endParaRPr lang="es-ES" sz="3600"/>
          </a:p>
          <a:p>
            <a:endParaRPr lang="es-ES" sz="4000"/>
          </a:p>
          <a:p>
            <a:endParaRPr lang="es-EC"/>
          </a:p>
        </p:txBody>
      </p:sp>
      <p:pic>
        <p:nvPicPr>
          <p:cNvPr id="2" name="Picture 1">
            <a:extLst>
              <a:ext uri="{FF2B5EF4-FFF2-40B4-BE49-F238E27FC236}">
                <a16:creationId xmlns:a16="http://schemas.microsoft.com/office/drawing/2014/main" id="{DF9B65C3-04CC-4D08-B081-738A1086D3ED}"/>
              </a:ext>
            </a:extLst>
          </p:cNvPr>
          <p:cNvPicPr>
            <a:picLocks noChangeAspect="1"/>
          </p:cNvPicPr>
          <p:nvPr/>
        </p:nvPicPr>
        <p:blipFill rotWithShape="1">
          <a:blip r:embed="rId3"/>
          <a:srcRect t="1" b="-1483"/>
          <a:stretch/>
        </p:blipFill>
        <p:spPr>
          <a:xfrm>
            <a:off x="7083154" y="1990570"/>
            <a:ext cx="4706190" cy="46594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65936021"/>
      </p:ext>
    </p:extLst>
  </p:cSld>
  <p:clrMapOvr>
    <a:masterClrMapping/>
  </p:clrMapOvr>
</p:sld>
</file>

<file path=ppt/theme/theme1.xml><?xml version="1.0" encoding="utf-8"?>
<a:theme xmlns:a="http://schemas.openxmlformats.org/drawingml/2006/main" name="Facet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EA9CA3072F1B347BC408EFC42EC3841" ma:contentTypeVersion="5" ma:contentTypeDescription="Crear nuevo documento." ma:contentTypeScope="" ma:versionID="f675ca1524371fc9b2d9ccbe30f7425d">
  <xsd:schema xmlns:xsd="http://www.w3.org/2001/XMLSchema" xmlns:xs="http://www.w3.org/2001/XMLSchema" xmlns:p="http://schemas.microsoft.com/office/2006/metadata/properties" xmlns:ns3="bd3fdcdf-be40-4d47-8350-316166aac000" xmlns:ns4="ea7aedd1-105c-4060-9830-c001f957d1d1" targetNamespace="http://schemas.microsoft.com/office/2006/metadata/properties" ma:root="true" ma:fieldsID="4bfe017e3d76d030889fb1567dc38994" ns3:_="" ns4:_="">
    <xsd:import namespace="bd3fdcdf-be40-4d47-8350-316166aac000"/>
    <xsd:import namespace="ea7aedd1-105c-4060-9830-c001f957d1d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fdcdf-be40-4d47-8350-316166aac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a7aedd1-105c-4060-9830-c001f957d1d1"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DCC317-61DD-4873-99E7-C3FBA872AB13}">
  <ds:schemaRefs>
    <ds:schemaRef ds:uri="http://schemas.microsoft.com/sharepoint/v3/contenttype/forms"/>
  </ds:schemaRefs>
</ds:datastoreItem>
</file>

<file path=customXml/itemProps2.xml><?xml version="1.0" encoding="utf-8"?>
<ds:datastoreItem xmlns:ds="http://schemas.openxmlformats.org/officeDocument/2006/customXml" ds:itemID="{CAD804AA-715F-4FD1-AD52-FBE4AD514D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BF69B4-0195-415B-B5F2-BF3803CCE4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fdcdf-be40-4d47-8350-316166aac000"/>
    <ds:schemaRef ds:uri="ea7aedd1-105c-4060-9830-c001f957d1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22</Slides>
  <Notes>0</Notes>
  <HiddenSlides>0</HiddenSlide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Faceta</vt:lpstr>
      <vt:lpstr> INTELIGENCIA DE NEGOCIOS  BALANCED SCORECARD</vt:lpstr>
      <vt:lpstr>Organización</vt:lpstr>
      <vt:lpstr>Misión </vt:lpstr>
      <vt:lpstr>Visión </vt:lpstr>
      <vt:lpstr>Balanced Score Card </vt:lpstr>
      <vt:lpstr>Balanced Score Card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INTELIGENCIA DE NEGOCIOS  BALANCED SCORECARD</dc:title>
  <dc:creator>RONNY XAVIER JARAMILLO ROJAS</dc:creator>
  <cp:revision>100</cp:revision>
  <dcterms:created xsi:type="dcterms:W3CDTF">2019-10-01T14:16:12Z</dcterms:created>
  <dcterms:modified xsi:type="dcterms:W3CDTF">2019-10-01T19:49:23Z</dcterms:modified>
</cp:coreProperties>
</file>