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B4983-80B7-4798-BED0-835B920B5DE1}" v="26" dt="2019-11-24T22:45:42.763"/>
    <p1510:client id="{9F3FCFA9-ABBD-4FCC-A080-95C1FE9F8E21}" v="953" dt="2019-11-25T01:11:46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6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7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25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7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40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2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4042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5392" y="352244"/>
            <a:ext cx="6902503" cy="3835443"/>
          </a:xfrm>
        </p:spPr>
        <p:txBody>
          <a:bodyPr>
            <a:normAutofit fontScale="90000"/>
          </a:bodyPr>
          <a:lstStyle/>
          <a:p>
            <a:r>
              <a:rPr lang="es-ES" sz="4900" b="1"/>
              <a:t>ESCUELA POLITÉCNICA NACIONAL</a:t>
            </a:r>
            <a:br>
              <a:rPr lang="es-ES" sz="4900" b="1"/>
            </a:br>
            <a:r>
              <a:rPr lang="es-ES" sz="4900" b="1"/>
              <a:t>INTELIGENCIA DE NEGOCIOS</a:t>
            </a:r>
            <a:br>
              <a:rPr lang="es-ES" sz="4900" b="1"/>
            </a:br>
            <a:r>
              <a:rPr lang="es-ES" sz="4900" b="1"/>
              <a:t>IMPLEMENTACIÓN DE UN DATAMART</a:t>
            </a:r>
            <a:br>
              <a:rPr lang="es-ES" b="1"/>
            </a:br>
            <a:br>
              <a:rPr lang="es-ES" b="1"/>
            </a:br>
            <a:endParaRPr lang="es-ES" b="1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327AC21-9821-483D-88B8-80A60FD8F3F4}"/>
              </a:ext>
            </a:extLst>
          </p:cNvPr>
          <p:cNvSpPr txBox="1"/>
          <p:nvPr/>
        </p:nvSpPr>
        <p:spPr>
          <a:xfrm>
            <a:off x="1510748" y="4443653"/>
            <a:ext cx="69971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b="1"/>
              <a:t>Elaborado por: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3200" b="1"/>
              <a:t>Díaz Danny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3200" b="1"/>
              <a:t>Jaramillo Ronny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3200" b="1"/>
              <a:t>Román Bolívar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A4A85-5B23-457D-958F-032FE5AF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69441"/>
            <a:ext cx="7958331" cy="1077229"/>
          </a:xfrm>
        </p:spPr>
        <p:txBody>
          <a:bodyPr/>
          <a:lstStyle/>
          <a:p>
            <a:pPr algn="ctr"/>
            <a:r>
              <a:rPr lang="es-EC" b="1"/>
              <a:t>MAIN JOB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11FE4A-4EC6-48D9-9F5B-F10CE3A6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67" y="1588172"/>
            <a:ext cx="8814343" cy="3388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317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5BA57-DFA9-46C5-88BD-39384616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000" y="410491"/>
            <a:ext cx="7958331" cy="1077229"/>
          </a:xfrm>
        </p:spPr>
        <p:txBody>
          <a:bodyPr/>
          <a:lstStyle/>
          <a:p>
            <a:pPr algn="ctr"/>
            <a:r>
              <a:rPr lang="es-EC" b="1"/>
              <a:t>CARGA DE DIMENSIONES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5C74FC-B626-4275-B731-404C7E07E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63" y="1487719"/>
            <a:ext cx="9058140" cy="4433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307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4D230D3-0919-4C9D-9AFB-C2D0B6AB4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44" b="19249"/>
          <a:stretch/>
        </p:blipFill>
        <p:spPr>
          <a:xfrm>
            <a:off x="2522036" y="298937"/>
            <a:ext cx="7147923" cy="992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6A5D4D-B2E4-431A-BA5A-0921E2A5E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90" b="15697"/>
          <a:stretch/>
        </p:blipFill>
        <p:spPr>
          <a:xfrm>
            <a:off x="2522037" y="1636194"/>
            <a:ext cx="7147923" cy="12847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B49731E-F5C2-4A87-B280-FB4A6EAFEF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86" b="8923"/>
          <a:stretch/>
        </p:blipFill>
        <p:spPr>
          <a:xfrm>
            <a:off x="2542458" y="3265246"/>
            <a:ext cx="7147923" cy="1284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A856B1-4A62-4D09-A6D2-3E379430C4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31"/>
          <a:stretch/>
        </p:blipFill>
        <p:spPr>
          <a:xfrm>
            <a:off x="2022879" y="5051746"/>
            <a:ext cx="8146241" cy="1284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9741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423A3-28CE-49C0-8F68-1B297E3C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91" y="516508"/>
            <a:ext cx="7958331" cy="1077229"/>
          </a:xfrm>
        </p:spPr>
        <p:txBody>
          <a:bodyPr/>
          <a:lstStyle/>
          <a:p>
            <a:pPr algn="ctr"/>
            <a:r>
              <a:rPr lang="es-EC" b="1"/>
              <a:t>CARGA DE LA TABLA HECHOS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08EE84-4D85-4492-8A95-E4F827D36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19" y="1648871"/>
            <a:ext cx="9140162" cy="3560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167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7E407-3868-41EA-AD16-977095DC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436995"/>
            <a:ext cx="7958331" cy="1077229"/>
          </a:xfrm>
        </p:spPr>
        <p:txBody>
          <a:bodyPr/>
          <a:lstStyle/>
          <a:p>
            <a:pPr algn="ctr"/>
            <a:r>
              <a:rPr lang="es-EC" b="1"/>
              <a:t>MODELO FÍSICO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980B90-00E3-4245-AA2E-828BC5DB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389" y="1281882"/>
            <a:ext cx="6962375" cy="5107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290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4EB2E24-D715-4C44-A89A-E65D31D7D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1B50719-5862-4FBC-BD13-940FFEE7F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5D217AB5-2ECE-42AC-A79A-638A5A8CF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6A91365-BBD6-4917-9FBD-DB166E4BF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5C7957D-4EA0-4D8C-B9C4-3B9D72B5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26422E-47D7-4930-B686-007CE4B7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A55832-4502-4EB2-B485-7386687E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/>
              <a:t>APLICACIÓN PARA USUARIOS FINALES</a:t>
            </a:r>
          </a:p>
        </p:txBody>
      </p:sp>
      <p:pic>
        <p:nvPicPr>
          <p:cNvPr id="4100" name="Picture 4" descr="Mehrwerk AG | softwarebasierte ...">
            <a:extLst>
              <a:ext uri="{FF2B5EF4-FFF2-40B4-BE49-F238E27FC236}">
                <a16:creationId xmlns:a16="http://schemas.microsoft.com/office/drawing/2014/main" id="{2CDB3CDE-B5C4-4BF6-BE1C-C6C179901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1120" y="2978288"/>
            <a:ext cx="5627530" cy="1758603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84A0BBA-2A76-4724-A6F3-A66A697B7BC1}"/>
              </a:ext>
            </a:extLst>
          </p:cNvPr>
          <p:cNvSpPr txBox="1"/>
          <p:nvPr/>
        </p:nvSpPr>
        <p:spPr>
          <a:xfrm>
            <a:off x="7185664" y="1707341"/>
            <a:ext cx="3742166" cy="4752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338328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800" err="1"/>
              <a:t>Solución</a:t>
            </a:r>
            <a:r>
              <a:rPr lang="en-US" sz="2800"/>
              <a:t> de </a:t>
            </a:r>
            <a:r>
              <a:rPr lang="en-US" sz="2800" err="1"/>
              <a:t>desarrollo</a:t>
            </a:r>
            <a:r>
              <a:rPr lang="en-US" sz="2800"/>
              <a:t> de </a:t>
            </a:r>
            <a:r>
              <a:rPr lang="en-US" sz="2800" err="1"/>
              <a:t>visualización</a:t>
            </a:r>
            <a:r>
              <a:rPr lang="en-US" sz="2800"/>
              <a:t> de </a:t>
            </a:r>
            <a:r>
              <a:rPr lang="en-US" sz="2800" err="1"/>
              <a:t>datos</a:t>
            </a:r>
            <a:r>
              <a:rPr lang="en-US" sz="2800"/>
              <a:t> de </a:t>
            </a:r>
            <a:r>
              <a:rPr lang="en-US" sz="2800" err="1"/>
              <a:t>autoservicio</a:t>
            </a:r>
            <a:r>
              <a:rPr lang="en-US" sz="2800"/>
              <a:t> de </a:t>
            </a:r>
            <a:r>
              <a:rPr lang="en-US" sz="2800" err="1"/>
              <a:t>vanguardia</a:t>
            </a:r>
            <a:r>
              <a:rPr lang="en-US" sz="2800"/>
              <a:t> que </a:t>
            </a:r>
            <a:r>
              <a:rPr lang="en-US" sz="2800" err="1"/>
              <a:t>permite</a:t>
            </a:r>
            <a:r>
              <a:rPr lang="en-US" sz="2800"/>
              <a:t> a las personas de </a:t>
            </a:r>
            <a:r>
              <a:rPr lang="en-US" sz="2800" err="1"/>
              <a:t>negocios</a:t>
            </a:r>
            <a:r>
              <a:rPr lang="en-US" sz="2800"/>
              <a:t> </a:t>
            </a:r>
            <a:r>
              <a:rPr lang="en-US" sz="2800" err="1"/>
              <a:t>desarrollar</a:t>
            </a:r>
            <a:r>
              <a:rPr lang="en-US" sz="2800"/>
              <a:t> </a:t>
            </a:r>
            <a:r>
              <a:rPr lang="en-US" sz="2800" err="1"/>
              <a:t>fácilmente</a:t>
            </a:r>
            <a:r>
              <a:rPr lang="en-US" sz="2800"/>
              <a:t> </a:t>
            </a:r>
            <a:r>
              <a:rPr lang="en-US" sz="2800" err="1"/>
              <a:t>aplicaciones</a:t>
            </a:r>
            <a:r>
              <a:rPr lang="en-US" sz="2800"/>
              <a:t>.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7881219-F2CA-4FBA-AD74-22E086E92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00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8D7F3-269C-45C4-880D-3CD40C05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543013"/>
            <a:ext cx="7958331" cy="1077229"/>
          </a:xfrm>
        </p:spPr>
        <p:txBody>
          <a:bodyPr/>
          <a:lstStyle/>
          <a:p>
            <a:pPr algn="ctr"/>
            <a:r>
              <a:rPr lang="es-EC" b="1"/>
              <a:t>INFORMACIÓN A VISUALIZAR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95143-8DBA-4B00-90AC-58AA4175A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180" y="1430085"/>
            <a:ext cx="9113600" cy="5105625"/>
          </a:xfrm>
        </p:spPr>
        <p:txBody>
          <a:bodyPr>
            <a:normAutofit/>
          </a:bodyPr>
          <a:lstStyle/>
          <a:p>
            <a:endParaRPr lang="es-EC" sz="4000" b="1"/>
          </a:p>
          <a:p>
            <a:r>
              <a:rPr lang="es-EC" sz="4000" b="1"/>
              <a:t>Número de ventas por producto </a:t>
            </a:r>
          </a:p>
          <a:p>
            <a:r>
              <a:rPr lang="es-EC" sz="4000" b="1"/>
              <a:t>▪ Número de ventas por categoría </a:t>
            </a:r>
          </a:p>
          <a:p>
            <a:r>
              <a:rPr lang="es-EC" sz="4000" b="1"/>
              <a:t>▪ Número de ventas por lugar </a:t>
            </a:r>
          </a:p>
          <a:p>
            <a:r>
              <a:rPr lang="es-EC" sz="4000" b="1"/>
              <a:t>▪ Número de ventas por mes. </a:t>
            </a:r>
          </a:p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02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D82A8-761C-426B-9B0D-340101FA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782" y="503256"/>
            <a:ext cx="7958331" cy="1077229"/>
          </a:xfrm>
        </p:spPr>
        <p:txBody>
          <a:bodyPr/>
          <a:lstStyle/>
          <a:p>
            <a:pPr algn="ctr"/>
            <a:r>
              <a:rPr lang="es-EC" b="1"/>
              <a:t>CUBOS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EDEC0D-E96D-4C69-BA9A-AB25C530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82" y="1041870"/>
            <a:ext cx="7531199" cy="5604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30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4A3337-CFB5-45DD-961F-57C29DD3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85" y="940905"/>
            <a:ext cx="7883550" cy="5697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3F2B14C-CE7D-4C83-8C94-BBF459A6AD25}"/>
              </a:ext>
            </a:extLst>
          </p:cNvPr>
          <p:cNvSpPr txBox="1"/>
          <p:nvPr/>
        </p:nvSpPr>
        <p:spPr>
          <a:xfrm>
            <a:off x="2434272" y="209768"/>
            <a:ext cx="7323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b="1"/>
              <a:t>VISUALIZACIÓN</a:t>
            </a:r>
            <a:endParaRPr lang="es-EC" b="1"/>
          </a:p>
        </p:txBody>
      </p:sp>
    </p:spTree>
    <p:extLst>
      <p:ext uri="{BB962C8B-B14F-4D97-AF65-F5344CB8AC3E}">
        <p14:creationId xmlns:p14="http://schemas.microsoft.com/office/powerpoint/2010/main" val="371414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CBD1F-26F1-4605-A763-C1FF4E87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69441"/>
            <a:ext cx="7958331" cy="1077229"/>
          </a:xfrm>
        </p:spPr>
        <p:txBody>
          <a:bodyPr/>
          <a:lstStyle/>
          <a:p>
            <a:pPr algn="ctr"/>
            <a:r>
              <a:rPr lang="es-EC" b="1"/>
              <a:t>EMPRESA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8B0AB-DE91-42D6-994E-3BC9235D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138" y="1346670"/>
            <a:ext cx="7796540" cy="707417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es-EC" sz="2800" b="1" i="1"/>
              <a:t>Herrajes &amp; Tiraderas</a:t>
            </a:r>
          </a:p>
        </p:txBody>
      </p:sp>
      <p:pic>
        <p:nvPicPr>
          <p:cNvPr id="1026" name="Picture 2" descr="Herrajes y Tiraderas">
            <a:extLst>
              <a:ext uri="{FF2B5EF4-FFF2-40B4-BE49-F238E27FC236}">
                <a16:creationId xmlns:a16="http://schemas.microsoft.com/office/drawing/2014/main" id="{2515DC6C-ADA8-4DA9-B41A-977C110F4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341" y="2423899"/>
            <a:ext cx="46577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9B01255-B811-47D4-8482-43D6C30C8D87}"/>
              </a:ext>
            </a:extLst>
          </p:cNvPr>
          <p:cNvSpPr txBox="1"/>
          <p:nvPr/>
        </p:nvSpPr>
        <p:spPr>
          <a:xfrm>
            <a:off x="1488138" y="4421305"/>
            <a:ext cx="8691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/>
              <a:t>Dedicada a la comercialización de productos de ferretería al por mayor y menor.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/>
              <a:t>Catalogada como </a:t>
            </a:r>
            <a:r>
              <a:rPr lang="es-ES" sz="2400" i="1"/>
              <a:t>mediana empresa </a:t>
            </a:r>
            <a:r>
              <a:rPr lang="es-ES" sz="2400"/>
              <a:t>según el volumen de ventas que maneja y la capacidad de sus instalaciones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C" sz="2400"/>
          </a:p>
        </p:txBody>
      </p:sp>
    </p:spTree>
    <p:extLst>
      <p:ext uri="{BB962C8B-B14F-4D97-AF65-F5344CB8AC3E}">
        <p14:creationId xmlns:p14="http://schemas.microsoft.com/office/powerpoint/2010/main" val="362314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3" name="Rectangle 72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n para sales">
            <a:extLst>
              <a:ext uri="{FF2B5EF4-FFF2-40B4-BE49-F238E27FC236}">
                <a16:creationId xmlns:a16="http://schemas.microsoft.com/office/drawing/2014/main" id="{E9ED56F4-CFBC-4B52-AC3A-0FEBA5AEC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1" r="7146"/>
          <a:stretch/>
        </p:blipFill>
        <p:spPr bwMode="auto">
          <a:xfrm>
            <a:off x="153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74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2DEA49-6BB0-4B6F-9914-20C97EE6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s-EC" b="1"/>
              <a:t>OBJETIVOS DE LA EMPRESA</a:t>
            </a:r>
          </a:p>
        </p:txBody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Rectangle 78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E83B70-BD1D-488F-B914-923A77BD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809" y="1561785"/>
            <a:ext cx="9660933" cy="4786006"/>
          </a:xfrm>
        </p:spPr>
        <p:txBody>
          <a:bodyPr>
            <a:normAutofit fontScale="85000" lnSpcReduction="20000"/>
          </a:bodyPr>
          <a:lstStyle/>
          <a:p>
            <a:endParaRPr lang="es-EC" sz="3900"/>
          </a:p>
          <a:p>
            <a:r>
              <a:rPr lang="es-ES" sz="3900"/>
              <a:t>Aumentar el volumen de ventas. </a:t>
            </a:r>
            <a:endParaRPr lang="es-EC" sz="3900"/>
          </a:p>
          <a:p>
            <a:r>
              <a:rPr lang="es-ES" sz="3900"/>
              <a:t>Mantener el stock de productos de mayor rotación estimando cantidades de venta según los datos. </a:t>
            </a:r>
            <a:endParaRPr lang="es-EC" sz="3900"/>
          </a:p>
          <a:p>
            <a:r>
              <a:rPr lang="es-ES" sz="3900"/>
              <a:t>Reducir la cantidad de devoluciones receptadas.</a:t>
            </a:r>
          </a:p>
          <a:p>
            <a:r>
              <a:rPr lang="es-ES" sz="3900"/>
              <a:t>Identificar proveedores cuyos productos registren un número elevado de defectos.</a:t>
            </a:r>
          </a:p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874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2712BB1-98C0-4A8A-835D-6829EF6A0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EF2096BC-6C6D-41F2-90AA-2578BD496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BBEF840-FEAD-46CB-B5C3-4F79B523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24FBFAC-873C-4D59-814A-DCAF5D9F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28307-0123-4C8C-BCEC-91815ACE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6ACDFCD-84FE-4000-A15C-27481460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58CC08-A22F-490A-AA56-7E43F06CD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ctr"/>
            <a:r>
              <a:rPr lang="es-EC" b="1"/>
              <a:t>PROCESO DE DEVOLUCIÓN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72D7A-FDD0-4ACD-8F15-C03431D1B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226" y="1427367"/>
            <a:ext cx="3752629" cy="5079449"/>
          </a:xfrm>
        </p:spPr>
        <p:txBody>
          <a:bodyPr>
            <a:normAutofit lnSpcReduction="10000"/>
          </a:bodyPr>
          <a:lstStyle/>
          <a:p>
            <a:r>
              <a:rPr lang="es-ES" sz="2800"/>
              <a:t>Obtener información sobre cuáles son los productos más propensos a ser devueltos. </a:t>
            </a:r>
          </a:p>
          <a:p>
            <a:r>
              <a:rPr lang="es-ES" sz="2800"/>
              <a:t>Uso de encuestas para saber el nivel de satisfacción con los productos. </a:t>
            </a:r>
            <a:endParaRPr lang="es-EC" sz="2800"/>
          </a:p>
        </p:txBody>
      </p:sp>
      <p:pic>
        <p:nvPicPr>
          <p:cNvPr id="3074" name="Picture 2" descr="Resultado de imagen para devolucion">
            <a:extLst>
              <a:ext uri="{FF2B5EF4-FFF2-40B4-BE49-F238E27FC236}">
                <a16:creationId xmlns:a16="http://schemas.microsoft.com/office/drawing/2014/main" id="{6E85F243-7487-4F07-9134-F611178EB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" r="-4" b="-4"/>
          <a:stretch/>
        </p:blipFill>
        <p:spPr bwMode="auto">
          <a:xfrm>
            <a:off x="5193320" y="1771525"/>
            <a:ext cx="5893519" cy="4125691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08CBDCE7-5012-40F9-8D15-A8DB7E1C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313E2-C1C1-4F10-B301-E6FD816E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304473"/>
            <a:ext cx="7958331" cy="1077229"/>
          </a:xfrm>
        </p:spPr>
        <p:txBody>
          <a:bodyPr/>
          <a:lstStyle/>
          <a:p>
            <a:pPr algn="ctr"/>
            <a:r>
              <a:rPr lang="es-EC" b="1"/>
              <a:t>MODELO DIMENSIONAL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51656D-42F2-4E88-A6A7-A9A008992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058" y="1079070"/>
            <a:ext cx="7461881" cy="5474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63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F8417-E96A-4B29-BBEB-6B26C307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12" y="345478"/>
            <a:ext cx="7958331" cy="1077229"/>
          </a:xfrm>
        </p:spPr>
        <p:txBody>
          <a:bodyPr/>
          <a:lstStyle/>
          <a:p>
            <a:pPr algn="ctr"/>
            <a:r>
              <a:rPr lang="es-EC" b="1"/>
              <a:t>DETALLES DEL 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F4014-A4F3-46B8-9700-0E884516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2707"/>
            <a:ext cx="9846365" cy="4938336"/>
          </a:xfrm>
        </p:spPr>
        <p:txBody>
          <a:bodyPr>
            <a:normAutofit lnSpcReduction="10000"/>
          </a:bodyPr>
          <a:lstStyle/>
          <a:p>
            <a:r>
              <a:rPr lang="es-EC" sz="3200" b="1"/>
              <a:t>Granularidad</a:t>
            </a:r>
            <a:r>
              <a:rPr lang="es-EC" sz="3200"/>
              <a:t>: </a:t>
            </a:r>
            <a:r>
              <a:rPr lang="es-ES" sz="3200"/>
              <a:t>Diaria, de esta forma se puede analizar la cantidad de días que permaneció con el cliente. </a:t>
            </a:r>
          </a:p>
          <a:p>
            <a:endParaRPr lang="es-EC" sz="3200"/>
          </a:p>
          <a:p>
            <a:r>
              <a:rPr lang="es-EC" sz="3200" b="1"/>
              <a:t>Dimensiones</a:t>
            </a:r>
            <a:r>
              <a:rPr lang="es-EC" sz="3200"/>
              <a:t>: </a:t>
            </a:r>
            <a:r>
              <a:rPr lang="es-ES" sz="3200"/>
              <a:t>Tiempo (granularidad), Lugar (donde fue devuelto el producto), Cliente (quien realizó la devolución) y Producto (que es lo que se devolvió).</a:t>
            </a:r>
            <a:endParaRPr lang="es-EC" sz="3200"/>
          </a:p>
        </p:txBody>
      </p:sp>
    </p:spTree>
    <p:extLst>
      <p:ext uri="{BB962C8B-B14F-4D97-AF65-F5344CB8AC3E}">
        <p14:creationId xmlns:p14="http://schemas.microsoft.com/office/powerpoint/2010/main" val="335973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B249B-2E9C-43F6-8141-951C3F33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3" y="344230"/>
            <a:ext cx="7958331" cy="1077229"/>
          </a:xfrm>
        </p:spPr>
        <p:txBody>
          <a:bodyPr/>
          <a:lstStyle/>
          <a:p>
            <a:pPr algn="ctr"/>
            <a:r>
              <a:rPr lang="es-EC" b="1"/>
              <a:t>FUENTE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9C5A80-03B0-4D7F-B552-56D671DC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257" y="1039691"/>
            <a:ext cx="7343481" cy="384026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DACD2DE-DC63-431F-BA6D-57763ED1B0E1}"/>
              </a:ext>
            </a:extLst>
          </p:cNvPr>
          <p:cNvSpPr txBox="1"/>
          <p:nvPr/>
        </p:nvSpPr>
        <p:spPr>
          <a:xfrm>
            <a:off x="2168536" y="5137848"/>
            <a:ext cx="7854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/>
              <a:t>En esta fuente se almacena las devoluciones que realizan los clientes de uno o varios productos registrando la fecha, dirección y cantidad por producto devuelto. </a:t>
            </a:r>
            <a:endParaRPr lang="es-EC" sz="2400"/>
          </a:p>
        </p:txBody>
      </p:sp>
    </p:spTree>
    <p:extLst>
      <p:ext uri="{BB962C8B-B14F-4D97-AF65-F5344CB8AC3E}">
        <p14:creationId xmlns:p14="http://schemas.microsoft.com/office/powerpoint/2010/main" val="179245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7C36C-A881-4897-A6C9-B2874648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42938"/>
            <a:ext cx="7958331" cy="856994"/>
          </a:xfrm>
        </p:spPr>
        <p:txBody>
          <a:bodyPr/>
          <a:lstStyle/>
          <a:p>
            <a:pPr algn="ctr"/>
            <a:r>
              <a:rPr lang="es-EC" b="1"/>
              <a:t>DESTINO -&gt; DATAMART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1DF7D5-20AD-42B5-AEA0-CCB1D302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31" y="1266560"/>
            <a:ext cx="7358469" cy="521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2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156FDA-BF11-4971-B18E-8C5B939F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3B273D-A774-45E3-B236-ECA52792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B04CCE-AFD6-469A-8DAE-9C4B073F0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01FF76-B3A2-4BA6-88A2-C44C72B5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FA679C-19AE-41DA-AC39-FBAB44B4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3F0841-3A4E-4B87-B725-71B7489F1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3DE446-A4F7-4924-BB19-A07D93A2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409730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s-EC" sz="2600" b="1"/>
              <a:t>HERRAMIENTA ETL A USAR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ECF689-B9D4-45B3-94AB-0C48B1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895" y="1486958"/>
            <a:ext cx="3871389" cy="4961311"/>
          </a:xfrm>
        </p:spPr>
        <p:txBody>
          <a:bodyPr>
            <a:normAutofit fontScale="92500"/>
          </a:bodyPr>
          <a:lstStyle/>
          <a:p>
            <a:pPr marL="6160" indent="0" algn="just">
              <a:lnSpc>
                <a:spcPct val="110000"/>
              </a:lnSpc>
              <a:buNone/>
            </a:pPr>
            <a:r>
              <a:rPr lang="es-EC" sz="2400" b="1"/>
              <a:t>PENTAHO</a:t>
            </a:r>
          </a:p>
          <a:p>
            <a:pPr marL="6160" indent="0" algn="just">
              <a:lnSpc>
                <a:spcPct val="110000"/>
              </a:lnSpc>
              <a:buNone/>
            </a:pPr>
            <a:r>
              <a:rPr lang="es-ES" sz="2400"/>
              <a:t>Plataforma </a:t>
            </a:r>
            <a:r>
              <a:rPr lang="es-ES" sz="2400" err="1"/>
              <a:t>Opensource</a:t>
            </a:r>
            <a:r>
              <a:rPr lang="es-ES" sz="2400"/>
              <a:t> con componentes que incluyen tecnologías como Big Data o Internet de las Cosas.</a:t>
            </a:r>
          </a:p>
          <a:p>
            <a:pPr marL="6160" indent="0" algn="just">
              <a:lnSpc>
                <a:spcPct val="110000"/>
              </a:lnSpc>
              <a:buNone/>
            </a:pPr>
            <a:r>
              <a:rPr lang="es-EC" sz="2400" b="1"/>
              <a:t>Se empleará </a:t>
            </a:r>
            <a:r>
              <a:rPr lang="es-ES" sz="2400"/>
              <a:t>Pentaho Data </a:t>
            </a:r>
            <a:r>
              <a:rPr lang="es-ES" sz="2400" err="1"/>
              <a:t>Integration</a:t>
            </a:r>
            <a:r>
              <a:rPr lang="es-ES" sz="2400"/>
              <a:t> que permite emplear técnicas ETL para implementar procesos de extracción, transformación y carga de datos. </a:t>
            </a:r>
            <a:endParaRPr lang="es-EC" sz="2400" b="1"/>
          </a:p>
          <a:p>
            <a:pPr marL="6160" indent="0">
              <a:lnSpc>
                <a:spcPct val="110000"/>
              </a:lnSpc>
              <a:buNone/>
            </a:pPr>
            <a:endParaRPr lang="es-EC" sz="15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F17D38-D32B-4B58-8017-A8BDCF6D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60ACC9-EABC-4AEF-949A-4529C32DA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2717690"/>
            <a:ext cx="5303975" cy="1422080"/>
          </a:xfrm>
          <a:prstGeom prst="rect">
            <a:avLst/>
          </a:prstGeom>
          <a:ln w="12700"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3DD0B4B-64C1-4C9A-B315-87C0AA878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2A6DB3-787A-4D6E-81DE-A4E7BA6C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6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Madison</vt:lpstr>
      <vt:lpstr>ESCUELA POLITÉCNICA NACIONAL INTELIGENCIA DE NEGOCIOS IMPLEMENTACIÓN DE UN DATAMART  </vt:lpstr>
      <vt:lpstr>EMPRESA</vt:lpstr>
      <vt:lpstr>OBJETIVOS DE LA EMPRESA</vt:lpstr>
      <vt:lpstr>PROCESO DE DEVOLUCIÓN</vt:lpstr>
      <vt:lpstr>MODELO DIMENSIONAL</vt:lpstr>
      <vt:lpstr>DETALLES DEL PROCESO</vt:lpstr>
      <vt:lpstr>FUENTE DE DATOS</vt:lpstr>
      <vt:lpstr>DESTINO -&gt; DATAMART</vt:lpstr>
      <vt:lpstr>HERRAMIENTA ETL A USAR</vt:lpstr>
      <vt:lpstr>MAIN JOB</vt:lpstr>
      <vt:lpstr>CARGA DE DIMENSIONES</vt:lpstr>
      <vt:lpstr>PowerPoint Presentation</vt:lpstr>
      <vt:lpstr>CARGA DE LA TABLA HECHOS</vt:lpstr>
      <vt:lpstr>MODELO FÍSICO</vt:lpstr>
      <vt:lpstr>APLICACIÓN PARA USUARIOS FINALES</vt:lpstr>
      <vt:lpstr>INFORMACIÓN A VISUALIZAR</vt:lpstr>
      <vt:lpstr>CUBOS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POLITÉCNICA NACIONAL INTELIGENCIA DE NEGOCIOS IMPLEMENTACIÓN DE UN DATAMART  </dc:title>
  <dc:creator>RONNY XAVIER JARAMILLO ROJAS</dc:creator>
  <cp:revision>2</cp:revision>
  <dcterms:created xsi:type="dcterms:W3CDTF">2019-11-25T00:59:36Z</dcterms:created>
  <dcterms:modified xsi:type="dcterms:W3CDTF">2019-11-25T14:50:18Z</dcterms:modified>
</cp:coreProperties>
</file>