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Sniglet"/>
      <p:regular r:id="rId18"/>
    </p:embeddedFont>
    <p:embeddedFont>
      <p:font typeface="Muli"/>
      <p:regular r:id="rId19"/>
      <p:bold r:id="rId20"/>
      <p:italic r:id="rId21"/>
      <p:boldItalic r:id="rId22"/>
    </p:embeddedFont>
    <p:embeddedFont>
      <p:font typeface="Walter Turncoat"/>
      <p:regular r:id="rId23"/>
    </p:embeddedFont>
    <p:embeddedFont>
      <p:font typeface="Bree Serif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.fntdata"/><Relationship Id="rId22" Type="http://schemas.openxmlformats.org/officeDocument/2006/relationships/font" Target="fonts/Muli-boldItalic.fntdata"/><Relationship Id="rId21" Type="http://schemas.openxmlformats.org/officeDocument/2006/relationships/font" Target="fonts/Muli-italic.fntdata"/><Relationship Id="rId24" Type="http://schemas.openxmlformats.org/officeDocument/2006/relationships/font" Target="fonts/BreeSerif-regular.fntdata"/><Relationship Id="rId23" Type="http://schemas.openxmlformats.org/officeDocument/2006/relationships/font" Target="fonts/WalterTurnco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uli-regular.fntdata"/><Relationship Id="rId18" Type="http://schemas.openxmlformats.org/officeDocument/2006/relationships/font" Target="fonts/Snigle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c27fc7bae_4_16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6c27fc7bae_4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c2c681d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c2c681d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c27fc7bae_4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6c27fc7bae_4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27fc7bae_4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6c27fc7bae_4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c27fc7bae_4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6c27fc7bae_4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&lt;a href="http://www.freepik.com/free-photo/top-view-of-co-workers-planning-a-strategy_864127.htm"&gt;Designed by Freepik&lt;/a&gt;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http://www.freepik.com/free-photo/happy-co-workers-close-to-the-window_866124.htm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c27fc7bae_4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6c27fc7bae_4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c2b5572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c2b5572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2b5572c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c2b5572c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c32714d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c32714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 Díaz, de los ejercicios de R que nos </a:t>
            </a:r>
            <a:r>
              <a:rPr lang="en"/>
              <a:t>mandó</a:t>
            </a:r>
            <a:r>
              <a:rPr lang="en"/>
              <a:t> esa :’v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d=c(1,1,1,2,2,2,3,3,5,6,7,8)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e=c(2,3,4,4,5,6,6,7,8,8,8,9)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coeficientes = lm(e ~ 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coeficientes$coefficients['(Intercept)']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 = coeficientes$coefficients['d']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= c(0,8)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 = c(a+b*0, a+b*8)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plot(d, 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(x, y, col='red')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c2a4642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6c2a464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c27fc7bae_4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6c27fc7bae_4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bg>
      <p:bgPr>
        <a:noFill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68" name="Google Shape;68;p14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">
  <p:cSld name="SECTION_HEADER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3">
  <p:cSld name="BLANK_1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2">
  <p:cSld name="BLANK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 1">
  <p:cSld name="SECTION_HEADER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9" name="Google Shape;99;p18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100" name="Google Shape;100;p18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8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13" name="Google Shape;113;p19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 flipH="1" rot="8778896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 flipH="1" rot="8778896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 flipH="1" rot="8778896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 flipH="1" rot="8778896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28" name="Google Shape;128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29" name="Google Shape;129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26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170" name="Google Shape;170;p26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6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Descriptions">
  <p:cSld name="BLANK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5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1">
  <p:cSld name="BLANK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6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6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6066475" y="467100"/>
            <a:ext cx="2963700" cy="41316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Alumnos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★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Henry Núñez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★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Gabriela Talavera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★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Francis Ferri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★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Edwin Guamushig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★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Byron Paguay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★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Ronny Jaramillo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★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Danny Díaz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" y="467100"/>
            <a:ext cx="5661376" cy="41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/>
        </p:nvSpPr>
        <p:spPr>
          <a:xfrm>
            <a:off x="669025" y="3438975"/>
            <a:ext cx="5149500" cy="4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INTELIGENCIA DE NEGOCIOS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2010013" y="3890775"/>
            <a:ext cx="2377800" cy="59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GR2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Lista de compañías que usan 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6"/>
          <p:cNvSpPr txBox="1"/>
          <p:nvPr>
            <p:ph idx="1" type="body"/>
          </p:nvPr>
        </p:nvSpPr>
        <p:spPr>
          <a:xfrm>
            <a:off x="290750" y="1215475"/>
            <a:ext cx="84600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Facebook: Análisis de comportamiento relacionado con actualizaciones de estado e imágenes de perfil.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Google:  Eficacia publicitaria y la previsión económica.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Twitter: Visualización de datos y clustering semántico.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Microsoft: Variado.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Uber: Análisis Estadístico.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Airbnb: Ciencia de datos a escala.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ANZ: Modelación del riesgo de crédito.					JR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225" y="3235700"/>
            <a:ext cx="2658150" cy="13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-york-city-78181_1920.jpg" id="384" name="Google Shape;384;p47"/>
          <p:cNvPicPr preferRelativeResize="0"/>
          <p:nvPr/>
        </p:nvPicPr>
        <p:blipFill rotWithShape="1">
          <a:blip r:embed="rId3">
            <a:alphaModFix/>
          </a:blip>
          <a:srcRect b="7307" l="0" r="0" t="7316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7"/>
          <p:cNvSpPr/>
          <p:nvPr/>
        </p:nvSpPr>
        <p:spPr>
          <a:xfrm>
            <a:off x="2557500" y="2375"/>
            <a:ext cx="4029000" cy="470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47"/>
          <p:cNvGrpSpPr/>
          <p:nvPr/>
        </p:nvGrpSpPr>
        <p:grpSpPr>
          <a:xfrm>
            <a:off x="3911700" y="645679"/>
            <a:ext cx="1320600" cy="1320609"/>
            <a:chOff x="3835549" y="798079"/>
            <a:chExt cx="1320600" cy="1320609"/>
          </a:xfrm>
        </p:grpSpPr>
        <p:sp>
          <p:nvSpPr>
            <p:cNvPr id="387" name="Google Shape;387;p47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389" name="Google Shape;389;p47"/>
          <p:cNvSpPr txBox="1"/>
          <p:nvPr/>
        </p:nvSpPr>
        <p:spPr>
          <a:xfrm>
            <a:off x="2557500" y="2162175"/>
            <a:ext cx="4029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GRACIAS!</a:t>
            </a:r>
            <a:endParaRPr b="0" i="0" sz="3600" u="none" cap="none" strike="noStrike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90" name="Google Shape;390;p47"/>
          <p:cNvGrpSpPr/>
          <p:nvPr/>
        </p:nvGrpSpPr>
        <p:grpSpPr>
          <a:xfrm>
            <a:off x="4247137" y="2885352"/>
            <a:ext cx="649715" cy="69000"/>
            <a:chOff x="684763" y="3506750"/>
            <a:chExt cx="3536825" cy="69000"/>
          </a:xfrm>
        </p:grpSpPr>
        <p:sp>
          <p:nvSpPr>
            <p:cNvPr id="391" name="Google Shape;391;p47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47"/>
          <p:cNvSpPr/>
          <p:nvPr/>
        </p:nvSpPr>
        <p:spPr>
          <a:xfrm>
            <a:off x="6367754" y="2435281"/>
            <a:ext cx="304800" cy="240600"/>
          </a:xfrm>
          <a:custGeom>
            <a:rect b="b" l="l" r="r" t="t"/>
            <a:pathLst>
              <a:path extrusionOk="0" h="120000" w="120000">
                <a:moveTo>
                  <a:pt x="60000" y="33307"/>
                </a:moveTo>
                <a:cubicBezTo>
                  <a:pt x="57004" y="33307"/>
                  <a:pt x="54589" y="36377"/>
                  <a:pt x="54589" y="40039"/>
                </a:cubicBezTo>
                <a:lnTo>
                  <a:pt x="57294" y="76653"/>
                </a:lnTo>
                <a:cubicBezTo>
                  <a:pt x="57294" y="78661"/>
                  <a:pt x="58357" y="79960"/>
                  <a:pt x="60000" y="79960"/>
                </a:cubicBezTo>
                <a:cubicBezTo>
                  <a:pt x="61642" y="79960"/>
                  <a:pt x="62705" y="78661"/>
                  <a:pt x="62705" y="76653"/>
                </a:cubicBezTo>
                <a:lnTo>
                  <a:pt x="65507" y="40039"/>
                </a:lnTo>
                <a:cubicBezTo>
                  <a:pt x="65507" y="36377"/>
                  <a:pt x="62995" y="33307"/>
                  <a:pt x="60000" y="33307"/>
                </a:cubicBezTo>
                <a:close/>
                <a:moveTo>
                  <a:pt x="60000" y="86692"/>
                </a:moveTo>
                <a:cubicBezTo>
                  <a:pt x="57004" y="86692"/>
                  <a:pt x="54589" y="89645"/>
                  <a:pt x="54589" y="93307"/>
                </a:cubicBezTo>
                <a:cubicBezTo>
                  <a:pt x="54589" y="96968"/>
                  <a:pt x="57004" y="100039"/>
                  <a:pt x="60000" y="100039"/>
                </a:cubicBezTo>
                <a:cubicBezTo>
                  <a:pt x="62995" y="100039"/>
                  <a:pt x="65507" y="96968"/>
                  <a:pt x="65507" y="93307"/>
                </a:cubicBezTo>
                <a:cubicBezTo>
                  <a:pt x="65507" y="89645"/>
                  <a:pt x="62995" y="86692"/>
                  <a:pt x="60000" y="86692"/>
                </a:cubicBezTo>
                <a:close/>
                <a:moveTo>
                  <a:pt x="118647" y="100039"/>
                </a:moveTo>
                <a:lnTo>
                  <a:pt x="69565" y="6614"/>
                </a:lnTo>
                <a:cubicBezTo>
                  <a:pt x="69565" y="6614"/>
                  <a:pt x="67053" y="0"/>
                  <a:pt x="60000" y="0"/>
                </a:cubicBezTo>
                <a:cubicBezTo>
                  <a:pt x="53429" y="0"/>
                  <a:pt x="50434" y="6614"/>
                  <a:pt x="50434" y="6614"/>
                </a:cubicBezTo>
                <a:lnTo>
                  <a:pt x="1352" y="100039"/>
                </a:lnTo>
                <a:cubicBezTo>
                  <a:pt x="1352" y="100039"/>
                  <a:pt x="0" y="102283"/>
                  <a:pt x="0" y="106653"/>
                </a:cubicBezTo>
                <a:cubicBezTo>
                  <a:pt x="0" y="113976"/>
                  <a:pt x="4927" y="120000"/>
                  <a:pt x="10917" y="120000"/>
                </a:cubicBezTo>
                <a:lnTo>
                  <a:pt x="109082" y="120000"/>
                </a:lnTo>
                <a:cubicBezTo>
                  <a:pt x="115072" y="120000"/>
                  <a:pt x="120000" y="113976"/>
                  <a:pt x="120000" y="106653"/>
                </a:cubicBezTo>
                <a:cubicBezTo>
                  <a:pt x="120000" y="102047"/>
                  <a:pt x="118647" y="100039"/>
                  <a:pt x="118647" y="100039"/>
                </a:cubicBezTo>
                <a:close/>
                <a:moveTo>
                  <a:pt x="109082" y="113385"/>
                </a:moveTo>
                <a:lnTo>
                  <a:pt x="10917" y="113385"/>
                </a:lnTo>
                <a:cubicBezTo>
                  <a:pt x="7922" y="113385"/>
                  <a:pt x="5507" y="110314"/>
                  <a:pt x="5507" y="106653"/>
                </a:cubicBezTo>
                <a:cubicBezTo>
                  <a:pt x="5507" y="105354"/>
                  <a:pt x="5700" y="104291"/>
                  <a:pt x="5700" y="104055"/>
                </a:cubicBezTo>
                <a:lnTo>
                  <a:pt x="5990" y="103700"/>
                </a:lnTo>
                <a:lnTo>
                  <a:pt x="55072" y="10275"/>
                </a:lnTo>
                <a:lnTo>
                  <a:pt x="55362" y="10039"/>
                </a:lnTo>
                <a:cubicBezTo>
                  <a:pt x="55362" y="10039"/>
                  <a:pt x="57004" y="6614"/>
                  <a:pt x="60000" y="6614"/>
                </a:cubicBezTo>
                <a:cubicBezTo>
                  <a:pt x="63285" y="6614"/>
                  <a:pt x="64347" y="9330"/>
                  <a:pt x="64637" y="9685"/>
                </a:cubicBezTo>
                <a:cubicBezTo>
                  <a:pt x="64637" y="10039"/>
                  <a:pt x="64927" y="10039"/>
                  <a:pt x="64927" y="10629"/>
                </a:cubicBezTo>
                <a:lnTo>
                  <a:pt x="114009" y="104055"/>
                </a:lnTo>
                <a:lnTo>
                  <a:pt x="114299" y="104291"/>
                </a:lnTo>
                <a:cubicBezTo>
                  <a:pt x="114299" y="104645"/>
                  <a:pt x="114589" y="105354"/>
                  <a:pt x="114589" y="107007"/>
                </a:cubicBezTo>
                <a:cubicBezTo>
                  <a:pt x="114589" y="110314"/>
                  <a:pt x="112077" y="113385"/>
                  <a:pt x="109082" y="1133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4247109" y="956517"/>
            <a:ext cx="649800" cy="564600"/>
          </a:xfrm>
          <a:custGeom>
            <a:rect b="b" l="l" r="r" t="t"/>
            <a:pathLst>
              <a:path extrusionOk="0" h="120000" w="120000">
                <a:moveTo>
                  <a:pt x="60000" y="33307"/>
                </a:moveTo>
                <a:cubicBezTo>
                  <a:pt x="57004" y="33307"/>
                  <a:pt x="54589" y="36377"/>
                  <a:pt x="54589" y="40039"/>
                </a:cubicBezTo>
                <a:lnTo>
                  <a:pt x="57294" y="76653"/>
                </a:lnTo>
                <a:cubicBezTo>
                  <a:pt x="57294" y="78661"/>
                  <a:pt x="58357" y="79960"/>
                  <a:pt x="60000" y="79960"/>
                </a:cubicBezTo>
                <a:cubicBezTo>
                  <a:pt x="61642" y="79960"/>
                  <a:pt x="62705" y="78661"/>
                  <a:pt x="62705" y="76653"/>
                </a:cubicBezTo>
                <a:lnTo>
                  <a:pt x="65507" y="40039"/>
                </a:lnTo>
                <a:cubicBezTo>
                  <a:pt x="65507" y="36377"/>
                  <a:pt x="62995" y="33307"/>
                  <a:pt x="60000" y="33307"/>
                </a:cubicBezTo>
                <a:close/>
                <a:moveTo>
                  <a:pt x="60000" y="86692"/>
                </a:moveTo>
                <a:cubicBezTo>
                  <a:pt x="57004" y="86692"/>
                  <a:pt x="54589" y="89645"/>
                  <a:pt x="54589" y="93307"/>
                </a:cubicBezTo>
                <a:cubicBezTo>
                  <a:pt x="54589" y="96968"/>
                  <a:pt x="57004" y="100039"/>
                  <a:pt x="60000" y="100039"/>
                </a:cubicBezTo>
                <a:cubicBezTo>
                  <a:pt x="62995" y="100039"/>
                  <a:pt x="65507" y="96968"/>
                  <a:pt x="65507" y="93307"/>
                </a:cubicBezTo>
                <a:cubicBezTo>
                  <a:pt x="65507" y="89645"/>
                  <a:pt x="62995" y="86692"/>
                  <a:pt x="60000" y="86692"/>
                </a:cubicBezTo>
                <a:close/>
                <a:moveTo>
                  <a:pt x="118647" y="100039"/>
                </a:moveTo>
                <a:lnTo>
                  <a:pt x="69565" y="6614"/>
                </a:lnTo>
                <a:cubicBezTo>
                  <a:pt x="69565" y="6614"/>
                  <a:pt x="67053" y="0"/>
                  <a:pt x="60000" y="0"/>
                </a:cubicBezTo>
                <a:cubicBezTo>
                  <a:pt x="53429" y="0"/>
                  <a:pt x="50434" y="6614"/>
                  <a:pt x="50434" y="6614"/>
                </a:cubicBezTo>
                <a:lnTo>
                  <a:pt x="1352" y="100039"/>
                </a:lnTo>
                <a:cubicBezTo>
                  <a:pt x="1352" y="100039"/>
                  <a:pt x="0" y="102283"/>
                  <a:pt x="0" y="106653"/>
                </a:cubicBezTo>
                <a:cubicBezTo>
                  <a:pt x="0" y="113976"/>
                  <a:pt x="4927" y="120000"/>
                  <a:pt x="10917" y="120000"/>
                </a:cubicBezTo>
                <a:lnTo>
                  <a:pt x="109082" y="120000"/>
                </a:lnTo>
                <a:cubicBezTo>
                  <a:pt x="115072" y="120000"/>
                  <a:pt x="120000" y="113976"/>
                  <a:pt x="120000" y="106653"/>
                </a:cubicBezTo>
                <a:cubicBezTo>
                  <a:pt x="120000" y="102047"/>
                  <a:pt x="118647" y="100039"/>
                  <a:pt x="118647" y="100039"/>
                </a:cubicBezTo>
                <a:close/>
                <a:moveTo>
                  <a:pt x="109082" y="113385"/>
                </a:moveTo>
                <a:lnTo>
                  <a:pt x="10917" y="113385"/>
                </a:lnTo>
                <a:cubicBezTo>
                  <a:pt x="7922" y="113385"/>
                  <a:pt x="5507" y="110314"/>
                  <a:pt x="5507" y="106653"/>
                </a:cubicBezTo>
                <a:cubicBezTo>
                  <a:pt x="5507" y="105354"/>
                  <a:pt x="5700" y="104291"/>
                  <a:pt x="5700" y="104055"/>
                </a:cubicBezTo>
                <a:lnTo>
                  <a:pt x="5990" y="103700"/>
                </a:lnTo>
                <a:lnTo>
                  <a:pt x="55072" y="10275"/>
                </a:lnTo>
                <a:lnTo>
                  <a:pt x="55362" y="10039"/>
                </a:lnTo>
                <a:cubicBezTo>
                  <a:pt x="55362" y="10039"/>
                  <a:pt x="57004" y="6614"/>
                  <a:pt x="60000" y="6614"/>
                </a:cubicBezTo>
                <a:cubicBezTo>
                  <a:pt x="63285" y="6614"/>
                  <a:pt x="64347" y="9330"/>
                  <a:pt x="64637" y="9685"/>
                </a:cubicBezTo>
                <a:cubicBezTo>
                  <a:pt x="64637" y="10039"/>
                  <a:pt x="64927" y="10039"/>
                  <a:pt x="64927" y="10629"/>
                </a:cubicBezTo>
                <a:lnTo>
                  <a:pt x="114009" y="104055"/>
                </a:lnTo>
                <a:lnTo>
                  <a:pt x="114299" y="104291"/>
                </a:lnTo>
                <a:cubicBezTo>
                  <a:pt x="114299" y="104645"/>
                  <a:pt x="114589" y="105354"/>
                  <a:pt x="114589" y="107007"/>
                </a:cubicBezTo>
                <a:cubicBezTo>
                  <a:pt x="114589" y="110314"/>
                  <a:pt x="112077" y="113385"/>
                  <a:pt x="109082" y="1133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Agenda</a:t>
            </a:r>
            <a:endParaRPr b="1"/>
          </a:p>
        </p:txBody>
      </p:sp>
      <p:grpSp>
        <p:nvGrpSpPr>
          <p:cNvPr id="229" name="Google Shape;229;p38"/>
          <p:cNvGrpSpPr/>
          <p:nvPr/>
        </p:nvGrpSpPr>
        <p:grpSpPr>
          <a:xfrm>
            <a:off x="4154784" y="217083"/>
            <a:ext cx="278152" cy="355327"/>
            <a:chOff x="0" y="46600"/>
            <a:chExt cx="3121800" cy="5004600"/>
          </a:xfrm>
        </p:grpSpPr>
        <p:sp>
          <p:nvSpPr>
            <p:cNvPr id="230" name="Google Shape;230;p3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38"/>
          <p:cNvSpPr txBox="1"/>
          <p:nvPr/>
        </p:nvSpPr>
        <p:spPr>
          <a:xfrm>
            <a:off x="4475700" y="702975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Que es R?.</a:t>
            </a:r>
            <a:endParaRPr b="1" i="0" sz="2500" u="none" cap="none" strike="noStrik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4475700" y="163288"/>
            <a:ext cx="4541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Profesor que </a:t>
            </a: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dictó</a:t>
            </a: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el curso.</a:t>
            </a:r>
            <a:endParaRPr b="1" i="0" sz="2500" u="none" cap="none" strike="noStrik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4432925" y="1827125"/>
            <a:ext cx="4588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Material del taller.(Muestra)</a:t>
            </a:r>
            <a:endParaRPr b="1" i="0" sz="2500" u="none" cap="none" strike="noStrik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4432925" y="238013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Ejemplos de ejercicios</a:t>
            </a:r>
            <a:endParaRPr b="1" i="0" sz="2500" u="none" cap="none" strike="noStrik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4432925" y="2915075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Ventajas</a:t>
            </a:r>
            <a:endParaRPr b="1" i="0" sz="2500" u="none" cap="none" strike="noStrik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38" name="Google Shape;238;p38"/>
          <p:cNvGrpSpPr/>
          <p:nvPr/>
        </p:nvGrpSpPr>
        <p:grpSpPr>
          <a:xfrm>
            <a:off x="4154784" y="761518"/>
            <a:ext cx="278152" cy="345818"/>
            <a:chOff x="0" y="46600"/>
            <a:chExt cx="3121800" cy="5004600"/>
          </a:xfrm>
        </p:grpSpPr>
        <p:sp>
          <p:nvSpPr>
            <p:cNvPr id="239" name="Google Shape;239;p3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38"/>
          <p:cNvGrpSpPr/>
          <p:nvPr/>
        </p:nvGrpSpPr>
        <p:grpSpPr>
          <a:xfrm>
            <a:off x="4154784" y="1332643"/>
            <a:ext cx="278152" cy="345818"/>
            <a:chOff x="0" y="46600"/>
            <a:chExt cx="3121800" cy="5004600"/>
          </a:xfrm>
        </p:grpSpPr>
        <p:sp>
          <p:nvSpPr>
            <p:cNvPr id="243" name="Google Shape;243;p3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38"/>
          <p:cNvGrpSpPr/>
          <p:nvPr/>
        </p:nvGrpSpPr>
        <p:grpSpPr>
          <a:xfrm>
            <a:off x="4154784" y="1903768"/>
            <a:ext cx="278152" cy="345818"/>
            <a:chOff x="0" y="46600"/>
            <a:chExt cx="3121800" cy="5004600"/>
          </a:xfrm>
        </p:grpSpPr>
        <p:sp>
          <p:nvSpPr>
            <p:cNvPr id="247" name="Google Shape;247;p3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38"/>
          <p:cNvGrpSpPr/>
          <p:nvPr/>
        </p:nvGrpSpPr>
        <p:grpSpPr>
          <a:xfrm>
            <a:off x="4154784" y="2973618"/>
            <a:ext cx="278152" cy="345818"/>
            <a:chOff x="0" y="46600"/>
            <a:chExt cx="3121800" cy="5004600"/>
          </a:xfrm>
        </p:grpSpPr>
        <p:sp>
          <p:nvSpPr>
            <p:cNvPr id="251" name="Google Shape;251;p3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38"/>
          <p:cNvGrpSpPr/>
          <p:nvPr/>
        </p:nvGrpSpPr>
        <p:grpSpPr>
          <a:xfrm>
            <a:off x="4154784" y="2438693"/>
            <a:ext cx="278152" cy="345818"/>
            <a:chOff x="0" y="46600"/>
            <a:chExt cx="3121800" cy="5004600"/>
          </a:xfrm>
        </p:grpSpPr>
        <p:sp>
          <p:nvSpPr>
            <p:cNvPr id="255" name="Google Shape;255;p3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38"/>
          <p:cNvGrpSpPr/>
          <p:nvPr/>
        </p:nvGrpSpPr>
        <p:grpSpPr>
          <a:xfrm>
            <a:off x="4154784" y="3508543"/>
            <a:ext cx="278152" cy="345818"/>
            <a:chOff x="0" y="46600"/>
            <a:chExt cx="3121800" cy="5004600"/>
          </a:xfrm>
        </p:grpSpPr>
        <p:sp>
          <p:nvSpPr>
            <p:cNvPr id="259" name="Google Shape;259;p3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38"/>
          <p:cNvGrpSpPr/>
          <p:nvPr/>
        </p:nvGrpSpPr>
        <p:grpSpPr>
          <a:xfrm>
            <a:off x="4154784" y="4043468"/>
            <a:ext cx="278152" cy="345818"/>
            <a:chOff x="0" y="46600"/>
            <a:chExt cx="3121800" cy="5004600"/>
          </a:xfrm>
        </p:grpSpPr>
        <p:sp>
          <p:nvSpPr>
            <p:cNvPr id="263" name="Google Shape;263;p3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38"/>
          <p:cNvSpPr txBox="1"/>
          <p:nvPr/>
        </p:nvSpPr>
        <p:spPr>
          <a:xfrm>
            <a:off x="4432925" y="1265050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Instalación</a:t>
            </a: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de R</a:t>
            </a:r>
            <a:endParaRPr b="1" i="0" sz="2500" u="none" cap="none" strike="noStrik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4432925" y="3450000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Desventajas</a:t>
            </a:r>
            <a:endParaRPr b="1" i="0" sz="2500" u="none" cap="none" strike="noStrik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4432925" y="3984925"/>
            <a:ext cx="3887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Uso de R en la industria</a:t>
            </a:r>
            <a:endParaRPr b="1" i="0" sz="2500" u="none" cap="none" strike="noStrik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69" name="Google Shape;269;p38"/>
          <p:cNvGrpSpPr/>
          <p:nvPr/>
        </p:nvGrpSpPr>
        <p:grpSpPr>
          <a:xfrm>
            <a:off x="4154784" y="4578393"/>
            <a:ext cx="278152" cy="345818"/>
            <a:chOff x="0" y="46600"/>
            <a:chExt cx="3121800" cy="5004600"/>
          </a:xfrm>
        </p:grpSpPr>
        <p:sp>
          <p:nvSpPr>
            <p:cNvPr id="270" name="Google Shape;270;p3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38"/>
          <p:cNvSpPr txBox="1"/>
          <p:nvPr/>
        </p:nvSpPr>
        <p:spPr>
          <a:xfrm>
            <a:off x="4475700" y="4519850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851" y="4167625"/>
            <a:ext cx="990625" cy="8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Dra. Christina Andersson-Universidad de Frankfurt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9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Alemania.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3637225" y="1017725"/>
            <a:ext cx="5276700" cy="3950400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3500375" y="1069575"/>
            <a:ext cx="53820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MSc in Applied Physics and Electrical Engineering, Linköping </a:t>
            </a:r>
            <a:r>
              <a:rPr b="1" lang="en" sz="1800">
                <a:solidFill>
                  <a:srgbClr val="FFFFFF"/>
                </a:solidFill>
              </a:rPr>
              <a:t>Institute</a:t>
            </a:r>
            <a:r>
              <a:rPr b="1" lang="en" sz="1800">
                <a:solidFill>
                  <a:srgbClr val="FFFFFF"/>
                </a:solidFill>
              </a:rPr>
              <a:t> of Technology, 1997, Sweden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PhD in Mathematics, University of Kaiserslautern, Germany, 2001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Professor in Mathematics at Frankfurt University, 2009 – now.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Taught courses</a:t>
            </a:r>
            <a:endParaRPr b="1" sz="18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Statistics, Algebra, Calculus, Data Mining Methods, Multivariate Data Analysis, Introductory Data Analysis, Algorithms and Data Structures.</a:t>
            </a:r>
            <a:endParaRPr b="1" sz="1800">
              <a:solidFill>
                <a:srgbClr val="FFFFFF"/>
              </a:solidFill>
            </a:endParaRPr>
          </a:p>
        </p:txBody>
      </p:sp>
      <p:grpSp>
        <p:nvGrpSpPr>
          <p:cNvPr id="283" name="Google Shape;283;p3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84" name="Google Shape;284;p3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00" y="2690175"/>
            <a:ext cx="3121376" cy="15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050" y="1136149"/>
            <a:ext cx="1318425" cy="1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088" y="1381113"/>
            <a:ext cx="17430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600"/>
              <a:t>Software R</a:t>
            </a:r>
            <a:endParaRPr sz="3600"/>
          </a:p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4894800" y="481150"/>
            <a:ext cx="38547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ree Serif"/>
              <a:buChar char="●"/>
            </a:pP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Software estadístico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ree Serif"/>
              <a:buChar char="●"/>
            </a:pP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Herramienta potente y eficiente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ree Serif"/>
              <a:buChar char="●"/>
            </a:pP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Análisis estadístico y gráfico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ree Serif"/>
              <a:buChar char="●"/>
            </a:pP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Gratuito y de código abierto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ree Serif"/>
              <a:buChar char="●"/>
            </a:pP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Funciones ilimitadas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ree Serif"/>
              <a:buChar char="●"/>
            </a:pP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L</a:t>
            </a: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os comandos escritos en el teclado son ejecutados directamente sin necesidad de construir un ejecutable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88" y="1340675"/>
            <a:ext cx="2417624" cy="21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idx="2" type="subTitle"/>
          </p:nvPr>
        </p:nvSpPr>
        <p:spPr>
          <a:xfrm>
            <a:off x="370475" y="1173825"/>
            <a:ext cx="49359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Tutorial</a:t>
            </a:r>
            <a:r>
              <a:rPr b="1" lang="en" sz="2400"/>
              <a:t> de R</a:t>
            </a:r>
            <a:endParaRPr b="1" sz="2400"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Ejercicios realizados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370475" y="1826425"/>
            <a:ext cx="5605500" cy="29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Introducción a la sintaxis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Manipulación de vectores y números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Tablas y Gráficos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Medidas de tendencia central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Medidas de propagación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04" name="Google Shape;304;p41"/>
          <p:cNvPicPr preferRelativeResize="0"/>
          <p:nvPr/>
        </p:nvPicPr>
        <p:blipFill rotWithShape="1">
          <a:blip r:embed="rId3">
            <a:alphaModFix/>
          </a:blip>
          <a:srcRect b="0" l="0" r="47343" t="2808"/>
          <a:stretch/>
        </p:blipFill>
        <p:spPr>
          <a:xfrm>
            <a:off x="5479250" y="1195225"/>
            <a:ext cx="3443400" cy="2862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0851" y="4167625"/>
            <a:ext cx="990625" cy="8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idx="2" type="subTitle"/>
          </p:nvPr>
        </p:nvSpPr>
        <p:spPr>
          <a:xfrm>
            <a:off x="370475" y="1017725"/>
            <a:ext cx="8460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Ejercicios</a:t>
            </a:r>
            <a:r>
              <a:rPr b="1" lang="en" sz="2400"/>
              <a:t> de R</a:t>
            </a:r>
            <a:endParaRPr b="1" sz="2400"/>
          </a:p>
        </p:txBody>
      </p:sp>
      <p:sp>
        <p:nvSpPr>
          <p:cNvPr id="311" name="Google Shape;311;p42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Ejercicios realizados</a:t>
            </a:r>
            <a:endParaRPr b="1" sz="3000"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370475" y="1605675"/>
            <a:ext cx="51087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Realizamos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sobre los mismos temas del tutorial.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Ejemplo venta de paraguas: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Construye una tabla con frecuencias absolutas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Construya una tabla con frecuencias relativas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Ilustra la función de distribución acumulativa gráficamente.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13" name="Google Shape;3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275" y="445025"/>
            <a:ext cx="3458650" cy="34646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0851" y="4167625"/>
            <a:ext cx="990625" cy="8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idx="2" type="subTitle"/>
          </p:nvPr>
        </p:nvSpPr>
        <p:spPr>
          <a:xfrm>
            <a:off x="370475" y="1017725"/>
            <a:ext cx="8460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Regresión lineal</a:t>
            </a:r>
            <a:endParaRPr b="1" sz="2400"/>
          </a:p>
        </p:txBody>
      </p:sp>
      <p:sp>
        <p:nvSpPr>
          <p:cNvPr id="320" name="Google Shape;320;p43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Ejercicios</a:t>
            </a:r>
            <a:endParaRPr b="1" sz="3000"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370475" y="1605675"/>
            <a:ext cx="4366500" cy="3317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Determine la línea estimada en un análisis de regresión con ‘d’ como variable independiente y ‘e’ como variable dependiente.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Solución: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d=c(1,1,1,2,2,2,3,3,5,6,7,8)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e=c(2,3,4,4,5,6,6,7,8,8,8,9)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m(e ~ d))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000" y="585600"/>
            <a:ext cx="3198900" cy="1360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Google Shape;3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896" y="1946346"/>
            <a:ext cx="4192358" cy="3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Ventajas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4"/>
          <p:cNvSpPr txBox="1"/>
          <p:nvPr>
            <p:ph idx="2" type="subTitle"/>
          </p:nvPr>
        </p:nvSpPr>
        <p:spPr>
          <a:xfrm>
            <a:off x="370475" y="941525"/>
            <a:ext cx="84600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900"/>
              <a:t>Tiene gran relevancia en áreas de Big Data, minería de datos, Inteligencia Artificial, la bioinformática, logística, predicciones en mantenimiento de maquinaria industrial, matemáticas financieras…</a:t>
            </a:r>
            <a:endParaRPr b="1" sz="1900"/>
          </a:p>
        </p:txBody>
      </p:sp>
      <p:grpSp>
        <p:nvGrpSpPr>
          <p:cNvPr id="330" name="Google Shape;330;p44"/>
          <p:cNvGrpSpPr/>
          <p:nvPr/>
        </p:nvGrpSpPr>
        <p:grpSpPr>
          <a:xfrm>
            <a:off x="539000" y="2186366"/>
            <a:ext cx="1548600" cy="2685372"/>
            <a:chOff x="539000" y="1939416"/>
            <a:chExt cx="1548600" cy="2685372"/>
          </a:xfrm>
        </p:grpSpPr>
        <p:sp>
          <p:nvSpPr>
            <p:cNvPr id="331" name="Google Shape;331;p44"/>
            <p:cNvSpPr/>
            <p:nvPr/>
          </p:nvSpPr>
          <p:spPr>
            <a:xfrm>
              <a:off x="673249" y="1939425"/>
              <a:ext cx="1320600" cy="1320600"/>
            </a:xfrm>
            <a:prstGeom prst="ellipse">
              <a:avLst/>
            </a:prstGeom>
            <a:solidFill>
              <a:srgbClr val="595959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32" name="Google Shape;332;p44"/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33" name="Google Shape;333;p44"/>
            <p:cNvSpPr/>
            <p:nvPr/>
          </p:nvSpPr>
          <p:spPr>
            <a:xfrm>
              <a:off x="956751" y="2213625"/>
              <a:ext cx="713100" cy="713100"/>
            </a:xfrm>
            <a:custGeom>
              <a:rect b="b" l="l" r="r" t="t"/>
              <a:pathLst>
                <a:path extrusionOk="0" h="120000" w="12000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701000" y="3538350"/>
              <a:ext cx="1308600" cy="325500"/>
            </a:xfrm>
            <a:prstGeom prst="rect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35" name="Google Shape;335;p44"/>
            <p:cNvSpPr txBox="1"/>
            <p:nvPr/>
          </p:nvSpPr>
          <p:spPr>
            <a:xfrm>
              <a:off x="701000" y="3532575"/>
              <a:ext cx="1308600" cy="7131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en" sz="11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Lenguaje Robusto</a:t>
              </a:r>
              <a:endParaRPr b="1" i="0" sz="11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36" name="Google Shape;336;p44"/>
            <p:cNvSpPr txBox="1"/>
            <p:nvPr/>
          </p:nvSpPr>
          <p:spPr>
            <a:xfrm>
              <a:off x="539000" y="4076088"/>
              <a:ext cx="154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37" name="Google Shape;337;p44"/>
          <p:cNvGrpSpPr/>
          <p:nvPr/>
        </p:nvGrpSpPr>
        <p:grpSpPr>
          <a:xfrm>
            <a:off x="2584900" y="2186366"/>
            <a:ext cx="1548600" cy="2685372"/>
            <a:chOff x="2203900" y="1939416"/>
            <a:chExt cx="1548600" cy="2685372"/>
          </a:xfrm>
        </p:grpSpPr>
        <p:sp>
          <p:nvSpPr>
            <p:cNvPr id="338" name="Google Shape;338;p44"/>
            <p:cNvSpPr/>
            <p:nvPr/>
          </p:nvSpPr>
          <p:spPr>
            <a:xfrm>
              <a:off x="2333549" y="1939425"/>
              <a:ext cx="1320600" cy="1320600"/>
            </a:xfrm>
            <a:prstGeom prst="ellipse">
              <a:avLst/>
            </a:prstGeom>
            <a:solidFill>
              <a:srgbClr val="595959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2342844" y="1939416"/>
              <a:ext cx="1261500" cy="1261500"/>
            </a:xfrm>
            <a:prstGeom prst="ellipse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2617044" y="2232366"/>
              <a:ext cx="713100" cy="675600"/>
            </a:xfrm>
            <a:custGeom>
              <a:rect b="b" l="l" r="r" t="t"/>
              <a:pathLst>
                <a:path extrusionOk="0" h="120000" w="120000">
                  <a:moveTo>
                    <a:pt x="30708" y="18236"/>
                  </a:moveTo>
                  <a:cubicBezTo>
                    <a:pt x="29102" y="17329"/>
                    <a:pt x="27496" y="17128"/>
                    <a:pt x="25889" y="17128"/>
                  </a:cubicBezTo>
                  <a:cubicBezTo>
                    <a:pt x="22393" y="17128"/>
                    <a:pt x="19275" y="18539"/>
                    <a:pt x="17385" y="21360"/>
                  </a:cubicBezTo>
                  <a:cubicBezTo>
                    <a:pt x="14740" y="25390"/>
                    <a:pt x="16251" y="30428"/>
                    <a:pt x="20787" y="32745"/>
                  </a:cubicBezTo>
                  <a:cubicBezTo>
                    <a:pt x="22677" y="33551"/>
                    <a:pt x="25133" y="34156"/>
                    <a:pt x="27779" y="34156"/>
                  </a:cubicBezTo>
                  <a:cubicBezTo>
                    <a:pt x="31275" y="34156"/>
                    <a:pt x="34960" y="33047"/>
                    <a:pt x="36566" y="30730"/>
                  </a:cubicBezTo>
                  <a:cubicBezTo>
                    <a:pt x="39212" y="26498"/>
                    <a:pt x="35527" y="20554"/>
                    <a:pt x="30708" y="18236"/>
                  </a:cubicBezTo>
                  <a:close/>
                  <a:moveTo>
                    <a:pt x="27779" y="28513"/>
                  </a:moveTo>
                  <a:cubicBezTo>
                    <a:pt x="26173" y="28513"/>
                    <a:pt x="24283" y="28211"/>
                    <a:pt x="23244" y="27607"/>
                  </a:cubicBezTo>
                  <a:cubicBezTo>
                    <a:pt x="22204" y="27002"/>
                    <a:pt x="21637" y="26498"/>
                    <a:pt x="21354" y="25894"/>
                  </a:cubicBezTo>
                  <a:cubicBezTo>
                    <a:pt x="21354" y="25591"/>
                    <a:pt x="21354" y="25390"/>
                    <a:pt x="21637" y="24785"/>
                  </a:cubicBezTo>
                  <a:cubicBezTo>
                    <a:pt x="22393" y="23677"/>
                    <a:pt x="24000" y="23073"/>
                    <a:pt x="25889" y="23073"/>
                  </a:cubicBezTo>
                  <a:cubicBezTo>
                    <a:pt x="26929" y="23073"/>
                    <a:pt x="27779" y="23375"/>
                    <a:pt x="28535" y="23677"/>
                  </a:cubicBezTo>
                  <a:cubicBezTo>
                    <a:pt x="30708" y="24785"/>
                    <a:pt x="32031" y="26801"/>
                    <a:pt x="32031" y="27607"/>
                  </a:cubicBezTo>
                  <a:cubicBezTo>
                    <a:pt x="31464" y="27607"/>
                    <a:pt x="30141" y="28513"/>
                    <a:pt x="27779" y="28513"/>
                  </a:cubicBezTo>
                  <a:close/>
                  <a:moveTo>
                    <a:pt x="27779" y="85340"/>
                  </a:moveTo>
                  <a:cubicBezTo>
                    <a:pt x="25322" y="85340"/>
                    <a:pt x="22960" y="85944"/>
                    <a:pt x="20787" y="86750"/>
                  </a:cubicBezTo>
                  <a:cubicBezTo>
                    <a:pt x="16062" y="89068"/>
                    <a:pt x="14456" y="94105"/>
                    <a:pt x="17385" y="98136"/>
                  </a:cubicBezTo>
                  <a:cubicBezTo>
                    <a:pt x="19275" y="100654"/>
                    <a:pt x="22393" y="102367"/>
                    <a:pt x="25889" y="102367"/>
                  </a:cubicBezTo>
                  <a:cubicBezTo>
                    <a:pt x="27496" y="102367"/>
                    <a:pt x="29385" y="102166"/>
                    <a:pt x="30708" y="101259"/>
                  </a:cubicBezTo>
                  <a:cubicBezTo>
                    <a:pt x="35527" y="98942"/>
                    <a:pt x="39212" y="92695"/>
                    <a:pt x="36283" y="88765"/>
                  </a:cubicBezTo>
                  <a:cubicBezTo>
                    <a:pt x="34960" y="86448"/>
                    <a:pt x="31275" y="85340"/>
                    <a:pt x="27779" y="85340"/>
                  </a:cubicBezTo>
                  <a:close/>
                  <a:moveTo>
                    <a:pt x="28535" y="96120"/>
                  </a:moveTo>
                  <a:cubicBezTo>
                    <a:pt x="27779" y="96423"/>
                    <a:pt x="26929" y="96725"/>
                    <a:pt x="25889" y="96725"/>
                  </a:cubicBezTo>
                  <a:cubicBezTo>
                    <a:pt x="24000" y="96725"/>
                    <a:pt x="22393" y="95818"/>
                    <a:pt x="21637" y="95012"/>
                  </a:cubicBezTo>
                  <a:cubicBezTo>
                    <a:pt x="21354" y="94408"/>
                    <a:pt x="21354" y="94105"/>
                    <a:pt x="21354" y="93904"/>
                  </a:cubicBezTo>
                  <a:cubicBezTo>
                    <a:pt x="21637" y="93299"/>
                    <a:pt x="22204" y="92493"/>
                    <a:pt x="23244" y="92191"/>
                  </a:cubicBezTo>
                  <a:cubicBezTo>
                    <a:pt x="24283" y="91586"/>
                    <a:pt x="26173" y="91284"/>
                    <a:pt x="27779" y="91284"/>
                  </a:cubicBezTo>
                  <a:cubicBezTo>
                    <a:pt x="30141" y="91284"/>
                    <a:pt x="31464" y="91889"/>
                    <a:pt x="32031" y="92493"/>
                  </a:cubicBezTo>
                  <a:cubicBezTo>
                    <a:pt x="32031" y="92997"/>
                    <a:pt x="30708" y="95314"/>
                    <a:pt x="28535" y="96120"/>
                  </a:cubicBezTo>
                  <a:close/>
                  <a:moveTo>
                    <a:pt x="120000" y="22770"/>
                  </a:moveTo>
                  <a:cubicBezTo>
                    <a:pt x="120000" y="16523"/>
                    <a:pt x="109889" y="11385"/>
                    <a:pt x="104031" y="11385"/>
                  </a:cubicBezTo>
                  <a:lnTo>
                    <a:pt x="103464" y="11385"/>
                  </a:lnTo>
                  <a:cubicBezTo>
                    <a:pt x="99496" y="11385"/>
                    <a:pt x="98173" y="12292"/>
                    <a:pt x="50740" y="47556"/>
                  </a:cubicBezTo>
                  <a:lnTo>
                    <a:pt x="45070" y="43526"/>
                  </a:lnTo>
                  <a:cubicBezTo>
                    <a:pt x="46393" y="42418"/>
                    <a:pt x="47811" y="41007"/>
                    <a:pt x="48850" y="39294"/>
                  </a:cubicBezTo>
                  <a:cubicBezTo>
                    <a:pt x="54992" y="28513"/>
                    <a:pt x="46393" y="11989"/>
                    <a:pt x="36000" y="6045"/>
                  </a:cubicBezTo>
                  <a:cubicBezTo>
                    <a:pt x="25606" y="0"/>
                    <a:pt x="12000" y="3425"/>
                    <a:pt x="5858" y="14206"/>
                  </a:cubicBezTo>
                  <a:cubicBezTo>
                    <a:pt x="0" y="24483"/>
                    <a:pt x="3212" y="37581"/>
                    <a:pt x="12850" y="44130"/>
                  </a:cubicBezTo>
                  <a:cubicBezTo>
                    <a:pt x="20787" y="50075"/>
                    <a:pt x="27779" y="55214"/>
                    <a:pt x="34204" y="60050"/>
                  </a:cubicBezTo>
                  <a:cubicBezTo>
                    <a:pt x="27779" y="64886"/>
                    <a:pt x="20598" y="70226"/>
                    <a:pt x="12850" y="75969"/>
                  </a:cubicBezTo>
                  <a:cubicBezTo>
                    <a:pt x="3212" y="82518"/>
                    <a:pt x="0" y="95617"/>
                    <a:pt x="5858" y="105793"/>
                  </a:cubicBezTo>
                  <a:cubicBezTo>
                    <a:pt x="12000" y="116574"/>
                    <a:pt x="25606" y="120000"/>
                    <a:pt x="36000" y="114055"/>
                  </a:cubicBezTo>
                  <a:cubicBezTo>
                    <a:pt x="46677" y="107808"/>
                    <a:pt x="54992" y="91284"/>
                    <a:pt x="48850" y="80806"/>
                  </a:cubicBezTo>
                  <a:cubicBezTo>
                    <a:pt x="47811" y="79093"/>
                    <a:pt x="46677" y="77682"/>
                    <a:pt x="45070" y="76574"/>
                  </a:cubicBezTo>
                  <a:lnTo>
                    <a:pt x="50740" y="72544"/>
                  </a:lnTo>
                  <a:cubicBezTo>
                    <a:pt x="98173" y="107808"/>
                    <a:pt x="99496" y="108614"/>
                    <a:pt x="103464" y="108614"/>
                  </a:cubicBezTo>
                  <a:lnTo>
                    <a:pt x="104031" y="108614"/>
                  </a:lnTo>
                  <a:cubicBezTo>
                    <a:pt x="109889" y="108614"/>
                    <a:pt x="120000" y="103576"/>
                    <a:pt x="120000" y="97329"/>
                  </a:cubicBezTo>
                  <a:lnTo>
                    <a:pt x="68031" y="60352"/>
                  </a:lnTo>
                  <a:lnTo>
                    <a:pt x="120000" y="22770"/>
                  </a:lnTo>
                  <a:close/>
                  <a:moveTo>
                    <a:pt x="16535" y="39798"/>
                  </a:moveTo>
                  <a:cubicBezTo>
                    <a:pt x="8314" y="35264"/>
                    <a:pt x="5669" y="25088"/>
                    <a:pt x="10204" y="16826"/>
                  </a:cubicBezTo>
                  <a:cubicBezTo>
                    <a:pt x="14929" y="8866"/>
                    <a:pt x="25322" y="6045"/>
                    <a:pt x="33637" y="10579"/>
                  </a:cubicBezTo>
                  <a:cubicBezTo>
                    <a:pt x="41858" y="15113"/>
                    <a:pt x="48283" y="27607"/>
                    <a:pt x="43464" y="35566"/>
                  </a:cubicBezTo>
                  <a:cubicBezTo>
                    <a:pt x="38929" y="43828"/>
                    <a:pt x="24850" y="44433"/>
                    <a:pt x="16535" y="39798"/>
                  </a:cubicBezTo>
                  <a:close/>
                  <a:moveTo>
                    <a:pt x="27779" y="48362"/>
                  </a:moveTo>
                  <a:cubicBezTo>
                    <a:pt x="32031" y="48664"/>
                    <a:pt x="36000" y="47758"/>
                    <a:pt x="39779" y="46347"/>
                  </a:cubicBezTo>
                  <a:lnTo>
                    <a:pt x="45921" y="50680"/>
                  </a:lnTo>
                  <a:cubicBezTo>
                    <a:pt x="43464" y="52392"/>
                    <a:pt x="41102" y="54307"/>
                    <a:pt x="38456" y="56020"/>
                  </a:cubicBezTo>
                  <a:cubicBezTo>
                    <a:pt x="35244" y="53803"/>
                    <a:pt x="31464" y="51183"/>
                    <a:pt x="27779" y="48362"/>
                  </a:cubicBezTo>
                  <a:close/>
                  <a:moveTo>
                    <a:pt x="33921" y="108614"/>
                  </a:moveTo>
                  <a:cubicBezTo>
                    <a:pt x="25606" y="113249"/>
                    <a:pt x="15212" y="110629"/>
                    <a:pt x="10393" y="102367"/>
                  </a:cubicBezTo>
                  <a:cubicBezTo>
                    <a:pt x="5669" y="94408"/>
                    <a:pt x="8598" y="84231"/>
                    <a:pt x="16818" y="79395"/>
                  </a:cubicBezTo>
                  <a:cubicBezTo>
                    <a:pt x="25133" y="74861"/>
                    <a:pt x="39212" y="75365"/>
                    <a:pt x="44031" y="83324"/>
                  </a:cubicBezTo>
                  <a:cubicBezTo>
                    <a:pt x="48566" y="91586"/>
                    <a:pt x="41858" y="104080"/>
                    <a:pt x="33921" y="108614"/>
                  </a:cubicBezTo>
                  <a:close/>
                  <a:moveTo>
                    <a:pt x="39779" y="72846"/>
                  </a:moveTo>
                  <a:cubicBezTo>
                    <a:pt x="36000" y="71435"/>
                    <a:pt x="32031" y="70831"/>
                    <a:pt x="27779" y="70831"/>
                  </a:cubicBezTo>
                  <a:cubicBezTo>
                    <a:pt x="89858" y="24785"/>
                    <a:pt x="100535" y="16826"/>
                    <a:pt x="103464" y="16826"/>
                  </a:cubicBezTo>
                  <a:cubicBezTo>
                    <a:pt x="103464" y="16826"/>
                    <a:pt x="108283" y="16523"/>
                    <a:pt x="113102" y="20554"/>
                  </a:cubicBezTo>
                  <a:lnTo>
                    <a:pt x="39779" y="72846"/>
                  </a:lnTo>
                  <a:close/>
                  <a:moveTo>
                    <a:pt x="113102" y="98740"/>
                  </a:moveTo>
                  <a:cubicBezTo>
                    <a:pt x="108283" y="102972"/>
                    <a:pt x="103464" y="102367"/>
                    <a:pt x="103464" y="102367"/>
                  </a:cubicBezTo>
                  <a:cubicBezTo>
                    <a:pt x="101102" y="102367"/>
                    <a:pt x="93354" y="97027"/>
                    <a:pt x="55275" y="68816"/>
                  </a:cubicBezTo>
                  <a:lnTo>
                    <a:pt x="63212" y="63173"/>
                  </a:lnTo>
                  <a:lnTo>
                    <a:pt x="113102" y="98740"/>
                  </a:lnTo>
                  <a:close/>
                  <a:moveTo>
                    <a:pt x="50740" y="56926"/>
                  </a:moveTo>
                  <a:cubicBezTo>
                    <a:pt x="49133" y="56926"/>
                    <a:pt x="48000" y="58035"/>
                    <a:pt x="48000" y="59748"/>
                  </a:cubicBezTo>
                  <a:cubicBezTo>
                    <a:pt x="48000" y="61460"/>
                    <a:pt x="49133" y="62569"/>
                    <a:pt x="50740" y="62569"/>
                  </a:cubicBezTo>
                  <a:cubicBezTo>
                    <a:pt x="52251" y="62569"/>
                    <a:pt x="53385" y="61460"/>
                    <a:pt x="53385" y="59748"/>
                  </a:cubicBezTo>
                  <a:cubicBezTo>
                    <a:pt x="53385" y="58035"/>
                    <a:pt x="52251" y="56926"/>
                    <a:pt x="50740" y="569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2355862" y="3538350"/>
              <a:ext cx="1308600" cy="325500"/>
            </a:xfrm>
            <a:prstGeom prst="rect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42" name="Google Shape;342;p44"/>
            <p:cNvSpPr txBox="1"/>
            <p:nvPr/>
          </p:nvSpPr>
          <p:spPr>
            <a:xfrm>
              <a:off x="2361300" y="3532575"/>
              <a:ext cx="1308600" cy="675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en" sz="1100">
                  <a:solidFill>
                    <a:srgbClr val="FFFFFF"/>
                  </a:solidFill>
                </a:rPr>
                <a:t>Facilidad de preparación de datos</a:t>
              </a:r>
              <a:endParaRPr b="1" i="0" sz="1100" u="none" cap="none" strike="noStrike">
                <a:solidFill>
                  <a:srgbClr val="FFFFFF"/>
                </a:solidFill>
              </a:endParaRPr>
            </a:p>
          </p:txBody>
        </p:sp>
        <p:sp>
          <p:nvSpPr>
            <p:cNvPr id="343" name="Google Shape;343;p44"/>
            <p:cNvSpPr txBox="1"/>
            <p:nvPr/>
          </p:nvSpPr>
          <p:spPr>
            <a:xfrm>
              <a:off x="2203900" y="4076088"/>
              <a:ext cx="154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44" name="Google Shape;344;p44"/>
          <p:cNvGrpSpPr/>
          <p:nvPr/>
        </p:nvGrpSpPr>
        <p:grpSpPr>
          <a:xfrm>
            <a:off x="4599513" y="2186366"/>
            <a:ext cx="1548600" cy="2685372"/>
            <a:chOff x="3868800" y="1939416"/>
            <a:chExt cx="1548600" cy="2685372"/>
          </a:xfrm>
        </p:grpSpPr>
        <p:sp>
          <p:nvSpPr>
            <p:cNvPr id="345" name="Google Shape;345;p44"/>
            <p:cNvSpPr/>
            <p:nvPr/>
          </p:nvSpPr>
          <p:spPr>
            <a:xfrm>
              <a:off x="3993836" y="1939425"/>
              <a:ext cx="1320600" cy="1320600"/>
            </a:xfrm>
            <a:prstGeom prst="ellipse">
              <a:avLst/>
            </a:prstGeom>
            <a:solidFill>
              <a:srgbClr val="595959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46" name="Google Shape;346;p44"/>
            <p:cNvSpPr/>
            <p:nvPr/>
          </p:nvSpPr>
          <p:spPr>
            <a:xfrm>
              <a:off x="4003138" y="1939416"/>
              <a:ext cx="1261500" cy="1261500"/>
            </a:xfrm>
            <a:prstGeom prst="ellipse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47" name="Google Shape;347;p44"/>
            <p:cNvSpPr/>
            <p:nvPr/>
          </p:nvSpPr>
          <p:spPr>
            <a:xfrm>
              <a:off x="4267887" y="2194875"/>
              <a:ext cx="732000" cy="713100"/>
            </a:xfrm>
            <a:custGeom>
              <a:rect b="b" l="l" r="r" t="t"/>
              <a:pathLst>
                <a:path extrusionOk="0" h="120000" w="120000">
                  <a:moveTo>
                    <a:pt x="60000" y="43777"/>
                  </a:moveTo>
                  <a:cubicBezTo>
                    <a:pt x="51014" y="43777"/>
                    <a:pt x="43671" y="51138"/>
                    <a:pt x="43671" y="60145"/>
                  </a:cubicBezTo>
                  <a:cubicBezTo>
                    <a:pt x="43671" y="69152"/>
                    <a:pt x="51014" y="76513"/>
                    <a:pt x="60000" y="76513"/>
                  </a:cubicBezTo>
                  <a:cubicBezTo>
                    <a:pt x="68985" y="76513"/>
                    <a:pt x="76328" y="69152"/>
                    <a:pt x="76328" y="60145"/>
                  </a:cubicBezTo>
                  <a:cubicBezTo>
                    <a:pt x="76328" y="51138"/>
                    <a:pt x="68985" y="43777"/>
                    <a:pt x="60000" y="43777"/>
                  </a:cubicBezTo>
                  <a:close/>
                  <a:moveTo>
                    <a:pt x="60000" y="71089"/>
                  </a:moveTo>
                  <a:cubicBezTo>
                    <a:pt x="54009" y="71089"/>
                    <a:pt x="49082" y="66150"/>
                    <a:pt x="49082" y="60145"/>
                  </a:cubicBezTo>
                  <a:cubicBezTo>
                    <a:pt x="49082" y="54140"/>
                    <a:pt x="54009" y="49200"/>
                    <a:pt x="60000" y="49200"/>
                  </a:cubicBezTo>
                  <a:cubicBezTo>
                    <a:pt x="65990" y="49200"/>
                    <a:pt x="70917" y="54140"/>
                    <a:pt x="70917" y="60145"/>
                  </a:cubicBezTo>
                  <a:cubicBezTo>
                    <a:pt x="70917" y="66150"/>
                    <a:pt x="65990" y="71089"/>
                    <a:pt x="60000" y="71089"/>
                  </a:cubicBezTo>
                  <a:close/>
                  <a:moveTo>
                    <a:pt x="60000" y="21888"/>
                  </a:moveTo>
                  <a:cubicBezTo>
                    <a:pt x="39033" y="21888"/>
                    <a:pt x="21835" y="39128"/>
                    <a:pt x="21835" y="60145"/>
                  </a:cubicBezTo>
                  <a:cubicBezTo>
                    <a:pt x="21835" y="81162"/>
                    <a:pt x="39033" y="98401"/>
                    <a:pt x="60000" y="98401"/>
                  </a:cubicBezTo>
                  <a:cubicBezTo>
                    <a:pt x="80966" y="98401"/>
                    <a:pt x="98164" y="81162"/>
                    <a:pt x="98164" y="60145"/>
                  </a:cubicBezTo>
                  <a:cubicBezTo>
                    <a:pt x="98164" y="39128"/>
                    <a:pt x="80966" y="21888"/>
                    <a:pt x="60000" y="21888"/>
                  </a:cubicBezTo>
                  <a:close/>
                  <a:moveTo>
                    <a:pt x="60000" y="92978"/>
                  </a:moveTo>
                  <a:cubicBezTo>
                    <a:pt x="42028" y="92978"/>
                    <a:pt x="27246" y="78159"/>
                    <a:pt x="27246" y="60145"/>
                  </a:cubicBezTo>
                  <a:cubicBezTo>
                    <a:pt x="27246" y="42130"/>
                    <a:pt x="42028" y="27312"/>
                    <a:pt x="60000" y="27312"/>
                  </a:cubicBezTo>
                  <a:cubicBezTo>
                    <a:pt x="77971" y="27312"/>
                    <a:pt x="92753" y="42130"/>
                    <a:pt x="92753" y="60145"/>
                  </a:cubicBezTo>
                  <a:cubicBezTo>
                    <a:pt x="92753" y="78159"/>
                    <a:pt x="77971" y="92978"/>
                    <a:pt x="60000" y="92978"/>
                  </a:cubicBezTo>
                  <a:close/>
                  <a:moveTo>
                    <a:pt x="101449" y="103341"/>
                  </a:moveTo>
                  <a:cubicBezTo>
                    <a:pt x="112946" y="92397"/>
                    <a:pt x="120000" y="77094"/>
                    <a:pt x="120000" y="60145"/>
                  </a:cubicBezTo>
                  <a:cubicBezTo>
                    <a:pt x="120000" y="26828"/>
                    <a:pt x="93236" y="0"/>
                    <a:pt x="60000" y="0"/>
                  </a:cubicBezTo>
                  <a:cubicBezTo>
                    <a:pt x="26763" y="0"/>
                    <a:pt x="0" y="26828"/>
                    <a:pt x="0" y="60145"/>
                  </a:cubicBezTo>
                  <a:cubicBezTo>
                    <a:pt x="0" y="77094"/>
                    <a:pt x="7149" y="92397"/>
                    <a:pt x="18550" y="103341"/>
                  </a:cubicBezTo>
                  <a:lnTo>
                    <a:pt x="11787" y="115351"/>
                  </a:lnTo>
                  <a:cubicBezTo>
                    <a:pt x="11207" y="115932"/>
                    <a:pt x="10917" y="116416"/>
                    <a:pt x="10917" y="117288"/>
                  </a:cubicBezTo>
                  <a:cubicBezTo>
                    <a:pt x="10917" y="118934"/>
                    <a:pt x="11980" y="120000"/>
                    <a:pt x="13623" y="120000"/>
                  </a:cubicBezTo>
                  <a:cubicBezTo>
                    <a:pt x="14492" y="120000"/>
                    <a:pt x="14975" y="119709"/>
                    <a:pt x="15555" y="119225"/>
                  </a:cubicBezTo>
                  <a:cubicBezTo>
                    <a:pt x="15845" y="118934"/>
                    <a:pt x="16135" y="118353"/>
                    <a:pt x="16135" y="118062"/>
                  </a:cubicBezTo>
                  <a:lnTo>
                    <a:pt x="22415" y="106924"/>
                  </a:lnTo>
                  <a:cubicBezTo>
                    <a:pt x="32753" y="115060"/>
                    <a:pt x="45603" y="120000"/>
                    <a:pt x="60000" y="120000"/>
                  </a:cubicBezTo>
                  <a:cubicBezTo>
                    <a:pt x="74202" y="120000"/>
                    <a:pt x="87246" y="115060"/>
                    <a:pt x="97681" y="106924"/>
                  </a:cubicBezTo>
                  <a:lnTo>
                    <a:pt x="103864" y="118062"/>
                  </a:lnTo>
                  <a:cubicBezTo>
                    <a:pt x="104154" y="119225"/>
                    <a:pt x="105314" y="120000"/>
                    <a:pt x="106376" y="120000"/>
                  </a:cubicBezTo>
                  <a:cubicBezTo>
                    <a:pt x="108019" y="120000"/>
                    <a:pt x="109082" y="118934"/>
                    <a:pt x="109082" y="117288"/>
                  </a:cubicBezTo>
                  <a:cubicBezTo>
                    <a:pt x="109082" y="116416"/>
                    <a:pt x="108792" y="115932"/>
                    <a:pt x="108309" y="115351"/>
                  </a:cubicBezTo>
                  <a:lnTo>
                    <a:pt x="101449" y="103341"/>
                  </a:lnTo>
                  <a:close/>
                  <a:moveTo>
                    <a:pt x="60000" y="114769"/>
                  </a:moveTo>
                  <a:cubicBezTo>
                    <a:pt x="30048" y="114769"/>
                    <a:pt x="5507" y="90169"/>
                    <a:pt x="5507" y="60145"/>
                  </a:cubicBezTo>
                  <a:cubicBezTo>
                    <a:pt x="5507" y="30121"/>
                    <a:pt x="30048" y="5520"/>
                    <a:pt x="60000" y="5520"/>
                  </a:cubicBezTo>
                  <a:cubicBezTo>
                    <a:pt x="90048" y="5520"/>
                    <a:pt x="114589" y="30121"/>
                    <a:pt x="114589" y="60145"/>
                  </a:cubicBezTo>
                  <a:cubicBezTo>
                    <a:pt x="114589" y="90169"/>
                    <a:pt x="90048" y="114769"/>
                    <a:pt x="60000" y="1147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48" name="Google Shape;348;p44"/>
            <p:cNvSpPr/>
            <p:nvPr/>
          </p:nvSpPr>
          <p:spPr>
            <a:xfrm>
              <a:off x="4010724" y="3538350"/>
              <a:ext cx="1308600" cy="325500"/>
            </a:xfrm>
            <a:prstGeom prst="rect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49" name="Google Shape;349;p44"/>
            <p:cNvSpPr txBox="1"/>
            <p:nvPr/>
          </p:nvSpPr>
          <p:spPr>
            <a:xfrm>
              <a:off x="4021575" y="3532575"/>
              <a:ext cx="1308600" cy="7131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en" sz="1100">
                  <a:solidFill>
                    <a:srgbClr val="FFFFFF"/>
                  </a:solidFill>
                </a:rPr>
                <a:t>Acepta cualquier tipo de archivos</a:t>
              </a:r>
              <a:endParaRPr b="1" i="0" sz="1100" u="none" cap="none" strike="noStrike">
                <a:solidFill>
                  <a:srgbClr val="FFFFFF"/>
                </a:solidFill>
              </a:endParaRPr>
            </a:p>
          </p:txBody>
        </p:sp>
        <p:sp>
          <p:nvSpPr>
            <p:cNvPr id="350" name="Google Shape;350;p44"/>
            <p:cNvSpPr txBox="1"/>
            <p:nvPr/>
          </p:nvSpPr>
          <p:spPr>
            <a:xfrm>
              <a:off x="3868800" y="4076088"/>
              <a:ext cx="154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51" name="Google Shape;351;p44"/>
          <p:cNvGrpSpPr/>
          <p:nvPr/>
        </p:nvGrpSpPr>
        <p:grpSpPr>
          <a:xfrm>
            <a:off x="6614150" y="2186366"/>
            <a:ext cx="1611175" cy="2685372"/>
            <a:chOff x="6614125" y="1939416"/>
            <a:chExt cx="1611175" cy="2685372"/>
          </a:xfrm>
        </p:grpSpPr>
        <p:sp>
          <p:nvSpPr>
            <p:cNvPr id="352" name="Google Shape;352;p44"/>
            <p:cNvSpPr/>
            <p:nvPr/>
          </p:nvSpPr>
          <p:spPr>
            <a:xfrm>
              <a:off x="6797136" y="1939425"/>
              <a:ext cx="1320600" cy="1320600"/>
            </a:xfrm>
            <a:prstGeom prst="ellipse">
              <a:avLst/>
            </a:prstGeom>
            <a:solidFill>
              <a:srgbClr val="595959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6806431" y="1939416"/>
              <a:ext cx="1261500" cy="1261500"/>
            </a:xfrm>
            <a:prstGeom prst="ellipse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54" name="Google Shape;354;p44"/>
            <p:cNvSpPr/>
            <p:nvPr/>
          </p:nvSpPr>
          <p:spPr>
            <a:xfrm>
              <a:off x="7065938" y="2269125"/>
              <a:ext cx="742500" cy="602100"/>
            </a:xfrm>
            <a:custGeom>
              <a:rect b="b" l="l" r="r" t="t"/>
              <a:pathLst>
                <a:path extrusionOk="0" h="120000" w="120000">
                  <a:moveTo>
                    <a:pt x="26688" y="66614"/>
                  </a:moveTo>
                  <a:cubicBezTo>
                    <a:pt x="17695" y="66614"/>
                    <a:pt x="10346" y="75708"/>
                    <a:pt x="10346" y="86692"/>
                  </a:cubicBezTo>
                  <a:cubicBezTo>
                    <a:pt x="10346" y="88700"/>
                    <a:pt x="11410" y="90000"/>
                    <a:pt x="13053" y="90000"/>
                  </a:cubicBezTo>
                  <a:cubicBezTo>
                    <a:pt x="14697" y="90000"/>
                    <a:pt x="15761" y="88700"/>
                    <a:pt x="15761" y="86692"/>
                  </a:cubicBezTo>
                  <a:cubicBezTo>
                    <a:pt x="15761" y="79370"/>
                    <a:pt x="20692" y="73346"/>
                    <a:pt x="26688" y="73346"/>
                  </a:cubicBezTo>
                  <a:cubicBezTo>
                    <a:pt x="28331" y="73346"/>
                    <a:pt x="29395" y="72047"/>
                    <a:pt x="29395" y="70039"/>
                  </a:cubicBezTo>
                  <a:cubicBezTo>
                    <a:pt x="29395" y="68031"/>
                    <a:pt x="28331" y="66614"/>
                    <a:pt x="26688" y="66614"/>
                  </a:cubicBezTo>
                  <a:close/>
                  <a:moveTo>
                    <a:pt x="92151" y="66614"/>
                  </a:moveTo>
                  <a:cubicBezTo>
                    <a:pt x="83158" y="66614"/>
                    <a:pt x="75809" y="75708"/>
                    <a:pt x="75809" y="86692"/>
                  </a:cubicBezTo>
                  <a:cubicBezTo>
                    <a:pt x="75809" y="88700"/>
                    <a:pt x="76873" y="90000"/>
                    <a:pt x="78517" y="90000"/>
                  </a:cubicBezTo>
                  <a:cubicBezTo>
                    <a:pt x="80161" y="90000"/>
                    <a:pt x="81321" y="88700"/>
                    <a:pt x="81321" y="86692"/>
                  </a:cubicBezTo>
                  <a:cubicBezTo>
                    <a:pt x="81321" y="79370"/>
                    <a:pt x="86156" y="73346"/>
                    <a:pt x="92151" y="73346"/>
                  </a:cubicBezTo>
                  <a:cubicBezTo>
                    <a:pt x="93795" y="73346"/>
                    <a:pt x="94955" y="72047"/>
                    <a:pt x="94955" y="70039"/>
                  </a:cubicBezTo>
                  <a:cubicBezTo>
                    <a:pt x="94955" y="68031"/>
                    <a:pt x="93795" y="66614"/>
                    <a:pt x="92151" y="66614"/>
                  </a:cubicBezTo>
                  <a:close/>
                  <a:moveTo>
                    <a:pt x="116712" y="72047"/>
                  </a:moveTo>
                  <a:lnTo>
                    <a:pt x="96792" y="13346"/>
                  </a:lnTo>
                  <a:lnTo>
                    <a:pt x="96792" y="13346"/>
                  </a:lnTo>
                  <a:cubicBezTo>
                    <a:pt x="94665" y="5669"/>
                    <a:pt x="88670" y="0"/>
                    <a:pt x="81514" y="0"/>
                  </a:cubicBezTo>
                  <a:cubicBezTo>
                    <a:pt x="72522" y="0"/>
                    <a:pt x="65173" y="8976"/>
                    <a:pt x="65173" y="19960"/>
                  </a:cubicBezTo>
                  <a:lnTo>
                    <a:pt x="54246" y="19960"/>
                  </a:lnTo>
                  <a:cubicBezTo>
                    <a:pt x="54246" y="8976"/>
                    <a:pt x="46897" y="0"/>
                    <a:pt x="37904" y="0"/>
                  </a:cubicBezTo>
                  <a:cubicBezTo>
                    <a:pt x="30749" y="0"/>
                    <a:pt x="24754" y="5669"/>
                    <a:pt x="22626" y="13346"/>
                  </a:cubicBezTo>
                  <a:lnTo>
                    <a:pt x="22626" y="13346"/>
                  </a:lnTo>
                  <a:lnTo>
                    <a:pt x="2707" y="72047"/>
                  </a:lnTo>
                  <a:cubicBezTo>
                    <a:pt x="1063" y="76299"/>
                    <a:pt x="0" y="81377"/>
                    <a:pt x="0" y="86692"/>
                  </a:cubicBezTo>
                  <a:cubicBezTo>
                    <a:pt x="0" y="105000"/>
                    <a:pt x="12280" y="120000"/>
                    <a:pt x="27268" y="120000"/>
                  </a:cubicBezTo>
                  <a:cubicBezTo>
                    <a:pt x="40322" y="120000"/>
                    <a:pt x="51539" y="108661"/>
                    <a:pt x="53956" y="93307"/>
                  </a:cubicBezTo>
                  <a:lnTo>
                    <a:pt x="66043" y="93307"/>
                  </a:lnTo>
                  <a:cubicBezTo>
                    <a:pt x="68460" y="108661"/>
                    <a:pt x="79677" y="120000"/>
                    <a:pt x="92731" y="120000"/>
                  </a:cubicBezTo>
                  <a:cubicBezTo>
                    <a:pt x="107719" y="120000"/>
                    <a:pt x="120000" y="105000"/>
                    <a:pt x="120000" y="86692"/>
                  </a:cubicBezTo>
                  <a:cubicBezTo>
                    <a:pt x="119516" y="81377"/>
                    <a:pt x="118356" y="76653"/>
                    <a:pt x="116712" y="72047"/>
                  </a:cubicBezTo>
                  <a:close/>
                  <a:moveTo>
                    <a:pt x="26688" y="113385"/>
                  </a:moveTo>
                  <a:cubicBezTo>
                    <a:pt x="14697" y="113385"/>
                    <a:pt x="4834" y="101338"/>
                    <a:pt x="4834" y="86692"/>
                  </a:cubicBezTo>
                  <a:cubicBezTo>
                    <a:pt x="4834" y="72047"/>
                    <a:pt x="14697" y="60000"/>
                    <a:pt x="26688" y="60000"/>
                  </a:cubicBezTo>
                  <a:cubicBezTo>
                    <a:pt x="38678" y="60000"/>
                    <a:pt x="48541" y="72047"/>
                    <a:pt x="48541" y="86692"/>
                  </a:cubicBezTo>
                  <a:cubicBezTo>
                    <a:pt x="48541" y="101338"/>
                    <a:pt x="38678" y="113385"/>
                    <a:pt x="26688" y="113385"/>
                  </a:cubicBezTo>
                  <a:close/>
                  <a:moveTo>
                    <a:pt x="48541" y="66614"/>
                  </a:moveTo>
                  <a:cubicBezTo>
                    <a:pt x="43609" y="58700"/>
                    <a:pt x="35680" y="53385"/>
                    <a:pt x="26688" y="53385"/>
                  </a:cubicBezTo>
                  <a:cubicBezTo>
                    <a:pt x="21756" y="53385"/>
                    <a:pt x="16921" y="55039"/>
                    <a:pt x="13053" y="57992"/>
                  </a:cubicBezTo>
                  <a:lnTo>
                    <a:pt x="27751" y="14645"/>
                  </a:lnTo>
                  <a:lnTo>
                    <a:pt x="27751" y="14645"/>
                  </a:lnTo>
                  <a:cubicBezTo>
                    <a:pt x="29395" y="10039"/>
                    <a:pt x="33263" y="6968"/>
                    <a:pt x="37614" y="6968"/>
                  </a:cubicBezTo>
                  <a:cubicBezTo>
                    <a:pt x="43319" y="6968"/>
                    <a:pt x="47961" y="12283"/>
                    <a:pt x="48541" y="19015"/>
                  </a:cubicBezTo>
                  <a:lnTo>
                    <a:pt x="48541" y="19015"/>
                  </a:lnTo>
                  <a:lnTo>
                    <a:pt x="48541" y="66614"/>
                  </a:lnTo>
                  <a:close/>
                  <a:moveTo>
                    <a:pt x="64883" y="86692"/>
                  </a:moveTo>
                  <a:lnTo>
                    <a:pt x="53956" y="86692"/>
                  </a:lnTo>
                  <a:lnTo>
                    <a:pt x="53956" y="79960"/>
                  </a:lnTo>
                  <a:lnTo>
                    <a:pt x="64883" y="79960"/>
                  </a:lnTo>
                  <a:lnTo>
                    <a:pt x="64883" y="86692"/>
                  </a:lnTo>
                  <a:close/>
                  <a:moveTo>
                    <a:pt x="64883" y="73346"/>
                  </a:moveTo>
                  <a:lnTo>
                    <a:pt x="53956" y="73346"/>
                  </a:lnTo>
                  <a:lnTo>
                    <a:pt x="53956" y="26692"/>
                  </a:lnTo>
                  <a:lnTo>
                    <a:pt x="64883" y="26692"/>
                  </a:lnTo>
                  <a:lnTo>
                    <a:pt x="64883" y="73346"/>
                  </a:lnTo>
                  <a:close/>
                  <a:moveTo>
                    <a:pt x="70394" y="19015"/>
                  </a:moveTo>
                  <a:lnTo>
                    <a:pt x="70394" y="19015"/>
                  </a:lnTo>
                  <a:cubicBezTo>
                    <a:pt x="70878" y="12283"/>
                    <a:pt x="75519" y="6614"/>
                    <a:pt x="81321" y="6614"/>
                  </a:cubicBezTo>
                  <a:cubicBezTo>
                    <a:pt x="85672" y="6614"/>
                    <a:pt x="89443" y="10039"/>
                    <a:pt x="91087" y="14291"/>
                  </a:cubicBezTo>
                  <a:lnTo>
                    <a:pt x="91087" y="14291"/>
                  </a:lnTo>
                  <a:lnTo>
                    <a:pt x="105882" y="57637"/>
                  </a:lnTo>
                  <a:cubicBezTo>
                    <a:pt x="101724" y="54685"/>
                    <a:pt x="97082" y="53031"/>
                    <a:pt x="92151" y="53031"/>
                  </a:cubicBezTo>
                  <a:cubicBezTo>
                    <a:pt x="83158" y="53031"/>
                    <a:pt x="75229" y="58346"/>
                    <a:pt x="70394" y="66377"/>
                  </a:cubicBezTo>
                  <a:lnTo>
                    <a:pt x="70394" y="19015"/>
                  </a:lnTo>
                  <a:close/>
                  <a:moveTo>
                    <a:pt x="92151" y="113385"/>
                  </a:moveTo>
                  <a:cubicBezTo>
                    <a:pt x="80161" y="113385"/>
                    <a:pt x="70394" y="101338"/>
                    <a:pt x="70394" y="86692"/>
                  </a:cubicBezTo>
                  <a:cubicBezTo>
                    <a:pt x="70394" y="72047"/>
                    <a:pt x="80161" y="60000"/>
                    <a:pt x="92151" y="60000"/>
                  </a:cubicBezTo>
                  <a:cubicBezTo>
                    <a:pt x="104238" y="60000"/>
                    <a:pt x="114004" y="72047"/>
                    <a:pt x="114004" y="86692"/>
                  </a:cubicBezTo>
                  <a:cubicBezTo>
                    <a:pt x="114004" y="101338"/>
                    <a:pt x="104238" y="113385"/>
                    <a:pt x="92151" y="1133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55" name="Google Shape;355;p44"/>
            <p:cNvSpPr/>
            <p:nvPr/>
          </p:nvSpPr>
          <p:spPr>
            <a:xfrm>
              <a:off x="6808586" y="3538350"/>
              <a:ext cx="1308600" cy="325500"/>
            </a:xfrm>
            <a:prstGeom prst="rect">
              <a:avLst/>
            </a:prstGeom>
            <a:solidFill>
              <a:srgbClr val="4E6E9A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56" name="Google Shape;356;p44"/>
            <p:cNvSpPr txBox="1"/>
            <p:nvPr/>
          </p:nvSpPr>
          <p:spPr>
            <a:xfrm>
              <a:off x="6614125" y="3532575"/>
              <a:ext cx="1472400" cy="691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en" sz="1100">
                  <a:solidFill>
                    <a:srgbClr val="FFFFFF"/>
                  </a:solidFill>
                </a:rPr>
                <a:t>Capacidad para visualizar información</a:t>
              </a:r>
              <a:endParaRPr b="1" i="0" sz="1100" u="none" cap="none" strike="noStrike">
                <a:solidFill>
                  <a:srgbClr val="FFFFFF"/>
                </a:solidFill>
              </a:endParaRPr>
            </a:p>
          </p:txBody>
        </p:sp>
        <p:sp>
          <p:nvSpPr>
            <p:cNvPr id="357" name="Google Shape;357;p44"/>
            <p:cNvSpPr txBox="1"/>
            <p:nvPr/>
          </p:nvSpPr>
          <p:spPr>
            <a:xfrm>
              <a:off x="6676700" y="4076088"/>
              <a:ext cx="154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58" name="Google Shape;358;p44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59" name="Google Shape;359;p4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Desventajas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5"/>
          <p:cNvSpPr txBox="1"/>
          <p:nvPr>
            <p:ph idx="2" type="subTitle"/>
          </p:nvPr>
        </p:nvSpPr>
        <p:spPr>
          <a:xfrm>
            <a:off x="265800" y="1017725"/>
            <a:ext cx="8687400" cy="3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R tiene poca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documentación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 de ayuda.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Los mensajes de error de R no especifican muy a fondo los fallos.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R es un lenguaje de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programación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 en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línea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 de comando.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Se necesita cierto conocimiento de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estadística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 para poder operarlo.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Interfaz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gráfica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 muy simple.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Las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órdenes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 se ejecutan secuencialmente.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R no es un lenguaje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fácil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 de aprender.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solidFill>
                  <a:srgbClr val="444444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Los paquetes R y el lenguaje de programación R son mucho más lentos que otros lenguajes como MATLAB y Python .</a:t>
            </a:r>
            <a:endParaRPr b="1"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7430626" y="2922725"/>
            <a:ext cx="121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Step 4</a:t>
            </a:r>
            <a:endParaRPr b="1" i="0" sz="24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69" name="Google Shape;369;p45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0" name="Google Shape;37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