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313DE-CBFB-40D9-F1ED-DBE97ED18164}" v="803" dt="2019-02-04T03:03:14.020"/>
    <p1510:client id="{0964F4DD-CC4B-12EE-FCD4-FAC9323717C5}" v="7" dt="2019-02-04T03:33:28.202"/>
    <p1510:client id="{DE16207D-640E-46EE-AD82-36EB49525C2F}" v="36" dt="2019-02-04T03:06:23.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orient="horz" pos="20036"/>
        <p:guide/>
        <p:guide orient="horz" pos="2898"/>
        <p:guide pos="261"/>
        <p:guide pos="2736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25" name="Image" r:id="rId8" imgW="1828440" imgH="1117440" progId="Photoshop.Image.13">
                      <p:embed/>
                    </p:oleObj>
                  </mc:Choice>
                  <mc:Fallback>
                    <p:oleObj name="Image" r:id="rId8" imgW="1828440" imgH="1117440" progId="Photoshop.Image.13">
                      <p:embed/>
                      <p:pic>
                        <p:nvPicPr>
                          <p:cNvPr id="41" name="Object 40"/>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26"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27"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28"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073" name="Image" r:id="rId4" imgW="4571280" imgH="1688760" progId="Photoshop.Image.13">
                    <p:embed/>
                  </p:oleObj>
                </mc:Choice>
                <mc:Fallback>
                  <p:oleObj name="Image" r:id="rId4" imgW="4571280" imgH="1688760" progId="Photoshop.Image.13">
                    <p:embed/>
                    <p:pic>
                      <p:nvPicPr>
                        <p:cNvPr id="46" name="Object 45"/>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074" name="Image" r:id="rId7" imgW="1574280" imgH="1053720" progId="Photoshop.Image.13">
                    <p:embed/>
                  </p:oleObj>
                </mc:Choice>
                <mc:Fallback>
                  <p:oleObj name="Image" r:id="rId7" imgW="1574280" imgH="1053720" progId="Photoshop.Image.13">
                    <p:embed/>
                    <p:pic>
                      <p:nvPicPr>
                        <p:cNvPr id="48" name="Object 47"/>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75" name="Image" r:id="rId15" imgW="1828440" imgH="1117440" progId="Photoshop.Image.13">
                      <p:embed/>
                    </p:oleObj>
                  </mc:Choice>
                  <mc:Fallback>
                    <p:oleObj name="Image" r:id="rId15" imgW="1828440" imgH="1117440" progId="Photoshop.Image.13">
                      <p:embed/>
                      <p:pic>
                        <p:nvPicPr>
                          <p:cNvPr id="61" name="Object 60"/>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76" name="Image" r:id="rId17" imgW="1828440" imgH="1117440" progId="Photoshop.Image.13">
                      <p:embed/>
                    </p:oleObj>
                  </mc:Choice>
                  <mc:Fallback>
                    <p:oleObj name="Image" r:id="rId17" imgW="1828440" imgH="1117440" progId="Photoshop.Image.13">
                      <p:embed/>
                      <p:pic>
                        <p:nvPicPr>
                          <p:cNvPr id="62" name="Object 61"/>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5121" name="Image" r:id="rId4" imgW="4571280" imgH="1688760" progId="Photoshop.Image.13">
                    <p:embed/>
                  </p:oleObj>
                </mc:Choice>
                <mc:Fallback>
                  <p:oleObj name="Image" r:id="rId4" imgW="4571280" imgH="1688760" progId="Photoshop.Image.13">
                    <p:embed/>
                    <p:pic>
                      <p:nvPicPr>
                        <p:cNvPr id="45" name="Object 44"/>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22" name="Image" r:id="rId7" imgW="1574280" imgH="1053720" progId="Photoshop.Image.13">
                    <p:embed/>
                  </p:oleObj>
                </mc:Choice>
                <mc:Fallback>
                  <p:oleObj name="Image" r:id="rId7" imgW="1574280" imgH="1053720" progId="Photoshop.Image.13">
                    <p:embed/>
                    <p:pic>
                      <p:nvPicPr>
                        <p:cNvPr id="47" name="Object 46"/>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a:solidFill>
                    <a:schemeClr val="bg1"/>
                  </a:solidFill>
                </a:rPr>
                <a:t>© 2013</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800">
                  <a:solidFill>
                    <a:schemeClr val="bg1"/>
                  </a:solidFill>
                </a:rPr>
                <a:t>    </a:t>
              </a:r>
              <a:r>
                <a:rPr lang="en-US" sz="2400">
                  <a:solidFill>
                    <a:schemeClr val="bg1"/>
                  </a:solidFill>
                </a:rPr>
                <a:t>2117 Fourth Street ,</a:t>
              </a:r>
              <a:r>
                <a:rPr lang="en-US" sz="2400" baseline="0">
                  <a:solidFill>
                    <a:schemeClr val="bg1"/>
                  </a:solidFill>
                </a:rPr>
                <a:t> Unit C        </a:t>
              </a:r>
            </a:p>
            <a:p>
              <a:pPr>
                <a:lnSpc>
                  <a:spcPts val="2600"/>
                </a:lnSpc>
              </a:pPr>
              <a:r>
                <a:rPr lang="en-US" sz="2400" baseline="0">
                  <a:solidFill>
                    <a:schemeClr val="bg1"/>
                  </a:solidFill>
                </a:rPr>
                <a:t>     Berkeley CA </a:t>
              </a:r>
              <a:r>
                <a:rPr lang="en-US" sz="2000" baseline="0">
                  <a:solidFill>
                    <a:schemeClr val="bg1"/>
                  </a:solidFill>
                </a:rPr>
                <a:t>94710</a:t>
              </a:r>
              <a:br>
                <a:rPr lang="en-US" sz="2400" baseline="0">
                  <a:solidFill>
                    <a:schemeClr val="bg1"/>
                  </a:solidFill>
                </a:rPr>
              </a:br>
              <a:r>
                <a:rPr lang="en-US" sz="2400" baseline="0">
                  <a:solidFill>
                    <a:schemeClr val="bg1"/>
                  </a:solidFill>
                </a:rPr>
                <a:t>    </a:t>
              </a:r>
              <a:r>
                <a:rPr lang="en-US" sz="2400" b="1" baseline="0">
                  <a:solidFill>
                    <a:srgbClr val="FFFF00"/>
                  </a:solidFill>
                </a:rPr>
                <a:t>posterpresenter@gmail.com</a:t>
              </a:r>
              <a:endParaRPr lang="en-US" sz="2800" b="1">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23" name="Image" r:id="rId15" imgW="1828440" imgH="1117440" progId="Photoshop.Image.13">
                      <p:embed/>
                    </p:oleObj>
                  </mc:Choice>
                  <mc:Fallback>
                    <p:oleObj name="Image" r:id="rId15" imgW="1828440" imgH="1117440" progId="Photoshop.Image.13">
                      <p:embed/>
                      <p:pic>
                        <p:nvPicPr>
                          <p:cNvPr id="60" name="Object 59"/>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24" name="Image" r:id="rId17" imgW="1828440" imgH="1117440" progId="Photoshop.Image.13">
                      <p:embed/>
                    </p:oleObj>
                  </mc:Choice>
                  <mc:Fallback>
                    <p:oleObj name="Image" r:id="rId17" imgW="1828440" imgH="1117440" progId="Photoshop.Image.13">
                      <p:embed/>
                      <p:pic>
                        <p:nvPicPr>
                          <p:cNvPr id="61" name="Object 60"/>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grace.borja@epn.edu.ec" TargetMode="External"/><Relationship Id="rId13" Type="http://schemas.openxmlformats.org/officeDocument/2006/relationships/image" Target="../media/image13.png"/><Relationship Id="rId3" Type="http://schemas.openxmlformats.org/officeDocument/2006/relationships/hyperlink" Target="ftp://soporte.uson.mx/PUBLICO/02_ING.SISTEMAS.DE.INFORMACION/estructura_datos/Estructura%20de%20datos%20en%20java%20Joyanes%201ed.pdf" TargetMode="External"/><Relationship Id="rId7" Type="http://schemas.openxmlformats.org/officeDocument/2006/relationships/hyperlink" Target="https://magody.github.io/" TargetMode="External"/><Relationship Id="rId12" Type="http://schemas.openxmlformats.org/officeDocument/2006/relationships/image" Target="../media/image12.png"/><Relationship Id="rId2" Type="http://schemas.openxmlformats.org/officeDocument/2006/relationships/hyperlink" Target="https://drive.google.com/file/d/0B_XimPSyUDLcM2ZtU3VCVHhLUUk/edit?pref=2&amp;pli=1" TargetMode="External"/><Relationship Id="rId1" Type="http://schemas.openxmlformats.org/officeDocument/2006/relationships/slideLayout" Target="../slideLayouts/slideLayout3.xml"/><Relationship Id="rId6" Type="http://schemas.openxmlformats.org/officeDocument/2006/relationships/hyperlink" Target="https://elvex.ugr.es/decsai/iaio/slides/A3%20Search.pdf" TargetMode="External"/><Relationship Id="rId11" Type="http://schemas.openxmlformats.org/officeDocument/2006/relationships/image" Target="../media/image11.png"/><Relationship Id="rId5" Type="http://schemas.openxmlformats.org/officeDocument/2006/relationships/hyperlink" Target="http://www.cs.upc.edu/~mabad/ADA/curso0708/GREEDY.pdf" TargetMode="External"/><Relationship Id="rId15" Type="http://schemas.openxmlformats.org/officeDocument/2006/relationships/image" Target="../media/image15.png"/><Relationship Id="rId10" Type="http://schemas.openxmlformats.org/officeDocument/2006/relationships/hyperlink" Target="mailto:danny.diaz@epn.edu.ec" TargetMode="External"/><Relationship Id="rId4" Type="http://schemas.openxmlformats.org/officeDocument/2006/relationships/hyperlink" Target="https://www.scoop.it/t/configuracion-de-servidores-web/p/4043791047/2015/05/17/algoritmos-de-fuerza-bruta" TargetMode="External"/><Relationship Id="rId9" Type="http://schemas.openxmlformats.org/officeDocument/2006/relationships/hyperlink" Target="mailto:renato.burbano@epn.edu.ec" TargetMode="External"/><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Marcador de texto 18"/>
          <p:cNvSpPr>
            <a:spLocks noGrp="1"/>
          </p:cNvSpPr>
          <p:nvPr>
            <p:ph type="body" sz="quarter" idx="10"/>
          </p:nvPr>
        </p:nvSpPr>
        <p:spPr>
          <a:xfrm>
            <a:off x="904188" y="5582573"/>
            <a:ext cx="10056813" cy="12772705"/>
          </a:xfrm>
          <a:noFill/>
        </p:spPr>
        <p:txBody>
          <a:bodyPr wrap="square" lIns="228589" tIns="228589" rIns="228589" bIns="228589" anchor="t">
            <a:spAutoFit/>
          </a:bodyPr>
          <a:lstStyle/>
          <a:p>
            <a:pPr algn="just"/>
            <a:r>
              <a:rPr lang="es-EC" sz="3200">
                <a:latin typeface="Trebuchet MS"/>
              </a:rPr>
              <a:t>Artificial </a:t>
            </a:r>
            <a:r>
              <a:rPr lang="es-EC" sz="3200" err="1">
                <a:latin typeface="Trebuchet MS"/>
              </a:rPr>
              <a:t>Intelligence</a:t>
            </a:r>
            <a:r>
              <a:rPr lang="es-EC" sz="3200">
                <a:latin typeface="Trebuchet MS"/>
              </a:rPr>
              <a:t> </a:t>
            </a:r>
            <a:r>
              <a:rPr lang="es-EC" sz="3200" err="1">
                <a:latin typeface="Trebuchet MS"/>
              </a:rPr>
              <a:t>is</a:t>
            </a:r>
            <a:r>
              <a:rPr lang="es-EC" sz="3200">
                <a:latin typeface="Trebuchet MS"/>
              </a:rPr>
              <a:t> </a:t>
            </a:r>
            <a:r>
              <a:rPr lang="es-EC" sz="3200" err="1">
                <a:latin typeface="Trebuchet MS"/>
              </a:rPr>
              <a:t>considered</a:t>
            </a:r>
            <a:r>
              <a:rPr lang="es-EC" sz="3200">
                <a:latin typeface="Trebuchet MS"/>
              </a:rPr>
              <a:t> </a:t>
            </a:r>
            <a:r>
              <a:rPr lang="es-EC" sz="3200" err="1">
                <a:latin typeface="Trebuchet MS"/>
              </a:rPr>
              <a:t>the</a:t>
            </a:r>
            <a:r>
              <a:rPr lang="es-EC" sz="3200">
                <a:latin typeface="Trebuchet MS"/>
              </a:rPr>
              <a:t> new </a:t>
            </a:r>
            <a:r>
              <a:rPr lang="es-EC" sz="3200" err="1">
                <a:latin typeface="Trebuchet MS"/>
              </a:rPr>
              <a:t>branch</a:t>
            </a:r>
            <a:r>
              <a:rPr lang="es-EC" sz="3200">
                <a:latin typeface="Trebuchet MS"/>
              </a:rPr>
              <a:t> </a:t>
            </a:r>
            <a:r>
              <a:rPr lang="es-EC" sz="3200" err="1">
                <a:latin typeface="Trebuchet MS"/>
              </a:rPr>
              <a:t>of</a:t>
            </a:r>
            <a:r>
              <a:rPr lang="es-EC" sz="3200">
                <a:latin typeface="Trebuchet MS"/>
              </a:rPr>
              <a:t> </a:t>
            </a:r>
            <a:r>
              <a:rPr lang="es-EC" sz="3200" err="1">
                <a:latin typeface="Trebuchet MS"/>
              </a:rPr>
              <a:t>technology</a:t>
            </a:r>
            <a:r>
              <a:rPr lang="es-EC" sz="3200">
                <a:latin typeface="Trebuchet MS"/>
              </a:rPr>
              <a:t> and </a:t>
            </a:r>
            <a:r>
              <a:rPr lang="es-EC" sz="3200" err="1">
                <a:latin typeface="Trebuchet MS"/>
              </a:rPr>
              <a:t>knowledge</a:t>
            </a:r>
            <a:r>
              <a:rPr lang="es-EC" sz="3200">
                <a:latin typeface="Trebuchet MS"/>
              </a:rPr>
              <a:t>, </a:t>
            </a:r>
            <a:r>
              <a:rPr lang="es-EC" sz="3200" err="1">
                <a:latin typeface="Trebuchet MS"/>
              </a:rPr>
              <a:t>understood</a:t>
            </a:r>
            <a:r>
              <a:rPr lang="es-EC" sz="3200">
                <a:latin typeface="Trebuchet MS"/>
              </a:rPr>
              <a:t> </a:t>
            </a:r>
            <a:r>
              <a:rPr lang="es-EC" sz="3200" err="1">
                <a:latin typeface="Trebuchet MS"/>
              </a:rPr>
              <a:t>by</a:t>
            </a:r>
            <a:r>
              <a:rPr lang="es-EC" sz="3200">
                <a:latin typeface="Trebuchet MS"/>
              </a:rPr>
              <a:t> </a:t>
            </a:r>
            <a:r>
              <a:rPr lang="es-EC" sz="3200" err="1">
                <a:latin typeface="Trebuchet MS"/>
              </a:rPr>
              <a:t>methods</a:t>
            </a:r>
            <a:r>
              <a:rPr lang="es-EC" sz="3200">
                <a:latin typeface="Trebuchet MS"/>
              </a:rPr>
              <a:t> and </a:t>
            </a:r>
            <a:r>
              <a:rPr lang="es-EC" sz="3200" err="1">
                <a:latin typeface="Trebuchet MS"/>
              </a:rPr>
              <a:t>mechanisms</a:t>
            </a:r>
            <a:r>
              <a:rPr lang="es-EC" sz="3200">
                <a:latin typeface="Trebuchet MS"/>
              </a:rPr>
              <a:t> </a:t>
            </a:r>
            <a:r>
              <a:rPr lang="es-EC" sz="3200" err="1">
                <a:latin typeface="Trebuchet MS"/>
              </a:rPr>
              <a:t>that</a:t>
            </a:r>
            <a:r>
              <a:rPr lang="es-EC" sz="3200">
                <a:latin typeface="Trebuchet MS"/>
              </a:rPr>
              <a:t> </a:t>
            </a:r>
            <a:r>
              <a:rPr lang="es-EC" sz="3200" err="1">
                <a:latin typeface="Trebuchet MS"/>
              </a:rPr>
              <a:t>seek</a:t>
            </a:r>
            <a:r>
              <a:rPr lang="es-EC" sz="3200">
                <a:latin typeface="Trebuchet MS"/>
              </a:rPr>
              <a:t> </a:t>
            </a:r>
            <a:r>
              <a:rPr lang="es-EC" sz="3200" err="1">
                <a:latin typeface="Trebuchet MS"/>
              </a:rPr>
              <a:t>to</a:t>
            </a:r>
            <a:r>
              <a:rPr lang="es-EC" sz="3200">
                <a:latin typeface="Trebuchet MS"/>
              </a:rPr>
              <a:t> </a:t>
            </a:r>
            <a:r>
              <a:rPr lang="es-EC" sz="3200" err="1">
                <a:latin typeface="Trebuchet MS"/>
              </a:rPr>
              <a:t>emulate</a:t>
            </a:r>
            <a:r>
              <a:rPr lang="es-EC" sz="3200">
                <a:latin typeface="Trebuchet MS"/>
              </a:rPr>
              <a:t> a </a:t>
            </a:r>
            <a:r>
              <a:rPr lang="es-EC" sz="3200" err="1">
                <a:latin typeface="Trebuchet MS"/>
              </a:rPr>
              <a:t>conscience</a:t>
            </a:r>
            <a:r>
              <a:rPr lang="es-EC" sz="3200">
                <a:latin typeface="Trebuchet MS"/>
              </a:rPr>
              <a:t>, in </a:t>
            </a:r>
            <a:r>
              <a:rPr lang="es-EC" sz="3200" err="1">
                <a:latin typeface="Trebuchet MS"/>
              </a:rPr>
              <a:t>it</a:t>
            </a:r>
            <a:r>
              <a:rPr lang="es-EC" sz="3200">
                <a:latin typeface="Trebuchet MS"/>
              </a:rPr>
              <a:t> </a:t>
            </a:r>
            <a:r>
              <a:rPr lang="es-EC" sz="3200" err="1">
                <a:latin typeface="Trebuchet MS"/>
              </a:rPr>
              <a:t>making</a:t>
            </a:r>
            <a:r>
              <a:rPr lang="es-EC" sz="3200">
                <a:latin typeface="Trebuchet MS"/>
              </a:rPr>
              <a:t> </a:t>
            </a:r>
            <a:r>
              <a:rPr lang="es-EC" sz="3200" err="1">
                <a:latin typeface="Trebuchet MS"/>
              </a:rPr>
              <a:t>decisions</a:t>
            </a:r>
            <a:r>
              <a:rPr lang="es-EC" sz="3200">
                <a:latin typeface="Trebuchet MS"/>
              </a:rPr>
              <a:t> as a living individual </a:t>
            </a:r>
            <a:r>
              <a:rPr lang="es-EC" sz="3200" err="1">
                <a:latin typeface="Trebuchet MS"/>
              </a:rPr>
              <a:t>would</a:t>
            </a:r>
            <a:r>
              <a:rPr lang="es-EC" sz="3200">
                <a:latin typeface="Trebuchet MS"/>
              </a:rPr>
              <a:t>. Used </a:t>
            </a:r>
            <a:r>
              <a:rPr lang="es-EC" sz="3200" err="1">
                <a:latin typeface="Trebuchet MS"/>
              </a:rPr>
              <a:t>for</a:t>
            </a:r>
            <a:r>
              <a:rPr lang="es-EC" sz="3200">
                <a:latin typeface="Trebuchet MS"/>
              </a:rPr>
              <a:t> </a:t>
            </a:r>
            <a:r>
              <a:rPr lang="es-EC" sz="3200" err="1">
                <a:latin typeface="Trebuchet MS"/>
              </a:rPr>
              <a:t>many</a:t>
            </a:r>
            <a:r>
              <a:rPr lang="es-EC" sz="3200">
                <a:latin typeface="Trebuchet MS"/>
              </a:rPr>
              <a:t> cases </a:t>
            </a:r>
            <a:r>
              <a:rPr lang="es-EC" sz="3200" err="1">
                <a:latin typeface="Trebuchet MS"/>
              </a:rPr>
              <a:t>this</a:t>
            </a:r>
            <a:r>
              <a:rPr lang="es-EC" sz="3200">
                <a:latin typeface="Trebuchet MS"/>
              </a:rPr>
              <a:t> idea can be </a:t>
            </a:r>
            <a:r>
              <a:rPr lang="es-EC" sz="3200" err="1">
                <a:latin typeface="Trebuchet MS"/>
              </a:rPr>
              <a:t>implemented</a:t>
            </a:r>
            <a:r>
              <a:rPr lang="es-EC" sz="3200">
                <a:latin typeface="Trebuchet MS"/>
              </a:rPr>
              <a:t> in </a:t>
            </a:r>
            <a:r>
              <a:rPr lang="es-EC" sz="3200" err="1">
                <a:latin typeface="Trebuchet MS"/>
              </a:rPr>
              <a:t>several</a:t>
            </a:r>
            <a:r>
              <a:rPr lang="es-EC" sz="3200">
                <a:latin typeface="Trebuchet MS"/>
              </a:rPr>
              <a:t> </a:t>
            </a:r>
            <a:r>
              <a:rPr lang="es-EC" sz="3200" err="1">
                <a:latin typeface="Trebuchet MS"/>
              </a:rPr>
              <a:t>problems</a:t>
            </a:r>
            <a:r>
              <a:rPr lang="es-EC" sz="3200">
                <a:latin typeface="Trebuchet MS"/>
              </a:rPr>
              <a:t>, </a:t>
            </a:r>
            <a:r>
              <a:rPr lang="es-EC" sz="3200" err="1">
                <a:latin typeface="Trebuchet MS"/>
              </a:rPr>
              <a:t>for</a:t>
            </a:r>
            <a:r>
              <a:rPr lang="es-EC" sz="3200">
                <a:latin typeface="Trebuchet MS"/>
              </a:rPr>
              <a:t> </a:t>
            </a:r>
            <a:r>
              <a:rPr lang="es-EC" sz="3200" err="1">
                <a:latin typeface="Trebuchet MS"/>
              </a:rPr>
              <a:t>our</a:t>
            </a:r>
            <a:r>
              <a:rPr lang="es-EC" sz="3200">
                <a:latin typeface="Trebuchet MS"/>
              </a:rPr>
              <a:t> </a:t>
            </a:r>
            <a:r>
              <a:rPr lang="es-EC" sz="3200" err="1">
                <a:latin typeface="Trebuchet MS"/>
              </a:rPr>
              <a:t>example</a:t>
            </a:r>
            <a:r>
              <a:rPr lang="es-EC" sz="3200">
                <a:latin typeface="Trebuchet MS"/>
              </a:rPr>
              <a:t> </a:t>
            </a:r>
            <a:r>
              <a:rPr lang="es-EC" sz="3200" err="1">
                <a:latin typeface="Trebuchet MS"/>
              </a:rPr>
              <a:t>we</a:t>
            </a:r>
            <a:r>
              <a:rPr lang="es-EC" sz="3200">
                <a:latin typeface="Trebuchet MS"/>
              </a:rPr>
              <a:t> </a:t>
            </a:r>
            <a:r>
              <a:rPr lang="es-EC" sz="3200" err="1">
                <a:latin typeface="Trebuchet MS"/>
              </a:rPr>
              <a:t>have</a:t>
            </a:r>
            <a:r>
              <a:rPr lang="es-EC" sz="3200">
                <a:latin typeface="Trebuchet MS"/>
              </a:rPr>
              <a:t> </a:t>
            </a:r>
            <a:r>
              <a:rPr lang="es-EC" sz="3200" err="1">
                <a:latin typeface="Trebuchet MS"/>
              </a:rPr>
              <a:t>the</a:t>
            </a:r>
            <a:r>
              <a:rPr lang="es-EC" sz="3200">
                <a:latin typeface="Trebuchet MS"/>
              </a:rPr>
              <a:t> </a:t>
            </a:r>
            <a:r>
              <a:rPr lang="es-EC" sz="3200" err="1">
                <a:latin typeface="Trebuchet MS"/>
              </a:rPr>
              <a:t>puzzle</a:t>
            </a:r>
            <a:r>
              <a:rPr lang="es-EC" sz="3200">
                <a:latin typeface="Trebuchet MS"/>
              </a:rPr>
              <a:t> </a:t>
            </a:r>
            <a:r>
              <a:rPr lang="es-EC" sz="3200" err="1">
                <a:latin typeface="Trebuchet MS"/>
              </a:rPr>
              <a:t>problem</a:t>
            </a:r>
            <a:r>
              <a:rPr lang="es-EC" sz="3200">
                <a:latin typeface="Trebuchet MS"/>
              </a:rPr>
              <a:t>, </a:t>
            </a:r>
            <a:r>
              <a:rPr lang="es-EC" sz="3200" err="1">
                <a:latin typeface="Trebuchet MS"/>
              </a:rPr>
              <a:t>to</a:t>
            </a:r>
            <a:r>
              <a:rPr lang="es-EC" sz="3200">
                <a:latin typeface="Trebuchet MS"/>
              </a:rPr>
              <a:t> </a:t>
            </a:r>
            <a:r>
              <a:rPr lang="es-EC" sz="3200" err="1">
                <a:latin typeface="Trebuchet MS"/>
              </a:rPr>
              <a:t>solve</a:t>
            </a:r>
            <a:r>
              <a:rPr lang="es-EC" sz="3200">
                <a:latin typeface="Trebuchet MS"/>
              </a:rPr>
              <a:t> </a:t>
            </a:r>
            <a:r>
              <a:rPr lang="es-EC" sz="3200" err="1">
                <a:latin typeface="Trebuchet MS"/>
              </a:rPr>
              <a:t>it</a:t>
            </a:r>
            <a:r>
              <a:rPr lang="es-EC" sz="3200">
                <a:latin typeface="Trebuchet MS"/>
              </a:rPr>
              <a:t>, </a:t>
            </a:r>
            <a:r>
              <a:rPr lang="es-EC" sz="3200" err="1">
                <a:latin typeface="Trebuchet MS"/>
              </a:rPr>
              <a:t>it</a:t>
            </a:r>
            <a:r>
              <a:rPr lang="es-EC" sz="3200">
                <a:latin typeface="Trebuchet MS"/>
              </a:rPr>
              <a:t> </a:t>
            </a:r>
            <a:r>
              <a:rPr lang="es-EC" sz="3200" err="1">
                <a:latin typeface="Trebuchet MS"/>
              </a:rPr>
              <a:t>is</a:t>
            </a:r>
            <a:r>
              <a:rPr lang="es-EC" sz="3200">
                <a:latin typeface="Trebuchet MS"/>
              </a:rPr>
              <a:t> </a:t>
            </a:r>
            <a:r>
              <a:rPr lang="es-EC" sz="3200" err="1">
                <a:latin typeface="Trebuchet MS"/>
              </a:rPr>
              <a:t>necessary</a:t>
            </a:r>
            <a:r>
              <a:rPr lang="es-EC" sz="3200">
                <a:latin typeface="Trebuchet MS"/>
              </a:rPr>
              <a:t> </a:t>
            </a:r>
            <a:r>
              <a:rPr lang="es-EC" sz="3200" err="1">
                <a:latin typeface="Trebuchet MS"/>
              </a:rPr>
              <a:t>to</a:t>
            </a:r>
            <a:r>
              <a:rPr lang="es-EC" sz="3200">
                <a:latin typeface="Trebuchet MS"/>
              </a:rPr>
              <a:t> </a:t>
            </a:r>
            <a:r>
              <a:rPr lang="es-EC" sz="3200" err="1">
                <a:latin typeface="Trebuchet MS"/>
              </a:rPr>
              <a:t>understand</a:t>
            </a:r>
            <a:r>
              <a:rPr lang="es-EC" sz="3200">
                <a:latin typeface="Trebuchet MS"/>
              </a:rPr>
              <a:t> </a:t>
            </a:r>
            <a:r>
              <a:rPr lang="es-EC" sz="3200" err="1">
                <a:latin typeface="Trebuchet MS"/>
              </a:rPr>
              <a:t>the</a:t>
            </a:r>
            <a:r>
              <a:rPr lang="es-EC" sz="3200">
                <a:latin typeface="Trebuchet MS"/>
              </a:rPr>
              <a:t> </a:t>
            </a:r>
            <a:r>
              <a:rPr lang="es-EC" sz="3200" err="1">
                <a:latin typeface="Trebuchet MS"/>
              </a:rPr>
              <a:t>algorithms</a:t>
            </a:r>
            <a:r>
              <a:rPr lang="es-EC" sz="3200">
                <a:latin typeface="Trebuchet MS"/>
              </a:rPr>
              <a:t> </a:t>
            </a:r>
            <a:r>
              <a:rPr lang="es-EC" sz="3200" err="1">
                <a:latin typeface="Trebuchet MS"/>
              </a:rPr>
              <a:t>of</a:t>
            </a:r>
            <a:r>
              <a:rPr lang="es-EC" sz="3200">
                <a:latin typeface="Trebuchet MS"/>
              </a:rPr>
              <a:t> </a:t>
            </a:r>
            <a:r>
              <a:rPr lang="es-EC" sz="3200" err="1">
                <a:latin typeface="Trebuchet MS"/>
              </a:rPr>
              <a:t>Backtracking</a:t>
            </a:r>
            <a:r>
              <a:rPr lang="es-EC" sz="3200">
                <a:latin typeface="Trebuchet MS"/>
              </a:rPr>
              <a:t> and </a:t>
            </a:r>
            <a:r>
              <a:rPr lang="es-EC" sz="3200" err="1">
                <a:latin typeface="Trebuchet MS"/>
              </a:rPr>
              <a:t>Voracious</a:t>
            </a:r>
            <a:r>
              <a:rPr lang="es-EC" sz="3200">
                <a:latin typeface="Trebuchet MS"/>
              </a:rPr>
              <a:t> </a:t>
            </a:r>
            <a:r>
              <a:rPr lang="es-EC" sz="3200" err="1">
                <a:latin typeface="Trebuchet MS"/>
              </a:rPr>
              <a:t>Algorithms</a:t>
            </a:r>
            <a:r>
              <a:rPr lang="es-EC" sz="3200">
                <a:latin typeface="Trebuchet MS"/>
              </a:rPr>
              <a:t>. In </a:t>
            </a:r>
            <a:r>
              <a:rPr lang="es-EC" sz="3200" err="1">
                <a:latin typeface="Trebuchet MS"/>
              </a:rPr>
              <a:t>this</a:t>
            </a:r>
            <a:r>
              <a:rPr lang="es-EC" sz="3200">
                <a:latin typeface="Trebuchet MS"/>
              </a:rPr>
              <a:t> </a:t>
            </a:r>
            <a:r>
              <a:rPr lang="es-EC" sz="3200" err="1">
                <a:latin typeface="Trebuchet MS"/>
              </a:rPr>
              <a:t>way</a:t>
            </a:r>
            <a:r>
              <a:rPr lang="es-EC" sz="3200">
                <a:latin typeface="Trebuchet MS"/>
              </a:rPr>
              <a:t> </a:t>
            </a:r>
            <a:r>
              <a:rPr lang="es-EC" sz="3200" err="1">
                <a:latin typeface="Trebuchet MS"/>
              </a:rPr>
              <a:t>implementing</a:t>
            </a:r>
            <a:r>
              <a:rPr lang="es-EC" sz="3200">
                <a:latin typeface="Trebuchet MS"/>
              </a:rPr>
              <a:t> </a:t>
            </a:r>
            <a:r>
              <a:rPr lang="es-EC" sz="3200" err="1">
                <a:latin typeface="Trebuchet MS"/>
              </a:rPr>
              <a:t>decision</a:t>
            </a:r>
            <a:r>
              <a:rPr lang="es-EC" sz="3200">
                <a:latin typeface="Trebuchet MS"/>
              </a:rPr>
              <a:t> </a:t>
            </a:r>
            <a:r>
              <a:rPr lang="es-EC" sz="3200" err="1">
                <a:latin typeface="Trebuchet MS"/>
              </a:rPr>
              <a:t>trees</a:t>
            </a:r>
            <a:r>
              <a:rPr lang="es-EC" sz="3200">
                <a:latin typeface="Trebuchet MS"/>
              </a:rPr>
              <a:t>, </a:t>
            </a:r>
            <a:r>
              <a:rPr lang="es-EC" sz="3200" err="1">
                <a:latin typeface="Trebuchet MS"/>
              </a:rPr>
              <a:t>lists</a:t>
            </a:r>
            <a:r>
              <a:rPr lang="es-EC" sz="3200">
                <a:latin typeface="Trebuchet MS"/>
              </a:rPr>
              <a:t>, </a:t>
            </a:r>
            <a:r>
              <a:rPr lang="es-EC" sz="3200" err="1">
                <a:latin typeface="Trebuchet MS"/>
              </a:rPr>
              <a:t>arrays</a:t>
            </a:r>
            <a:r>
              <a:rPr lang="es-EC" sz="3200">
                <a:latin typeface="Trebuchet MS"/>
              </a:rPr>
              <a:t>, matrices and </a:t>
            </a:r>
            <a:r>
              <a:rPr lang="es-EC" sz="3200" err="1">
                <a:latin typeface="Trebuchet MS"/>
              </a:rPr>
              <a:t>vectors</a:t>
            </a:r>
            <a:r>
              <a:rPr lang="es-EC" sz="3200">
                <a:latin typeface="Trebuchet MS"/>
              </a:rPr>
              <a:t>, </a:t>
            </a:r>
            <a:r>
              <a:rPr lang="es-EC" sz="3200" err="1">
                <a:latin typeface="Trebuchet MS"/>
              </a:rPr>
              <a:t>with</a:t>
            </a:r>
            <a:r>
              <a:rPr lang="es-EC" sz="3200">
                <a:latin typeface="Trebuchet MS"/>
              </a:rPr>
              <a:t> </a:t>
            </a:r>
            <a:r>
              <a:rPr lang="es-EC" sz="3200" err="1">
                <a:latin typeface="Trebuchet MS"/>
              </a:rPr>
              <a:t>all</a:t>
            </a:r>
            <a:r>
              <a:rPr lang="es-EC" sz="3200">
                <a:latin typeface="Trebuchet MS"/>
              </a:rPr>
              <a:t> </a:t>
            </a:r>
            <a:r>
              <a:rPr lang="es-EC" sz="3200" err="1">
                <a:latin typeface="Trebuchet MS"/>
              </a:rPr>
              <a:t>these</a:t>
            </a:r>
            <a:r>
              <a:rPr lang="es-EC" sz="3200">
                <a:latin typeface="Trebuchet MS"/>
              </a:rPr>
              <a:t> </a:t>
            </a:r>
            <a:r>
              <a:rPr lang="es-EC" sz="3200" err="1">
                <a:latin typeface="Trebuchet MS"/>
              </a:rPr>
              <a:t>tools</a:t>
            </a:r>
            <a:r>
              <a:rPr lang="es-EC" sz="3200">
                <a:latin typeface="Trebuchet MS"/>
              </a:rPr>
              <a:t> </a:t>
            </a:r>
            <a:r>
              <a:rPr lang="es-EC" sz="3200" err="1">
                <a:latin typeface="Trebuchet MS"/>
              </a:rPr>
              <a:t>the</a:t>
            </a:r>
            <a:r>
              <a:rPr lang="es-EC" sz="3200">
                <a:latin typeface="Trebuchet MS"/>
              </a:rPr>
              <a:t> </a:t>
            </a:r>
            <a:r>
              <a:rPr lang="es-EC" sz="3200" err="1">
                <a:latin typeface="Trebuchet MS"/>
              </a:rPr>
              <a:t>game</a:t>
            </a:r>
            <a:r>
              <a:rPr lang="es-EC" sz="3200">
                <a:latin typeface="Trebuchet MS"/>
              </a:rPr>
              <a:t> </a:t>
            </a:r>
            <a:r>
              <a:rPr lang="es-EC" sz="3200" err="1">
                <a:latin typeface="Trebuchet MS"/>
              </a:rPr>
              <a:t>is</a:t>
            </a:r>
            <a:r>
              <a:rPr lang="es-EC" sz="3200">
                <a:latin typeface="Trebuchet MS"/>
              </a:rPr>
              <a:t> </a:t>
            </a:r>
            <a:r>
              <a:rPr lang="es-EC" sz="3200" err="1">
                <a:latin typeface="Trebuchet MS"/>
              </a:rPr>
              <a:t>implemented</a:t>
            </a:r>
            <a:r>
              <a:rPr lang="es-EC" sz="3200">
                <a:latin typeface="Trebuchet MS"/>
              </a:rPr>
              <a:t> </a:t>
            </a:r>
            <a:r>
              <a:rPr lang="es-EC" sz="3200" err="1">
                <a:latin typeface="Trebuchet MS"/>
              </a:rPr>
              <a:t>Puzzle</a:t>
            </a:r>
            <a:r>
              <a:rPr lang="es-EC" sz="3200">
                <a:latin typeface="Trebuchet MS"/>
              </a:rPr>
              <a:t>, </a:t>
            </a:r>
            <a:r>
              <a:rPr lang="es-EC" sz="3200" err="1">
                <a:latin typeface="Trebuchet MS"/>
              </a:rPr>
              <a:t>for</a:t>
            </a:r>
            <a:r>
              <a:rPr lang="es-EC" sz="3200">
                <a:latin typeface="Trebuchet MS"/>
              </a:rPr>
              <a:t> </a:t>
            </a:r>
            <a:r>
              <a:rPr lang="es-EC" sz="3200" err="1">
                <a:latin typeface="Trebuchet MS"/>
              </a:rPr>
              <a:t>the</a:t>
            </a:r>
            <a:r>
              <a:rPr lang="es-EC" sz="3200">
                <a:latin typeface="Trebuchet MS"/>
              </a:rPr>
              <a:t> </a:t>
            </a:r>
            <a:r>
              <a:rPr lang="es-EC" sz="3200" err="1">
                <a:latin typeface="Trebuchet MS"/>
              </a:rPr>
              <a:t>order</a:t>
            </a:r>
            <a:r>
              <a:rPr lang="es-EC" sz="3200">
                <a:latin typeface="Trebuchet MS"/>
              </a:rPr>
              <a:t> </a:t>
            </a:r>
            <a:r>
              <a:rPr lang="es-EC" sz="3200" err="1">
                <a:latin typeface="Trebuchet MS"/>
              </a:rPr>
              <a:t>of</a:t>
            </a:r>
            <a:r>
              <a:rPr lang="es-EC" sz="3200">
                <a:latin typeface="Trebuchet MS"/>
              </a:rPr>
              <a:t> </a:t>
            </a:r>
            <a:r>
              <a:rPr lang="es-EC" sz="3200" err="1">
                <a:latin typeface="Trebuchet MS"/>
              </a:rPr>
              <a:t>our</a:t>
            </a:r>
            <a:r>
              <a:rPr lang="es-EC" sz="3200">
                <a:latin typeface="Trebuchet MS"/>
              </a:rPr>
              <a:t> </a:t>
            </a:r>
            <a:r>
              <a:rPr lang="es-EC" sz="3200" err="1">
                <a:latin typeface="Trebuchet MS"/>
              </a:rPr>
              <a:t>game</a:t>
            </a:r>
            <a:r>
              <a:rPr lang="es-EC" sz="3200">
                <a:latin typeface="Trebuchet MS"/>
              </a:rPr>
              <a:t>, a </a:t>
            </a:r>
            <a:r>
              <a:rPr lang="es-EC" sz="3200" err="1">
                <a:latin typeface="Trebuchet MS"/>
              </a:rPr>
              <a:t>way</a:t>
            </a:r>
            <a:r>
              <a:rPr lang="es-EC" sz="3200">
                <a:latin typeface="Trebuchet MS"/>
              </a:rPr>
              <a:t> </a:t>
            </a:r>
            <a:r>
              <a:rPr lang="es-EC" sz="3200" err="1">
                <a:latin typeface="Trebuchet MS"/>
              </a:rPr>
              <a:t>to</a:t>
            </a:r>
            <a:r>
              <a:rPr lang="es-EC" sz="3200">
                <a:latin typeface="Trebuchet MS"/>
              </a:rPr>
              <a:t> control </a:t>
            </a:r>
            <a:r>
              <a:rPr lang="es-EC" sz="3200" err="1">
                <a:latin typeface="Trebuchet MS"/>
              </a:rPr>
              <a:t>the</a:t>
            </a:r>
            <a:r>
              <a:rPr lang="es-EC" sz="3200">
                <a:latin typeface="Trebuchet MS"/>
              </a:rPr>
              <a:t> positions </a:t>
            </a:r>
            <a:r>
              <a:rPr lang="es-EC" sz="3200" err="1">
                <a:latin typeface="Trebuchet MS"/>
              </a:rPr>
              <a:t>is</a:t>
            </a:r>
            <a:r>
              <a:rPr lang="es-EC" sz="3200">
                <a:latin typeface="Trebuchet MS"/>
              </a:rPr>
              <a:t> a 3X3 </a:t>
            </a:r>
            <a:r>
              <a:rPr lang="es-EC" sz="3200" err="1">
                <a:latin typeface="Trebuchet MS"/>
              </a:rPr>
              <a:t>matrix</a:t>
            </a:r>
            <a:r>
              <a:rPr lang="es-EC" sz="3200">
                <a:latin typeface="Trebuchet MS"/>
              </a:rPr>
              <a:t> </a:t>
            </a:r>
            <a:r>
              <a:rPr lang="es-EC" sz="3200" err="1">
                <a:latin typeface="Trebuchet MS"/>
              </a:rPr>
              <a:t>thanks</a:t>
            </a:r>
            <a:r>
              <a:rPr lang="es-EC" sz="3200">
                <a:latin typeface="Trebuchet MS"/>
              </a:rPr>
              <a:t> </a:t>
            </a:r>
            <a:r>
              <a:rPr lang="es-EC" sz="3200" err="1">
                <a:latin typeface="Trebuchet MS"/>
              </a:rPr>
              <a:t>to</a:t>
            </a:r>
            <a:r>
              <a:rPr lang="es-EC" sz="3200">
                <a:latin typeface="Trebuchet MS"/>
              </a:rPr>
              <a:t> </a:t>
            </a:r>
            <a:r>
              <a:rPr lang="es-EC" sz="3200" err="1">
                <a:latin typeface="Trebuchet MS"/>
              </a:rPr>
              <a:t>this</a:t>
            </a:r>
            <a:r>
              <a:rPr lang="es-EC" sz="3200">
                <a:latin typeface="Trebuchet MS"/>
              </a:rPr>
              <a:t> </a:t>
            </a:r>
            <a:r>
              <a:rPr lang="es-EC" sz="3200" err="1">
                <a:latin typeface="Trebuchet MS"/>
              </a:rPr>
              <a:t>is</a:t>
            </a:r>
            <a:r>
              <a:rPr lang="es-EC" sz="3200">
                <a:latin typeface="Trebuchet MS"/>
              </a:rPr>
              <a:t> </a:t>
            </a:r>
            <a:r>
              <a:rPr lang="es-EC" sz="3200" err="1">
                <a:latin typeface="Trebuchet MS"/>
              </a:rPr>
              <a:t>easier</a:t>
            </a:r>
            <a:r>
              <a:rPr lang="es-EC" sz="3200">
                <a:latin typeface="Trebuchet MS"/>
              </a:rPr>
              <a:t> and more </a:t>
            </a:r>
            <a:r>
              <a:rPr lang="es-EC" sz="3200" err="1">
                <a:latin typeface="Trebuchet MS"/>
              </a:rPr>
              <a:t>feasible</a:t>
            </a:r>
            <a:r>
              <a:rPr lang="es-EC" sz="3200">
                <a:latin typeface="Trebuchet MS"/>
              </a:rPr>
              <a:t> </a:t>
            </a:r>
            <a:r>
              <a:rPr lang="es-EC" sz="3200" err="1">
                <a:latin typeface="Trebuchet MS"/>
              </a:rPr>
              <a:t>to</a:t>
            </a:r>
            <a:r>
              <a:rPr lang="es-EC" sz="3200">
                <a:latin typeface="Trebuchet MS"/>
              </a:rPr>
              <a:t> </a:t>
            </a:r>
            <a:r>
              <a:rPr lang="es-EC" sz="3200" err="1">
                <a:latin typeface="Trebuchet MS"/>
              </a:rPr>
              <a:t>understand</a:t>
            </a:r>
            <a:r>
              <a:rPr lang="es-EC" sz="3200">
                <a:latin typeface="Trebuchet MS"/>
              </a:rPr>
              <a:t> </a:t>
            </a:r>
            <a:r>
              <a:rPr lang="es-EC" sz="3200" err="1">
                <a:latin typeface="Trebuchet MS"/>
              </a:rPr>
              <a:t>its</a:t>
            </a:r>
            <a:r>
              <a:rPr lang="es-EC" sz="3200">
                <a:latin typeface="Trebuchet MS"/>
              </a:rPr>
              <a:t> </a:t>
            </a:r>
            <a:r>
              <a:rPr lang="es-EC" sz="3200" err="1">
                <a:latin typeface="Trebuchet MS"/>
              </a:rPr>
              <a:t>operation</a:t>
            </a:r>
            <a:r>
              <a:rPr lang="es-EC" sz="3200">
                <a:latin typeface="Trebuchet MS"/>
              </a:rPr>
              <a:t> and </a:t>
            </a:r>
            <a:r>
              <a:rPr lang="es-EC" sz="3200" err="1">
                <a:latin typeface="Trebuchet MS"/>
              </a:rPr>
              <a:t>solution</a:t>
            </a:r>
            <a:r>
              <a:rPr lang="es-EC" sz="3200">
                <a:latin typeface="Trebuchet MS"/>
              </a:rPr>
              <a:t>. </a:t>
            </a:r>
            <a:r>
              <a:rPr lang="es-EC" sz="3200" err="1">
                <a:latin typeface="Trebuchet MS"/>
              </a:rPr>
              <a:t>With</a:t>
            </a:r>
            <a:r>
              <a:rPr lang="es-EC" sz="3200">
                <a:latin typeface="Trebuchet MS"/>
              </a:rPr>
              <a:t> </a:t>
            </a:r>
            <a:r>
              <a:rPr lang="es-EC" sz="3200" err="1">
                <a:latin typeface="Trebuchet MS"/>
              </a:rPr>
              <a:t>the</a:t>
            </a:r>
            <a:r>
              <a:rPr lang="es-EC" sz="3200">
                <a:latin typeface="Trebuchet MS"/>
              </a:rPr>
              <a:t> </a:t>
            </a:r>
            <a:r>
              <a:rPr lang="es-EC" sz="3200" err="1">
                <a:latin typeface="Trebuchet MS"/>
              </a:rPr>
              <a:t>help</a:t>
            </a:r>
            <a:r>
              <a:rPr lang="es-EC" sz="3200">
                <a:latin typeface="Trebuchet MS"/>
              </a:rPr>
              <a:t> </a:t>
            </a:r>
            <a:r>
              <a:rPr lang="es-EC" sz="3200" err="1">
                <a:latin typeface="Trebuchet MS"/>
              </a:rPr>
              <a:t>of</a:t>
            </a:r>
            <a:r>
              <a:rPr lang="es-EC" sz="3200">
                <a:latin typeface="Trebuchet MS"/>
              </a:rPr>
              <a:t> </a:t>
            </a:r>
            <a:r>
              <a:rPr lang="es-EC" sz="3200" err="1">
                <a:latin typeface="Trebuchet MS"/>
              </a:rPr>
              <a:t>the</a:t>
            </a:r>
            <a:r>
              <a:rPr lang="es-EC" sz="3200">
                <a:latin typeface="Trebuchet MS"/>
              </a:rPr>
              <a:t> </a:t>
            </a:r>
            <a:r>
              <a:rPr lang="es-EC" sz="3200" err="1">
                <a:latin typeface="Trebuchet MS"/>
              </a:rPr>
              <a:t>best</a:t>
            </a:r>
            <a:r>
              <a:rPr lang="es-EC" sz="3200">
                <a:latin typeface="Trebuchet MS"/>
              </a:rPr>
              <a:t> </a:t>
            </a:r>
            <a:r>
              <a:rPr lang="es-EC" sz="3200" err="1">
                <a:latin typeface="Trebuchet MS"/>
              </a:rPr>
              <a:t>search</a:t>
            </a:r>
            <a:r>
              <a:rPr lang="es-EC" sz="3200">
                <a:latin typeface="Trebuchet MS"/>
              </a:rPr>
              <a:t> </a:t>
            </a:r>
            <a:r>
              <a:rPr lang="es-EC" sz="3200" err="1">
                <a:latin typeface="Trebuchet MS"/>
              </a:rPr>
              <a:t>with</a:t>
            </a:r>
            <a:r>
              <a:rPr lang="es-EC" sz="3200">
                <a:latin typeface="Trebuchet MS"/>
              </a:rPr>
              <a:t> A * </a:t>
            </a:r>
            <a:r>
              <a:rPr lang="es-EC" sz="3200" err="1">
                <a:latin typeface="Trebuchet MS"/>
              </a:rPr>
              <a:t>is</a:t>
            </a:r>
            <a:r>
              <a:rPr lang="es-EC" sz="3200">
                <a:latin typeface="Trebuchet MS"/>
              </a:rPr>
              <a:t> </a:t>
            </a:r>
            <a:r>
              <a:rPr lang="es-EC" sz="3200" err="1">
                <a:latin typeface="Trebuchet MS"/>
              </a:rPr>
              <a:t>how</a:t>
            </a:r>
            <a:r>
              <a:rPr lang="es-EC" sz="3200">
                <a:latin typeface="Trebuchet MS"/>
              </a:rPr>
              <a:t> </a:t>
            </a:r>
            <a:r>
              <a:rPr lang="es-EC" sz="3200" err="1">
                <a:latin typeface="Trebuchet MS"/>
              </a:rPr>
              <a:t>you</a:t>
            </a:r>
            <a:r>
              <a:rPr lang="es-EC" sz="3200">
                <a:latin typeface="Trebuchet MS"/>
              </a:rPr>
              <a:t> can define </a:t>
            </a:r>
            <a:r>
              <a:rPr lang="es-EC" sz="3200" err="1">
                <a:latin typeface="Trebuchet MS"/>
              </a:rPr>
              <a:t>what</a:t>
            </a:r>
            <a:r>
              <a:rPr lang="es-EC" sz="3200">
                <a:latin typeface="Trebuchet MS"/>
              </a:rPr>
              <a:t> </a:t>
            </a:r>
            <a:r>
              <a:rPr lang="es-EC" sz="3200" err="1">
                <a:latin typeface="Trebuchet MS"/>
              </a:rPr>
              <a:t>path</a:t>
            </a:r>
            <a:r>
              <a:rPr lang="es-EC" sz="3200">
                <a:latin typeface="Trebuchet MS"/>
              </a:rPr>
              <a:t> </a:t>
            </a:r>
            <a:r>
              <a:rPr lang="es-EC" sz="3200" err="1">
                <a:latin typeface="Trebuchet MS"/>
              </a:rPr>
              <a:t>you</a:t>
            </a:r>
            <a:r>
              <a:rPr lang="es-EC" sz="3200">
                <a:latin typeface="Trebuchet MS"/>
              </a:rPr>
              <a:t> </a:t>
            </a:r>
            <a:r>
              <a:rPr lang="es-EC" sz="3200" err="1">
                <a:latin typeface="Trebuchet MS"/>
              </a:rPr>
              <a:t>should</a:t>
            </a:r>
            <a:r>
              <a:rPr lang="es-EC" sz="3200">
                <a:latin typeface="Trebuchet MS"/>
              </a:rPr>
              <a:t> </a:t>
            </a:r>
            <a:r>
              <a:rPr lang="es-EC" sz="3200" err="1">
                <a:latin typeface="Trebuchet MS"/>
              </a:rPr>
              <a:t>have</a:t>
            </a:r>
            <a:r>
              <a:rPr lang="es-EC" sz="3200">
                <a:latin typeface="Trebuchet MS"/>
              </a:rPr>
              <a:t> </a:t>
            </a:r>
            <a:r>
              <a:rPr lang="es-EC" sz="3200" err="1">
                <a:latin typeface="Trebuchet MS"/>
              </a:rPr>
              <a:t>to</a:t>
            </a:r>
            <a:r>
              <a:rPr lang="es-EC" sz="3200">
                <a:latin typeface="Trebuchet MS"/>
              </a:rPr>
              <a:t> </a:t>
            </a:r>
            <a:r>
              <a:rPr lang="es-EC" sz="3200" err="1">
                <a:latin typeface="Trebuchet MS"/>
              </a:rPr>
              <a:t>find</a:t>
            </a:r>
            <a:r>
              <a:rPr lang="es-EC" sz="3200">
                <a:latin typeface="Trebuchet MS"/>
              </a:rPr>
              <a:t> </a:t>
            </a:r>
            <a:r>
              <a:rPr lang="es-EC" sz="3200" err="1">
                <a:latin typeface="Trebuchet MS"/>
              </a:rPr>
              <a:t>the</a:t>
            </a:r>
            <a:r>
              <a:rPr lang="es-EC" sz="3200">
                <a:latin typeface="Trebuchet MS"/>
              </a:rPr>
              <a:t> </a:t>
            </a:r>
            <a:r>
              <a:rPr lang="es-EC" sz="3200" err="1">
                <a:latin typeface="Trebuchet MS"/>
              </a:rPr>
              <a:t>solution</a:t>
            </a:r>
            <a:r>
              <a:rPr lang="es-EC" sz="3200">
                <a:latin typeface="Trebuchet MS"/>
              </a:rPr>
              <a:t> </a:t>
            </a:r>
            <a:r>
              <a:rPr lang="es-EC" sz="3200" err="1">
                <a:latin typeface="Trebuchet MS"/>
              </a:rPr>
              <a:t>with</a:t>
            </a:r>
            <a:r>
              <a:rPr lang="es-EC" sz="3200">
                <a:latin typeface="Trebuchet MS"/>
              </a:rPr>
              <a:t> </a:t>
            </a:r>
            <a:r>
              <a:rPr lang="es-EC" sz="3200" err="1">
                <a:latin typeface="Trebuchet MS"/>
              </a:rPr>
              <a:t>the</a:t>
            </a:r>
            <a:r>
              <a:rPr lang="es-EC" sz="3200">
                <a:latin typeface="Trebuchet MS"/>
              </a:rPr>
              <a:t> </a:t>
            </a:r>
            <a:r>
              <a:rPr lang="es-EC" sz="3200" err="1">
                <a:latin typeface="Trebuchet MS"/>
              </a:rPr>
              <a:t>smallest</a:t>
            </a:r>
            <a:r>
              <a:rPr lang="es-EC" sz="3200">
                <a:latin typeface="Trebuchet MS"/>
              </a:rPr>
              <a:t> </a:t>
            </a:r>
            <a:r>
              <a:rPr lang="es-EC" sz="3200" err="1">
                <a:latin typeface="Trebuchet MS"/>
              </a:rPr>
              <a:t>number</a:t>
            </a:r>
            <a:r>
              <a:rPr lang="es-EC" sz="3200">
                <a:latin typeface="Trebuchet MS"/>
              </a:rPr>
              <a:t> </a:t>
            </a:r>
            <a:r>
              <a:rPr lang="es-EC" sz="3200" err="1">
                <a:latin typeface="Trebuchet MS"/>
              </a:rPr>
              <a:t>of</a:t>
            </a:r>
            <a:r>
              <a:rPr lang="es-EC" sz="3200">
                <a:latin typeface="Trebuchet MS"/>
              </a:rPr>
              <a:t> </a:t>
            </a:r>
            <a:r>
              <a:rPr lang="es-EC" sz="3200" err="1">
                <a:latin typeface="Trebuchet MS"/>
              </a:rPr>
              <a:t>steps</a:t>
            </a:r>
            <a:r>
              <a:rPr lang="es-EC" sz="3200">
                <a:latin typeface="Trebuchet MS"/>
              </a:rPr>
              <a:t>, </a:t>
            </a:r>
            <a:r>
              <a:rPr lang="es-EC" sz="3200" err="1">
                <a:latin typeface="Trebuchet MS"/>
              </a:rPr>
              <a:t>this</a:t>
            </a:r>
            <a:r>
              <a:rPr lang="es-EC" sz="3200">
                <a:latin typeface="Trebuchet MS"/>
              </a:rPr>
              <a:t> </a:t>
            </a:r>
            <a:r>
              <a:rPr lang="es-EC" sz="3200" err="1">
                <a:latin typeface="Trebuchet MS"/>
              </a:rPr>
              <a:t>through</a:t>
            </a:r>
            <a:r>
              <a:rPr lang="es-EC" sz="3200">
                <a:latin typeface="Trebuchet MS"/>
              </a:rPr>
              <a:t> </a:t>
            </a:r>
            <a:r>
              <a:rPr lang="es-EC" sz="3200" err="1">
                <a:latin typeface="Trebuchet MS"/>
              </a:rPr>
              <a:t>exploring</a:t>
            </a:r>
            <a:r>
              <a:rPr lang="es-EC" sz="3200">
                <a:latin typeface="Trebuchet MS"/>
              </a:rPr>
              <a:t> </a:t>
            </a:r>
            <a:r>
              <a:rPr lang="es-EC" sz="3200" err="1">
                <a:latin typeface="Trebuchet MS"/>
              </a:rPr>
              <a:t>the</a:t>
            </a:r>
            <a:r>
              <a:rPr lang="es-EC" sz="3200">
                <a:latin typeface="Trebuchet MS"/>
              </a:rPr>
              <a:t> </a:t>
            </a:r>
            <a:r>
              <a:rPr lang="es-EC" sz="3200" err="1">
                <a:latin typeface="Trebuchet MS"/>
              </a:rPr>
              <a:t>alternatives</a:t>
            </a:r>
            <a:r>
              <a:rPr lang="es-EC" sz="3200">
                <a:latin typeface="Trebuchet MS"/>
              </a:rPr>
              <a:t> </a:t>
            </a:r>
            <a:r>
              <a:rPr lang="es-EC" sz="3200" err="1">
                <a:latin typeface="Trebuchet MS"/>
              </a:rPr>
              <a:t>that</a:t>
            </a:r>
            <a:r>
              <a:rPr lang="es-EC" sz="3200">
                <a:latin typeface="Trebuchet MS"/>
              </a:rPr>
              <a:t> are </a:t>
            </a:r>
            <a:r>
              <a:rPr lang="es-EC" sz="3200" err="1">
                <a:latin typeface="Trebuchet MS"/>
              </a:rPr>
              <a:t>generated</a:t>
            </a:r>
            <a:r>
              <a:rPr lang="es-EC" sz="3200">
                <a:latin typeface="Trebuchet MS"/>
              </a:rPr>
              <a:t> </a:t>
            </a:r>
            <a:r>
              <a:rPr lang="es-EC" sz="3200" err="1">
                <a:latin typeface="Trebuchet MS"/>
              </a:rPr>
              <a:t>from</a:t>
            </a:r>
            <a:r>
              <a:rPr lang="es-EC" sz="3200">
                <a:latin typeface="Trebuchet MS"/>
              </a:rPr>
              <a:t> a </a:t>
            </a:r>
            <a:r>
              <a:rPr lang="es-EC" sz="3200" err="1">
                <a:latin typeface="Trebuchet MS"/>
              </a:rPr>
              <a:t>certain</a:t>
            </a:r>
            <a:r>
              <a:rPr lang="es-EC" sz="3200">
                <a:latin typeface="Trebuchet MS"/>
              </a:rPr>
              <a:t> position and </a:t>
            </a:r>
            <a:r>
              <a:rPr lang="es-EC" sz="3200" err="1">
                <a:latin typeface="Trebuchet MS"/>
              </a:rPr>
              <a:t>evaluating</a:t>
            </a:r>
            <a:r>
              <a:rPr lang="es-EC" sz="3200">
                <a:latin typeface="Trebuchet MS"/>
              </a:rPr>
              <a:t> </a:t>
            </a:r>
            <a:r>
              <a:rPr lang="es-EC" sz="3200" err="1">
                <a:latin typeface="Trebuchet MS"/>
              </a:rPr>
              <a:t>each</a:t>
            </a:r>
            <a:r>
              <a:rPr lang="es-EC" sz="3200">
                <a:latin typeface="Trebuchet MS"/>
              </a:rPr>
              <a:t> </a:t>
            </a:r>
            <a:r>
              <a:rPr lang="es-EC" sz="3200" err="1">
                <a:latin typeface="Trebuchet MS"/>
              </a:rPr>
              <a:t>one</a:t>
            </a:r>
            <a:r>
              <a:rPr lang="es-EC" sz="3200">
                <a:latin typeface="Trebuchet MS"/>
              </a:rPr>
              <a:t> </a:t>
            </a:r>
            <a:r>
              <a:rPr lang="es-EC" sz="3200" err="1">
                <a:latin typeface="Trebuchet MS"/>
              </a:rPr>
              <a:t>to</a:t>
            </a:r>
            <a:r>
              <a:rPr lang="es-EC" sz="3200">
                <a:latin typeface="Trebuchet MS"/>
              </a:rPr>
              <a:t> </a:t>
            </a:r>
            <a:r>
              <a:rPr lang="es-EC" sz="3200" err="1">
                <a:latin typeface="Trebuchet MS"/>
              </a:rPr>
              <a:t>select</a:t>
            </a:r>
            <a:r>
              <a:rPr lang="es-EC" sz="3200">
                <a:latin typeface="Trebuchet MS"/>
              </a:rPr>
              <a:t> </a:t>
            </a:r>
            <a:r>
              <a:rPr lang="es-EC" sz="3200" err="1">
                <a:latin typeface="Trebuchet MS"/>
              </a:rPr>
              <a:t>the</a:t>
            </a:r>
            <a:r>
              <a:rPr lang="es-EC" sz="3200">
                <a:latin typeface="Trebuchet MS"/>
              </a:rPr>
              <a:t> </a:t>
            </a:r>
            <a:r>
              <a:rPr lang="es-EC" sz="3200" err="1">
                <a:latin typeface="Trebuchet MS"/>
              </a:rPr>
              <a:t>best</a:t>
            </a:r>
            <a:r>
              <a:rPr lang="es-EC" sz="3200">
                <a:latin typeface="Trebuchet MS"/>
              </a:rPr>
              <a:t>. </a:t>
            </a:r>
            <a:r>
              <a:rPr lang="es-EC" sz="3200" err="1">
                <a:latin typeface="Trebuchet MS"/>
              </a:rPr>
              <a:t>To</a:t>
            </a:r>
            <a:r>
              <a:rPr lang="es-EC" sz="3200">
                <a:latin typeface="Trebuchet MS"/>
              </a:rPr>
              <a:t> </a:t>
            </a:r>
            <a:r>
              <a:rPr lang="es-EC" sz="3200" err="1">
                <a:latin typeface="Trebuchet MS"/>
              </a:rPr>
              <a:t>facilitate</a:t>
            </a:r>
            <a:r>
              <a:rPr lang="es-EC" sz="3200">
                <a:latin typeface="Trebuchet MS"/>
              </a:rPr>
              <a:t> </a:t>
            </a:r>
            <a:r>
              <a:rPr lang="es-EC" sz="3200" err="1">
                <a:latin typeface="Trebuchet MS"/>
              </a:rPr>
              <a:t>the</a:t>
            </a:r>
            <a:r>
              <a:rPr lang="es-EC" sz="3200">
                <a:latin typeface="Trebuchet MS"/>
              </a:rPr>
              <a:t> use </a:t>
            </a:r>
            <a:r>
              <a:rPr lang="es-EC" sz="3200" err="1">
                <a:latin typeface="Trebuchet MS"/>
              </a:rPr>
              <a:t>of</a:t>
            </a:r>
            <a:r>
              <a:rPr lang="es-EC" sz="3200">
                <a:latin typeface="Trebuchet MS"/>
              </a:rPr>
              <a:t> </a:t>
            </a:r>
            <a:r>
              <a:rPr lang="es-EC" sz="3200" err="1">
                <a:latin typeface="Trebuchet MS"/>
              </a:rPr>
              <a:t>the</a:t>
            </a:r>
            <a:r>
              <a:rPr lang="es-EC" sz="3200">
                <a:latin typeface="Trebuchet MS"/>
              </a:rPr>
              <a:t> </a:t>
            </a:r>
            <a:r>
              <a:rPr lang="es-EC" sz="3200" err="1">
                <a:latin typeface="Trebuchet MS"/>
              </a:rPr>
              <a:t>user</a:t>
            </a:r>
            <a:r>
              <a:rPr lang="es-EC" sz="3200">
                <a:latin typeface="Trebuchet MS"/>
              </a:rPr>
              <a:t> </a:t>
            </a:r>
            <a:r>
              <a:rPr lang="es-EC" sz="3200" err="1">
                <a:latin typeface="Trebuchet MS"/>
              </a:rPr>
              <a:t>it</a:t>
            </a:r>
            <a:r>
              <a:rPr lang="es-EC" sz="3200">
                <a:latin typeface="Trebuchet MS"/>
              </a:rPr>
              <a:t> </a:t>
            </a:r>
            <a:r>
              <a:rPr lang="es-EC" sz="3200" err="1">
                <a:latin typeface="Trebuchet MS"/>
              </a:rPr>
              <a:t>is</a:t>
            </a:r>
            <a:r>
              <a:rPr lang="es-EC" sz="3200">
                <a:latin typeface="Trebuchet MS"/>
              </a:rPr>
              <a:t> </a:t>
            </a:r>
            <a:r>
              <a:rPr lang="es-EC" sz="3200" err="1">
                <a:latin typeface="Trebuchet MS"/>
              </a:rPr>
              <a:t>understandable</a:t>
            </a:r>
            <a:r>
              <a:rPr lang="es-EC" sz="3200">
                <a:latin typeface="Trebuchet MS"/>
              </a:rPr>
              <a:t> </a:t>
            </a:r>
            <a:r>
              <a:rPr lang="es-EC" sz="3200" err="1">
                <a:latin typeface="Trebuchet MS"/>
              </a:rPr>
              <a:t>to</a:t>
            </a:r>
            <a:r>
              <a:rPr lang="es-EC" sz="3200">
                <a:latin typeface="Trebuchet MS"/>
              </a:rPr>
              <a:t> </a:t>
            </a:r>
            <a:r>
              <a:rPr lang="es-EC" sz="3200" err="1">
                <a:latin typeface="Trebuchet MS"/>
              </a:rPr>
              <a:t>develop</a:t>
            </a:r>
            <a:r>
              <a:rPr lang="es-EC" sz="3200">
                <a:latin typeface="Trebuchet MS"/>
              </a:rPr>
              <a:t> a </a:t>
            </a:r>
            <a:r>
              <a:rPr lang="es-EC" sz="3200" err="1">
                <a:latin typeface="Trebuchet MS"/>
              </a:rPr>
              <a:t>graphical</a:t>
            </a:r>
            <a:r>
              <a:rPr lang="es-EC" sz="3200">
                <a:latin typeface="Trebuchet MS"/>
              </a:rPr>
              <a:t> interface </a:t>
            </a:r>
            <a:r>
              <a:rPr lang="es-EC" sz="3200" err="1">
                <a:latin typeface="Trebuchet MS"/>
              </a:rPr>
              <a:t>that</a:t>
            </a:r>
            <a:r>
              <a:rPr lang="es-EC" sz="3200">
                <a:latin typeface="Trebuchet MS"/>
              </a:rPr>
              <a:t> </a:t>
            </a:r>
            <a:r>
              <a:rPr lang="es-EC" sz="3200" err="1">
                <a:latin typeface="Trebuchet MS"/>
              </a:rPr>
              <a:t>is</a:t>
            </a:r>
            <a:r>
              <a:rPr lang="es-EC" sz="3200">
                <a:latin typeface="Trebuchet MS"/>
              </a:rPr>
              <a:t> </a:t>
            </a:r>
            <a:r>
              <a:rPr lang="es-EC" sz="3200" err="1">
                <a:latin typeface="Trebuchet MS"/>
              </a:rPr>
              <a:t>pleasant</a:t>
            </a:r>
            <a:r>
              <a:rPr lang="es-EC" sz="3200">
                <a:latin typeface="Trebuchet MS"/>
              </a:rPr>
              <a:t> and </a:t>
            </a:r>
            <a:r>
              <a:rPr lang="es-EC" sz="3200" err="1">
                <a:latin typeface="Trebuchet MS"/>
              </a:rPr>
              <a:t>easy</a:t>
            </a:r>
            <a:r>
              <a:rPr lang="es-EC" sz="3200">
                <a:latin typeface="Trebuchet MS"/>
              </a:rPr>
              <a:t> </a:t>
            </a:r>
            <a:r>
              <a:rPr lang="es-EC" sz="3200" err="1">
                <a:latin typeface="Trebuchet MS"/>
              </a:rPr>
              <a:t>to</a:t>
            </a:r>
            <a:r>
              <a:rPr lang="es-EC" sz="3200">
                <a:latin typeface="Trebuchet MS"/>
              </a:rPr>
              <a:t> use. </a:t>
            </a:r>
            <a:r>
              <a:rPr lang="es-EC" sz="3200" err="1">
                <a:latin typeface="Trebuchet MS"/>
              </a:rPr>
              <a:t>For</a:t>
            </a:r>
            <a:r>
              <a:rPr lang="es-EC" sz="3200">
                <a:latin typeface="Trebuchet MS"/>
              </a:rPr>
              <a:t> </a:t>
            </a:r>
            <a:r>
              <a:rPr lang="es-EC" sz="3200" err="1">
                <a:latin typeface="Trebuchet MS"/>
              </a:rPr>
              <a:t>all</a:t>
            </a:r>
            <a:r>
              <a:rPr lang="es-EC" sz="3200">
                <a:latin typeface="Trebuchet MS"/>
              </a:rPr>
              <a:t> </a:t>
            </a:r>
            <a:r>
              <a:rPr lang="es-EC" sz="3200" err="1">
                <a:latin typeface="Trebuchet MS"/>
              </a:rPr>
              <a:t>this</a:t>
            </a:r>
            <a:r>
              <a:rPr lang="es-EC" sz="3200">
                <a:latin typeface="Trebuchet MS"/>
              </a:rPr>
              <a:t> </a:t>
            </a:r>
            <a:r>
              <a:rPr lang="es-EC" sz="3200" err="1">
                <a:latin typeface="Trebuchet MS"/>
              </a:rPr>
              <a:t>we</a:t>
            </a:r>
            <a:r>
              <a:rPr lang="es-EC" sz="3200">
                <a:latin typeface="Trebuchet MS"/>
              </a:rPr>
              <a:t> can </a:t>
            </a:r>
            <a:r>
              <a:rPr lang="es-EC" sz="3200" err="1">
                <a:latin typeface="Trebuchet MS"/>
              </a:rPr>
              <a:t>understand</a:t>
            </a:r>
            <a:r>
              <a:rPr lang="es-EC" sz="3200">
                <a:latin typeface="Trebuchet MS"/>
              </a:rPr>
              <a:t> a </a:t>
            </a:r>
            <a:r>
              <a:rPr lang="es-EC" sz="3200" err="1">
                <a:latin typeface="Trebuchet MS"/>
              </a:rPr>
              <a:t>demonstration</a:t>
            </a:r>
            <a:r>
              <a:rPr lang="es-EC" sz="3200">
                <a:latin typeface="Trebuchet MS"/>
              </a:rPr>
              <a:t> </a:t>
            </a:r>
            <a:r>
              <a:rPr lang="es-EC" sz="3200" err="1">
                <a:latin typeface="Trebuchet MS"/>
              </a:rPr>
              <a:t>of</a:t>
            </a:r>
            <a:r>
              <a:rPr lang="es-EC" sz="3200">
                <a:latin typeface="Trebuchet MS"/>
              </a:rPr>
              <a:t> </a:t>
            </a:r>
            <a:r>
              <a:rPr lang="es-EC" sz="3200" err="1">
                <a:latin typeface="Trebuchet MS"/>
              </a:rPr>
              <a:t>different</a:t>
            </a:r>
            <a:r>
              <a:rPr lang="es-EC" sz="3200">
                <a:latin typeface="Trebuchet MS"/>
              </a:rPr>
              <a:t> </a:t>
            </a:r>
            <a:r>
              <a:rPr lang="es-EC" sz="3200" err="1">
                <a:latin typeface="Trebuchet MS"/>
              </a:rPr>
              <a:t>algorithms</a:t>
            </a:r>
            <a:r>
              <a:rPr lang="es-EC" sz="3200">
                <a:latin typeface="Trebuchet MS"/>
              </a:rPr>
              <a:t> </a:t>
            </a:r>
            <a:r>
              <a:rPr lang="es-EC" sz="3200" err="1">
                <a:latin typeface="Trebuchet MS"/>
              </a:rPr>
              <a:t>that</a:t>
            </a:r>
            <a:r>
              <a:rPr lang="es-EC" sz="3200">
                <a:latin typeface="Trebuchet MS"/>
              </a:rPr>
              <a:t> </a:t>
            </a:r>
            <a:r>
              <a:rPr lang="es-EC" sz="3200" err="1">
                <a:latin typeface="Trebuchet MS"/>
              </a:rPr>
              <a:t>will</a:t>
            </a:r>
            <a:r>
              <a:rPr lang="es-EC" sz="3200">
                <a:latin typeface="Trebuchet MS"/>
              </a:rPr>
              <a:t> </a:t>
            </a:r>
            <a:r>
              <a:rPr lang="es-EC" sz="3200" err="1">
                <a:latin typeface="Trebuchet MS"/>
              </a:rPr>
              <a:t>solve</a:t>
            </a:r>
            <a:r>
              <a:rPr lang="es-EC" sz="3200">
                <a:latin typeface="Trebuchet MS"/>
              </a:rPr>
              <a:t> </a:t>
            </a:r>
            <a:r>
              <a:rPr lang="es-EC" sz="3200" err="1">
                <a:latin typeface="Trebuchet MS"/>
              </a:rPr>
              <a:t>the</a:t>
            </a:r>
            <a:r>
              <a:rPr lang="es-EC" sz="3200">
                <a:latin typeface="Trebuchet MS"/>
              </a:rPr>
              <a:t> </a:t>
            </a:r>
            <a:r>
              <a:rPr lang="es-EC" sz="3200" err="1">
                <a:latin typeface="Trebuchet MS"/>
              </a:rPr>
              <a:t>puzzle</a:t>
            </a:r>
            <a:r>
              <a:rPr lang="es-EC" sz="3200">
                <a:latin typeface="Trebuchet MS"/>
              </a:rPr>
              <a:t> </a:t>
            </a:r>
            <a:r>
              <a:rPr lang="es-EC" sz="3200" err="1">
                <a:latin typeface="Trebuchet MS"/>
              </a:rPr>
              <a:t>problem</a:t>
            </a:r>
            <a:r>
              <a:rPr lang="es-EC" sz="3200">
                <a:latin typeface="Trebuchet MS"/>
              </a:rPr>
              <a:t> </a:t>
            </a:r>
            <a:r>
              <a:rPr lang="es-EC" sz="3200" err="1">
                <a:latin typeface="Trebuchet MS"/>
              </a:rPr>
              <a:t>with</a:t>
            </a:r>
            <a:r>
              <a:rPr lang="es-EC" sz="3200">
                <a:latin typeface="Trebuchet MS"/>
              </a:rPr>
              <a:t> </a:t>
            </a:r>
            <a:r>
              <a:rPr lang="es-EC" sz="3200" err="1">
                <a:latin typeface="Trebuchet MS"/>
              </a:rPr>
              <a:t>the</a:t>
            </a:r>
            <a:r>
              <a:rPr lang="es-EC" sz="3200">
                <a:latin typeface="Trebuchet MS"/>
              </a:rPr>
              <a:t> </a:t>
            </a:r>
            <a:r>
              <a:rPr lang="es-EC" sz="3200" err="1">
                <a:latin typeface="Trebuchet MS"/>
              </a:rPr>
              <a:t>best</a:t>
            </a:r>
            <a:r>
              <a:rPr lang="es-EC" sz="3200">
                <a:latin typeface="Trebuchet MS"/>
              </a:rPr>
              <a:t> </a:t>
            </a:r>
            <a:r>
              <a:rPr lang="es-EC" sz="3200" err="1">
                <a:latin typeface="Trebuchet MS"/>
              </a:rPr>
              <a:t>option</a:t>
            </a:r>
            <a:r>
              <a:rPr lang="es-EC" sz="3200">
                <a:latin typeface="Trebuchet MS"/>
              </a:rPr>
              <a:t>.</a:t>
            </a:r>
            <a:endParaRPr lang="es-ES"/>
          </a:p>
        </p:txBody>
      </p:sp>
      <p:sp>
        <p:nvSpPr>
          <p:cNvPr id="20" name="Marcador de texto 19"/>
          <p:cNvSpPr>
            <a:spLocks noGrp="1"/>
          </p:cNvSpPr>
          <p:nvPr>
            <p:ph type="body" sz="quarter" idx="11"/>
          </p:nvPr>
        </p:nvSpPr>
        <p:spPr>
          <a:xfrm>
            <a:off x="922341" y="4588411"/>
            <a:ext cx="10048875" cy="1015655"/>
          </a:xfrm>
        </p:spPr>
        <p:txBody>
          <a:bodyPr/>
          <a:lstStyle/>
          <a:p>
            <a:r>
              <a:rPr lang="es-EC" sz="5400" u="none">
                <a:cs typeface="Calibri"/>
              </a:rPr>
              <a:t>ABSTRACT</a:t>
            </a:r>
          </a:p>
        </p:txBody>
      </p:sp>
      <p:sp>
        <p:nvSpPr>
          <p:cNvPr id="21" name="Marcador de texto 20"/>
          <p:cNvSpPr>
            <a:spLocks noGrp="1"/>
          </p:cNvSpPr>
          <p:nvPr>
            <p:ph type="body" sz="quarter" idx="19"/>
          </p:nvPr>
        </p:nvSpPr>
        <p:spPr>
          <a:xfrm>
            <a:off x="1156598" y="21111154"/>
            <a:ext cx="10058400" cy="9233275"/>
          </a:xfrm>
        </p:spPr>
        <p:txBody>
          <a:bodyPr wrap="square" lIns="228589" tIns="228589" rIns="228589" bIns="228589" anchor="t">
            <a:spAutoFit/>
          </a:bodyPr>
          <a:lstStyle/>
          <a:p>
            <a:pPr algn="just">
              <a:buFont typeface="Arial"/>
              <a:buChar char="•"/>
            </a:pPr>
            <a:r>
              <a:rPr lang="es-EC" sz="3600">
                <a:latin typeface="Trebuchet MS"/>
              </a:rPr>
              <a:t>Solucionar el problema </a:t>
            </a:r>
            <a:r>
              <a:rPr lang="es-EC" sz="3600" err="1">
                <a:latin typeface="Trebuchet MS"/>
              </a:rPr>
              <a:t>Puzzle</a:t>
            </a:r>
            <a:r>
              <a:rPr lang="es-EC" sz="3600">
                <a:latin typeface="Trebuchet MS"/>
              </a:rPr>
              <a:t> con los métodos y alternativas vistas en la materia de Algoritmos</a:t>
            </a:r>
            <a:endParaRPr lang="es-EC"/>
          </a:p>
          <a:p>
            <a:pPr algn="just"/>
            <a:endParaRPr lang="es-EC" sz="3600">
              <a:latin typeface="Trebuchet MS"/>
            </a:endParaRPr>
          </a:p>
          <a:p>
            <a:pPr algn="just">
              <a:buFont typeface="Arial"/>
              <a:buChar char="•"/>
            </a:pPr>
            <a:r>
              <a:rPr lang="es-EC" sz="3600">
                <a:latin typeface="Trebuchet MS"/>
              </a:rPr>
              <a:t>Comprender y analizar los factores importantes como lo son búsquedas con A*, </a:t>
            </a:r>
            <a:r>
              <a:rPr lang="es-EC" sz="3600" err="1">
                <a:latin typeface="Trebuchet MS"/>
              </a:rPr>
              <a:t>Backtraking</a:t>
            </a:r>
            <a:r>
              <a:rPr lang="es-EC" sz="3600">
                <a:latin typeface="Trebuchet MS"/>
              </a:rPr>
              <a:t> y Algoritmos voraces que son necesarias para resolver el problema</a:t>
            </a:r>
            <a:endParaRPr lang="es-EC"/>
          </a:p>
          <a:p>
            <a:pPr algn="just"/>
            <a:endParaRPr lang="es-EC"/>
          </a:p>
          <a:p>
            <a:pPr algn="just">
              <a:buFont typeface="Arial"/>
              <a:buChar char="•"/>
            </a:pPr>
            <a:r>
              <a:rPr lang="es-EC" sz="3600">
                <a:latin typeface="Trebuchet MS"/>
              </a:rPr>
              <a:t>Desarrollar un programa agradable para el usuario que permita a este jugar con la aplicación y enseñar cuál es el camino más corto para lograr armar el Puzzle</a:t>
            </a:r>
            <a:endParaRPr lang="es-EC"/>
          </a:p>
          <a:p>
            <a:pPr algn="just"/>
            <a:endParaRPr lang="es-EC" sz="3600">
              <a:latin typeface="Trebuchet MS"/>
            </a:endParaRPr>
          </a:p>
          <a:p>
            <a:pPr marL="285750" indent="-285750" algn="just">
              <a:buFont typeface="Symbol"/>
              <a:buChar char="•"/>
            </a:pPr>
            <a:endParaRPr lang="es-EC" sz="3600"/>
          </a:p>
        </p:txBody>
      </p:sp>
      <p:sp>
        <p:nvSpPr>
          <p:cNvPr id="22" name="Marcador de texto 21"/>
          <p:cNvSpPr>
            <a:spLocks noGrp="1"/>
          </p:cNvSpPr>
          <p:nvPr>
            <p:ph type="body" sz="quarter" idx="20"/>
          </p:nvPr>
        </p:nvSpPr>
        <p:spPr>
          <a:xfrm>
            <a:off x="922339" y="20115411"/>
            <a:ext cx="10050462" cy="1015655"/>
          </a:xfrm>
        </p:spPr>
        <p:txBody>
          <a:bodyPr/>
          <a:lstStyle/>
          <a:p>
            <a:r>
              <a:rPr lang="es-EC" sz="5400" u="none">
                <a:cs typeface="Calibri"/>
              </a:rPr>
              <a:t>Objetivos</a:t>
            </a:r>
            <a:endParaRPr lang="es-EC" sz="5400" u="none"/>
          </a:p>
        </p:txBody>
      </p:sp>
      <p:sp>
        <p:nvSpPr>
          <p:cNvPr id="23" name="Marcador de texto 22"/>
          <p:cNvSpPr>
            <a:spLocks noGrp="1"/>
          </p:cNvSpPr>
          <p:nvPr>
            <p:ph type="body" sz="quarter" idx="21"/>
          </p:nvPr>
        </p:nvSpPr>
        <p:spPr>
          <a:xfrm>
            <a:off x="11587163" y="5498435"/>
            <a:ext cx="20720048" cy="2077470"/>
          </a:xfrm>
        </p:spPr>
        <p:txBody>
          <a:bodyPr wrap="square" lIns="228589" tIns="228589" rIns="228589" bIns="228589" anchor="t">
            <a:spAutoFit/>
          </a:bodyPr>
          <a:lstStyle/>
          <a:p>
            <a:r>
              <a:rPr lang="es-EC">
                <a:latin typeface="Trebuchet MS"/>
              </a:rPr>
              <a:t>Los principales materiales que se usaron en la realización fueron una laptop, y los correspondientes computadores de cada integrante, se trabajó la mayor parte del proyecto de manera remota, y hubo reuniones en las que se discutían futuros avances y como se implementarían, así como la mejora de ciertas funciones previamente implementadas. </a:t>
            </a:r>
          </a:p>
          <a:p>
            <a:endParaRPr lang="es-EC"/>
          </a:p>
        </p:txBody>
      </p:sp>
      <p:sp>
        <p:nvSpPr>
          <p:cNvPr id="24" name="Marcador de texto 23"/>
          <p:cNvSpPr>
            <a:spLocks noGrp="1"/>
          </p:cNvSpPr>
          <p:nvPr>
            <p:ph type="body" sz="quarter" idx="22"/>
          </p:nvPr>
        </p:nvSpPr>
        <p:spPr/>
        <p:txBody>
          <a:bodyPr/>
          <a:lstStyle/>
          <a:p>
            <a:r>
              <a:rPr lang="es-EC">
                <a:cs typeface="Calibri"/>
              </a:rPr>
              <a:t>METODOLOGÍA</a:t>
            </a:r>
            <a:endParaRPr lang="es-EC"/>
          </a:p>
        </p:txBody>
      </p:sp>
      <p:sp>
        <p:nvSpPr>
          <p:cNvPr id="25" name="Marcador de texto 24"/>
          <p:cNvSpPr>
            <a:spLocks noGrp="1"/>
          </p:cNvSpPr>
          <p:nvPr>
            <p:ph type="body" sz="quarter" idx="23"/>
          </p:nvPr>
        </p:nvSpPr>
        <p:spPr>
          <a:xfrm>
            <a:off x="12049177" y="18240342"/>
            <a:ext cx="20720050" cy="846363"/>
          </a:xfrm>
        </p:spPr>
        <p:txBody>
          <a:bodyPr wrap="square" lIns="228589" tIns="228589" rIns="228589" bIns="228589" anchor="t">
            <a:spAutoFit/>
          </a:bodyPr>
          <a:lstStyle/>
          <a:p>
            <a:r>
              <a:rPr lang="es-EC">
                <a:latin typeface="Trebuchet MS"/>
              </a:rPr>
              <a:t>Podemos cargar al puzzle la imagen que nosotros queramos. El algoritmo dividirá la imagen y la desordenará.</a:t>
            </a:r>
            <a:endParaRPr lang="es-EC"/>
          </a:p>
        </p:txBody>
      </p:sp>
      <p:sp>
        <p:nvSpPr>
          <p:cNvPr id="26" name="Marcador de texto 25"/>
          <p:cNvSpPr>
            <a:spLocks noGrp="1"/>
          </p:cNvSpPr>
          <p:nvPr>
            <p:ph type="body" sz="quarter" idx="24"/>
          </p:nvPr>
        </p:nvSpPr>
        <p:spPr>
          <a:xfrm>
            <a:off x="11415712" y="16882744"/>
            <a:ext cx="20720050" cy="754045"/>
          </a:xfrm>
        </p:spPr>
        <p:txBody>
          <a:bodyPr/>
          <a:lstStyle/>
          <a:p>
            <a:r>
              <a:rPr lang="es-EC">
                <a:cs typeface="Calibri"/>
              </a:rPr>
              <a:t>RESULTADOS</a:t>
            </a:r>
            <a:endParaRPr lang="es-EC"/>
          </a:p>
        </p:txBody>
      </p:sp>
      <p:sp>
        <p:nvSpPr>
          <p:cNvPr id="27" name="Marcador de texto 26"/>
          <p:cNvSpPr>
            <a:spLocks noGrp="1"/>
          </p:cNvSpPr>
          <p:nvPr>
            <p:ph type="body" sz="quarter" idx="25"/>
          </p:nvPr>
        </p:nvSpPr>
        <p:spPr/>
        <p:txBody>
          <a:bodyPr/>
          <a:lstStyle/>
          <a:p>
            <a:r>
              <a:rPr lang="es-EC">
                <a:cs typeface="Calibri"/>
              </a:rPr>
              <a:t>Conclusiones</a:t>
            </a:r>
            <a:endParaRPr lang="es-EC"/>
          </a:p>
        </p:txBody>
      </p:sp>
      <p:sp>
        <p:nvSpPr>
          <p:cNvPr id="28" name="Marcador de texto 27"/>
          <p:cNvSpPr>
            <a:spLocks noGrp="1"/>
          </p:cNvSpPr>
          <p:nvPr>
            <p:ph type="body" sz="quarter" idx="26"/>
          </p:nvPr>
        </p:nvSpPr>
        <p:spPr>
          <a:xfrm>
            <a:off x="32905536" y="5582573"/>
            <a:ext cx="10047018" cy="8420745"/>
          </a:xfrm>
        </p:spPr>
        <p:txBody>
          <a:bodyPr wrap="square" lIns="228589" tIns="228589" rIns="228589" bIns="228589" anchor="t">
            <a:spAutoFit/>
          </a:bodyPr>
          <a:lstStyle/>
          <a:p>
            <a:pPr>
              <a:buChar char="•"/>
            </a:pPr>
            <a:r>
              <a:rPr lang="es" sz="2800">
                <a:latin typeface="Trebuchet MS"/>
              </a:rPr>
              <a:t>Combinar varias técnicas vistas en el curso otorgan un algoritmo más óptimo pero mucho más complejo.</a:t>
            </a:r>
            <a:endParaRPr lang="es-EC" sz="2800">
              <a:latin typeface="Trebuchet MS"/>
            </a:endParaRPr>
          </a:p>
          <a:p>
            <a:pPr>
              <a:buChar char="•"/>
            </a:pPr>
            <a:r>
              <a:rPr lang="es" sz="2800">
                <a:latin typeface="Trebuchet MS"/>
              </a:rPr>
              <a:t>La recursividad puede generar caminos ya explorados creando así un bucle.</a:t>
            </a:r>
            <a:br>
              <a:rPr lang="es" sz="2800">
                <a:latin typeface="Trebuchet MS"/>
              </a:rPr>
            </a:br>
            <a:r>
              <a:rPr lang="es" sz="2800">
                <a:latin typeface="Trebuchet MS"/>
              </a:rPr>
              <a:t>.La complejidad del programa aumenta notoriamente cuando se trata de una matriz 4x4.</a:t>
            </a:r>
            <a:endParaRPr lang="es">
              <a:latin typeface="Trebuchet MS"/>
            </a:endParaRPr>
          </a:p>
          <a:p>
            <a:endParaRPr lang="es">
              <a:latin typeface="Trebuchet MS"/>
            </a:endParaRPr>
          </a:p>
          <a:p>
            <a:r>
              <a:rPr lang="es" sz="2800">
                <a:latin typeface="Trebuchet MS"/>
              </a:rPr>
              <a:t>                       </a:t>
            </a:r>
            <a:r>
              <a:rPr lang="es" sz="2800" b="1">
                <a:latin typeface="Trebuchet MS"/>
              </a:rPr>
              <a:t>        </a:t>
            </a:r>
            <a:r>
              <a:rPr lang="es" sz="2800" b="1" u="sng">
                <a:latin typeface="Trebuchet MS"/>
              </a:rPr>
              <a:t>Recomendaciones</a:t>
            </a:r>
          </a:p>
          <a:p>
            <a:pPr marL="1713865" lvl="2" indent="-570865">
              <a:buChar char="•"/>
            </a:pPr>
            <a:endParaRPr lang="es" sz="2800">
              <a:latin typeface="Trebuchet MS"/>
            </a:endParaRPr>
          </a:p>
          <a:p>
            <a:pPr>
              <a:buChar char="•"/>
            </a:pPr>
            <a:r>
              <a:rPr lang="es" sz="2800">
                <a:latin typeface="Trebuchet MS"/>
              </a:rPr>
              <a:t>Siempre crear condiciones de salida a las funciones recursivas.</a:t>
            </a:r>
            <a:endParaRPr lang="es-EC"/>
          </a:p>
          <a:p>
            <a:pPr>
              <a:buChar char="•"/>
            </a:pPr>
            <a:r>
              <a:rPr lang="es" sz="2800">
                <a:latin typeface="Trebuchet MS"/>
              </a:rPr>
              <a:t>Crear una animación que resuelva el problema como método de depuración.</a:t>
            </a:r>
            <a:endParaRPr lang="es-EC"/>
          </a:p>
          <a:p>
            <a:pPr>
              <a:buChar char="•"/>
            </a:pPr>
            <a:r>
              <a:rPr lang="es" sz="2800">
                <a:latin typeface="Trebuchet MS"/>
              </a:rPr>
              <a:t>Darle un tiempo límite a la búsqueda de una solución para que si es una matriz imposible de resolver o con muchos pasos nos avise en lugar de marcar un error.</a:t>
            </a:r>
            <a:endParaRPr lang="es-EC"/>
          </a:p>
          <a:p>
            <a:pPr marL="342900" indent="-342900">
              <a:buChar char="•"/>
            </a:pPr>
            <a:endParaRPr lang="es-EC" sz="2800">
              <a:latin typeface="Trebuchet MS"/>
            </a:endParaRPr>
          </a:p>
        </p:txBody>
      </p:sp>
      <p:sp>
        <p:nvSpPr>
          <p:cNvPr id="29" name="Marcador de texto 28"/>
          <p:cNvSpPr>
            <a:spLocks noGrp="1"/>
          </p:cNvSpPr>
          <p:nvPr>
            <p:ph type="body" sz="quarter" idx="27"/>
          </p:nvPr>
        </p:nvSpPr>
        <p:spPr>
          <a:xfrm>
            <a:off x="32905536" y="13643088"/>
            <a:ext cx="10047018" cy="754045"/>
          </a:xfrm>
        </p:spPr>
        <p:txBody>
          <a:bodyPr/>
          <a:lstStyle/>
          <a:p>
            <a:r>
              <a:rPr lang="es-EC">
                <a:cs typeface="Calibri"/>
              </a:rPr>
              <a:t>REFERENCIAS</a:t>
            </a:r>
          </a:p>
        </p:txBody>
      </p:sp>
      <p:sp>
        <p:nvSpPr>
          <p:cNvPr id="30" name="Marcador de texto 29"/>
          <p:cNvSpPr>
            <a:spLocks noGrp="1"/>
          </p:cNvSpPr>
          <p:nvPr>
            <p:ph type="body" sz="quarter" idx="28"/>
          </p:nvPr>
        </p:nvSpPr>
        <p:spPr>
          <a:xfrm>
            <a:off x="32905536" y="14381750"/>
            <a:ext cx="10052050" cy="10772157"/>
          </a:xfrm>
        </p:spPr>
        <p:txBody>
          <a:bodyPr wrap="square" lIns="228589" tIns="228589" rIns="228589" bIns="228589" anchor="t">
            <a:spAutoFit/>
          </a:bodyPr>
          <a:lstStyle/>
          <a:p>
            <a:pPr marL="342900" indent="-342900" algn="just">
              <a:buAutoNum type="arabicPeriod"/>
            </a:pPr>
            <a:endParaRPr lang="es-EC"/>
          </a:p>
          <a:p>
            <a:pPr algn="just"/>
            <a:r>
              <a:rPr lang="es-EC">
                <a:latin typeface="Trebuchet MS"/>
              </a:rPr>
              <a:t>1. Cairo Osvaldo, </a:t>
            </a:r>
            <a:r>
              <a:rPr lang="es-EC" err="1">
                <a:latin typeface="Trebuchet MS"/>
              </a:rPr>
              <a:t>Guardati</a:t>
            </a:r>
            <a:r>
              <a:rPr lang="es-EC">
                <a:latin typeface="Trebuchet MS"/>
              </a:rPr>
              <a:t> Silvia, Estructura de datos, ISBN: 970105908-5, Tercera Edición 2006. [Online]. Disponible en: </a:t>
            </a:r>
            <a:r>
              <a:rPr lang="es-EC" u="sng">
                <a:latin typeface="Trebuchet MS"/>
                <a:hlinkClick r:id="rId2"/>
              </a:rPr>
              <a:t>https://drive.google.com/file/d/0B_XimPSyUDLcM2ZtU3VCVHhLUUk/edit?pref=2&amp;pli=1</a:t>
            </a:r>
            <a:endParaRPr lang="es-EC">
              <a:latin typeface="Trebuchet MS"/>
            </a:endParaRPr>
          </a:p>
          <a:p>
            <a:pPr algn="just"/>
            <a:r>
              <a:rPr lang="es-EC">
                <a:latin typeface="Trebuchet MS"/>
              </a:rPr>
              <a:t>2. Estructura de Datos en Java, JOYANES Luis, ZAHONERO Ignacio. ISBN: 9788448173937, Edición  2008. Disponible en: </a:t>
            </a:r>
            <a:r>
              <a:rPr lang="es-EC" u="sng">
                <a:latin typeface="Trebuchet MS"/>
                <a:hlinkClick r:id="rId3"/>
              </a:rPr>
              <a:t>ftp://soporte.uson.mx/PUBLICO/02_ING.SISTEMAS.DE.INFORMACION/estructura_datos/Estructura%20de%20datos%20en%20java%20Joyanes%201ed.pdf</a:t>
            </a:r>
            <a:endParaRPr lang="es-EC">
              <a:latin typeface="Trebuchet MS"/>
            </a:endParaRPr>
          </a:p>
          <a:p>
            <a:pPr algn="just"/>
            <a:r>
              <a:rPr lang="es">
                <a:latin typeface="Trebuchet MS"/>
              </a:rPr>
              <a:t>3. [Véase en Línea] </a:t>
            </a:r>
            <a:r>
              <a:rPr lang="es">
                <a:latin typeface="Trebuchet MS"/>
                <a:hlinkClick r:id="rId4"/>
              </a:rPr>
              <a:t>https://www.scoop.it/t/configuracion-de-servidores- web/p/4043791047/2015/05/17/algoritmos-de-fuerza-bruta</a:t>
            </a:r>
            <a:endParaRPr lang="es-EC">
              <a:latin typeface="Trebuchet MS"/>
            </a:endParaRPr>
          </a:p>
          <a:p>
            <a:pPr algn="just"/>
            <a:r>
              <a:rPr lang="es">
                <a:latin typeface="Trebuchet MS"/>
              </a:rPr>
              <a:t>4. ALGORITMOS VORACES, María Teresa Abad Soriano Departamento L.S.I., curso 2007/2008. Últimas vez visto [En línea]: </a:t>
            </a:r>
            <a:r>
              <a:rPr lang="es">
                <a:latin typeface="Trebuchet MS"/>
                <a:hlinkClick r:id="rId5"/>
              </a:rPr>
              <a:t>http://www.cs.upc.edu/~mabad/ADA/curso0708/GREEDY.pdf</a:t>
            </a:r>
            <a:endParaRPr lang="es-EC">
              <a:latin typeface="Trebuchet MS"/>
            </a:endParaRPr>
          </a:p>
          <a:p>
            <a:pPr algn="just"/>
            <a:r>
              <a:rPr lang="es">
                <a:latin typeface="Trebuchet MS"/>
              </a:rPr>
              <a:t>5. Búsqueda en Inteligencia Artificial, Fernando Berzal, Últimas vez visto [En línea]:</a:t>
            </a:r>
            <a:r>
              <a:rPr lang="es">
                <a:latin typeface="Trebuchet MS"/>
                <a:hlinkClick r:id="rId6"/>
              </a:rPr>
              <a:t> https://elvex.ugr.es/decsai/iaio/slides/A3%20Search.pdf</a:t>
            </a:r>
            <a:endParaRPr lang="es-EC">
              <a:latin typeface="Trebuchet MS"/>
            </a:endParaRPr>
          </a:p>
          <a:p>
            <a:pPr algn="just">
              <a:buChar char="•"/>
            </a:pPr>
            <a:endParaRPr lang="es-EC"/>
          </a:p>
          <a:p>
            <a:pPr algn="just"/>
            <a:r>
              <a:rPr lang="en-US">
                <a:latin typeface="Trebuchet MS"/>
              </a:rPr>
              <a:t>6. Nils J. Nilsson: Principles of Artificial Intelligence. </a:t>
            </a:r>
            <a:r>
              <a:rPr lang="es">
                <a:latin typeface="Trebuchet MS"/>
              </a:rPr>
              <a:t>Morgan Kaufmann, 1986.</a:t>
            </a:r>
            <a:endParaRPr lang="es-EC">
              <a:latin typeface="Trebuchet MS"/>
            </a:endParaRPr>
          </a:p>
          <a:p>
            <a:pPr marL="342900" indent="-342900" algn="just">
              <a:buAutoNum type="arabicPeriod"/>
            </a:pPr>
            <a:endParaRPr lang="es-EC"/>
          </a:p>
          <a:p>
            <a:pPr algn="just"/>
            <a:endParaRPr lang="es-EC"/>
          </a:p>
        </p:txBody>
      </p:sp>
      <p:sp>
        <p:nvSpPr>
          <p:cNvPr id="31" name="Marcador de texto 30"/>
          <p:cNvSpPr>
            <a:spLocks noGrp="1"/>
          </p:cNvSpPr>
          <p:nvPr>
            <p:ph type="body" sz="quarter" idx="29"/>
          </p:nvPr>
        </p:nvSpPr>
        <p:spPr>
          <a:xfrm>
            <a:off x="32905536" y="24780342"/>
            <a:ext cx="10047018" cy="754045"/>
          </a:xfrm>
        </p:spPr>
        <p:txBody>
          <a:bodyPr/>
          <a:lstStyle/>
          <a:p>
            <a:r>
              <a:rPr lang="es-EC">
                <a:cs typeface="Calibri"/>
              </a:rPr>
              <a:t>CONTACTO</a:t>
            </a:r>
            <a:endParaRPr lang="es-EC"/>
          </a:p>
        </p:txBody>
      </p:sp>
      <p:sp>
        <p:nvSpPr>
          <p:cNvPr id="32" name="Marcador de texto 31"/>
          <p:cNvSpPr>
            <a:spLocks noGrp="1"/>
          </p:cNvSpPr>
          <p:nvPr>
            <p:ph type="body" sz="quarter" idx="30"/>
          </p:nvPr>
        </p:nvSpPr>
        <p:spPr>
          <a:xfrm>
            <a:off x="32914760" y="26176893"/>
            <a:ext cx="10052050" cy="3564030"/>
          </a:xfrm>
        </p:spPr>
        <p:txBody>
          <a:bodyPr wrap="square" lIns="228589" tIns="228589" rIns="228589" bIns="228589" anchor="t">
            <a:spAutoFit/>
          </a:bodyPr>
          <a:lstStyle/>
          <a:p>
            <a:r>
              <a:rPr lang="es-EC" sz="3600"/>
              <a:t>Nuestra página WEB: </a:t>
            </a:r>
            <a:r>
              <a:rPr lang="es-EC" sz="3600">
                <a:hlinkClick r:id="rId7"/>
              </a:rPr>
              <a:t>https://magody.github.io/</a:t>
            </a:r>
            <a:endParaRPr lang="es-EC" sz="3600"/>
          </a:p>
          <a:p>
            <a:r>
              <a:rPr lang="es-EC" sz="3600">
                <a:latin typeface="Trebuchet MS"/>
              </a:rPr>
              <a:t>Borja Grace: </a:t>
            </a:r>
            <a:r>
              <a:rPr lang="es-EC" sz="3600">
                <a:latin typeface="Trebuchet MS"/>
                <a:hlinkClick r:id="rId8"/>
              </a:rPr>
              <a:t>grace.borja@epn.edu.ec</a:t>
            </a:r>
            <a:endParaRPr lang="es-EC" sz="3600">
              <a:latin typeface="Trebuchet MS"/>
            </a:endParaRPr>
          </a:p>
          <a:p>
            <a:r>
              <a:rPr lang="es-EC" sz="3600">
                <a:latin typeface="Trebuchet MS"/>
              </a:rPr>
              <a:t>Burbano Renato: </a:t>
            </a:r>
            <a:r>
              <a:rPr lang="es-EC" sz="3600">
                <a:latin typeface="Trebuchet MS"/>
                <a:hlinkClick r:id="rId9"/>
              </a:rPr>
              <a:t>renato.burbano@epn.edu.ec</a:t>
            </a:r>
          </a:p>
          <a:p>
            <a:r>
              <a:rPr lang="es-EC" sz="3600"/>
              <a:t>Díaz Danny: </a:t>
            </a:r>
            <a:r>
              <a:rPr lang="es-EC" sz="3600">
                <a:hlinkClick r:id="rId10"/>
              </a:rPr>
              <a:t>danny.diaz@epn.edu.ec</a:t>
            </a:r>
            <a:endParaRPr lang="es-EC" sz="3600"/>
          </a:p>
        </p:txBody>
      </p:sp>
      <p:sp>
        <p:nvSpPr>
          <p:cNvPr id="33" name="Marcador de texto 32"/>
          <p:cNvSpPr>
            <a:spLocks noGrp="1"/>
          </p:cNvSpPr>
          <p:nvPr>
            <p:ph type="body" sz="quarter" idx="150"/>
          </p:nvPr>
        </p:nvSpPr>
        <p:spPr/>
        <p:txBody>
          <a:bodyPr anchor="t">
            <a:normAutofit/>
          </a:bodyPr>
          <a:lstStyle/>
          <a:p>
            <a:r>
              <a:rPr lang="es-EC">
                <a:cs typeface="Calibri"/>
              </a:rPr>
              <a:t>Escuela Politécnica Nacional</a:t>
            </a:r>
            <a:endParaRPr lang="es-EC"/>
          </a:p>
        </p:txBody>
      </p:sp>
      <p:sp>
        <p:nvSpPr>
          <p:cNvPr id="34" name="Marcador de texto 33"/>
          <p:cNvSpPr>
            <a:spLocks noGrp="1"/>
          </p:cNvSpPr>
          <p:nvPr>
            <p:ph type="body" sz="quarter" idx="151"/>
          </p:nvPr>
        </p:nvSpPr>
        <p:spPr/>
        <p:txBody>
          <a:bodyPr/>
          <a:lstStyle/>
          <a:p>
            <a:r>
              <a:rPr lang="es-EC">
                <a:cs typeface="Calibri"/>
              </a:rPr>
              <a:t>Borja Grace, Burbano Renato, Díaz Danny</a:t>
            </a:r>
            <a:endParaRPr lang="es-EC"/>
          </a:p>
        </p:txBody>
      </p:sp>
      <p:sp>
        <p:nvSpPr>
          <p:cNvPr id="35" name="Marcador de texto 34"/>
          <p:cNvSpPr>
            <a:spLocks noGrp="1"/>
          </p:cNvSpPr>
          <p:nvPr>
            <p:ph type="body" sz="quarter" idx="153"/>
          </p:nvPr>
        </p:nvSpPr>
        <p:spPr/>
        <p:txBody>
          <a:bodyPr>
            <a:normAutofit fontScale="70000" lnSpcReduction="20000"/>
          </a:bodyPr>
          <a:lstStyle/>
          <a:p>
            <a:r>
              <a:rPr lang="es-EC">
                <a:cs typeface="Calibri"/>
              </a:rPr>
              <a:t>Juegos que requieren razonamiento humano y análisis de decisiones</a:t>
            </a:r>
          </a:p>
        </p:txBody>
      </p:sp>
      <p:sp>
        <p:nvSpPr>
          <p:cNvPr id="36" name="CuadroTexto 35">
            <a:extLst>
              <a:ext uri="{FF2B5EF4-FFF2-40B4-BE49-F238E27FC236}">
                <a16:creationId xmlns:a16="http://schemas.microsoft.com/office/drawing/2014/main" id="{589140E5-06CD-46A5-83A0-009AB52BE547}"/>
              </a:ext>
            </a:extLst>
          </p:cNvPr>
          <p:cNvSpPr txBox="1"/>
          <p:nvPr/>
        </p:nvSpPr>
        <p:spPr>
          <a:xfrm>
            <a:off x="11412747" y="28480110"/>
            <a:ext cx="20168557" cy="47705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s-ES" sz="2500">
              <a:latin typeface="Trebuchet MS"/>
              <a:cs typeface="Calibri"/>
            </a:endParaRPr>
          </a:p>
        </p:txBody>
      </p:sp>
      <p:sp>
        <p:nvSpPr>
          <p:cNvPr id="14" name="CuadroTexto 13">
            <a:extLst>
              <a:ext uri="{FF2B5EF4-FFF2-40B4-BE49-F238E27FC236}">
                <a16:creationId xmlns:a16="http://schemas.microsoft.com/office/drawing/2014/main" id="{6E4ED5E9-85A8-432F-9052-B00FA6AE5287}"/>
              </a:ext>
            </a:extLst>
          </p:cNvPr>
          <p:cNvSpPr txBox="1"/>
          <p:nvPr/>
        </p:nvSpPr>
        <p:spPr>
          <a:xfrm>
            <a:off x="11677650" y="6991350"/>
            <a:ext cx="19907250" cy="12464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rPr>
              <a:t>Se diseñó un horario en el que se menciona las fechas y los avances que cada miembro debía presentar de esta manera todos actualizaríamos el proyecto online el mismo día, y así podríamos seguir con los nuevos avances sin preocuparnos por la versión online (si hay algo nuevo o no). </a:t>
            </a:r>
          </a:p>
        </p:txBody>
      </p:sp>
      <p:pic>
        <p:nvPicPr>
          <p:cNvPr id="3" name="Imagen 4" descr="Imagen que contiene captura de pantalla&#10;&#10;Descripción generada con confianza muy alta">
            <a:extLst>
              <a:ext uri="{FF2B5EF4-FFF2-40B4-BE49-F238E27FC236}">
                <a16:creationId xmlns:a16="http://schemas.microsoft.com/office/drawing/2014/main" id="{5588CC1A-6542-4E01-9206-32684E86D9F2}"/>
              </a:ext>
            </a:extLst>
          </p:cNvPr>
          <p:cNvPicPr>
            <a:picLocks noChangeAspect="1"/>
          </p:cNvPicPr>
          <p:nvPr/>
        </p:nvPicPr>
        <p:blipFill>
          <a:blip r:embed="rId11"/>
          <a:stretch>
            <a:fillRect/>
          </a:stretch>
        </p:blipFill>
        <p:spPr>
          <a:xfrm>
            <a:off x="13963650" y="10527435"/>
            <a:ext cx="5486400" cy="4662629"/>
          </a:xfrm>
          <a:prstGeom prst="rect">
            <a:avLst/>
          </a:prstGeom>
        </p:spPr>
      </p:pic>
      <p:sp>
        <p:nvSpPr>
          <p:cNvPr id="39" name="CuadroTexto 38">
            <a:extLst>
              <a:ext uri="{FF2B5EF4-FFF2-40B4-BE49-F238E27FC236}">
                <a16:creationId xmlns:a16="http://schemas.microsoft.com/office/drawing/2014/main" id="{4CEEF222-68CA-4A4F-9301-5821CEF6AD73}"/>
              </a:ext>
            </a:extLst>
          </p:cNvPr>
          <p:cNvSpPr txBox="1"/>
          <p:nvPr/>
        </p:nvSpPr>
        <p:spPr>
          <a:xfrm>
            <a:off x="13677900" y="8801100"/>
            <a:ext cx="6248400" cy="47089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500">
                <a:latin typeface="Trebuchet MS"/>
              </a:rPr>
              <a:t>En la implementación se comenzó por una interfaz que representaría los movimientos del puzle con solo dar clic sobre los botones.</a:t>
            </a: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p:txBody>
      </p:sp>
      <p:sp>
        <p:nvSpPr>
          <p:cNvPr id="43" name="CuadroTexto 42">
            <a:extLst>
              <a:ext uri="{FF2B5EF4-FFF2-40B4-BE49-F238E27FC236}">
                <a16:creationId xmlns:a16="http://schemas.microsoft.com/office/drawing/2014/main" id="{E2B668D9-FC30-4C00-90B5-2F147E82A57F}"/>
              </a:ext>
            </a:extLst>
          </p:cNvPr>
          <p:cNvSpPr txBox="1"/>
          <p:nvPr/>
        </p:nvSpPr>
        <p:spPr>
          <a:xfrm>
            <a:off x="22726649" y="8286750"/>
            <a:ext cx="7791450" cy="432426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s-ES" sz="2500">
              <a:latin typeface="Trebuchet MS"/>
            </a:endParaRPr>
          </a:p>
          <a:p>
            <a:pPr algn="just"/>
            <a:r>
              <a:rPr lang="es-ES" sz="2500">
                <a:latin typeface="Trebuchet MS"/>
              </a:rPr>
              <a:t>Utilizando back tracking con búsqueda A* se genera varios árboles guardando un récord de los pasos mínimos para ir recortando con B&amp;B y elegir al final la repuesta óptima</a:t>
            </a: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a:p>
            <a:pPr algn="just"/>
            <a:endParaRPr lang="es-ES" sz="2500">
              <a:latin typeface="Trebuchet MS"/>
            </a:endParaRPr>
          </a:p>
        </p:txBody>
      </p:sp>
      <p:pic>
        <p:nvPicPr>
          <p:cNvPr id="10" name="Imagen 11">
            <a:extLst>
              <a:ext uri="{FF2B5EF4-FFF2-40B4-BE49-F238E27FC236}">
                <a16:creationId xmlns:a16="http://schemas.microsoft.com/office/drawing/2014/main" id="{218A8C0C-B7A7-42F0-8493-60BA8487A22C}"/>
              </a:ext>
            </a:extLst>
          </p:cNvPr>
          <p:cNvPicPr>
            <a:picLocks noChangeAspect="1"/>
          </p:cNvPicPr>
          <p:nvPr/>
        </p:nvPicPr>
        <p:blipFill>
          <a:blip r:embed="rId12"/>
          <a:stretch>
            <a:fillRect/>
          </a:stretch>
        </p:blipFill>
        <p:spPr>
          <a:xfrm>
            <a:off x="22802850" y="10811854"/>
            <a:ext cx="7791450" cy="4093792"/>
          </a:xfrm>
          <a:prstGeom prst="rect">
            <a:avLst/>
          </a:prstGeom>
        </p:spPr>
      </p:pic>
      <p:pic>
        <p:nvPicPr>
          <p:cNvPr id="2" name="Imagen 3" descr="Imagen que contiene captura de pantalla, foto&#10;&#10;Descripción generada con confianza muy alta">
            <a:extLst>
              <a:ext uri="{FF2B5EF4-FFF2-40B4-BE49-F238E27FC236}">
                <a16:creationId xmlns:a16="http://schemas.microsoft.com/office/drawing/2014/main" id="{8810900A-9AE7-4043-8F19-B4B03238E120}"/>
              </a:ext>
            </a:extLst>
          </p:cNvPr>
          <p:cNvPicPr>
            <a:picLocks noChangeAspect="1"/>
          </p:cNvPicPr>
          <p:nvPr/>
        </p:nvPicPr>
        <p:blipFill>
          <a:blip r:embed="rId13"/>
          <a:stretch>
            <a:fillRect/>
          </a:stretch>
        </p:blipFill>
        <p:spPr>
          <a:xfrm>
            <a:off x="12058650" y="19819553"/>
            <a:ext cx="12001500" cy="5318895"/>
          </a:xfrm>
          <a:prstGeom prst="rect">
            <a:avLst/>
          </a:prstGeom>
        </p:spPr>
      </p:pic>
      <p:pic>
        <p:nvPicPr>
          <p:cNvPr id="5" name="Imagen 5">
            <a:extLst>
              <a:ext uri="{FF2B5EF4-FFF2-40B4-BE49-F238E27FC236}">
                <a16:creationId xmlns:a16="http://schemas.microsoft.com/office/drawing/2014/main" id="{C91AEB24-5890-49D4-ADCB-690D60819EF3}"/>
              </a:ext>
            </a:extLst>
          </p:cNvPr>
          <p:cNvPicPr>
            <a:picLocks noChangeAspect="1"/>
          </p:cNvPicPr>
          <p:nvPr/>
        </p:nvPicPr>
        <p:blipFill rotWithShape="1">
          <a:blip r:embed="rId14"/>
          <a:srcRect l="-175" t="217" r="133" b="20666"/>
          <a:stretch/>
        </p:blipFill>
        <p:spPr>
          <a:xfrm>
            <a:off x="22415586" y="25531113"/>
            <a:ext cx="9185967" cy="2407562"/>
          </a:xfrm>
          <a:prstGeom prst="rect">
            <a:avLst/>
          </a:prstGeom>
        </p:spPr>
      </p:pic>
      <p:sp>
        <p:nvSpPr>
          <p:cNvPr id="9" name="Marcador de texto 24">
            <a:extLst>
              <a:ext uri="{FF2B5EF4-FFF2-40B4-BE49-F238E27FC236}">
                <a16:creationId xmlns:a16="http://schemas.microsoft.com/office/drawing/2014/main" id="{F7EDC650-11A7-4C87-838C-AA768A60C0DC}"/>
              </a:ext>
            </a:extLst>
          </p:cNvPr>
          <p:cNvSpPr txBox="1">
            <a:spLocks/>
          </p:cNvSpPr>
          <p:nvPr/>
        </p:nvSpPr>
        <p:spPr>
          <a:xfrm>
            <a:off x="23954023" y="19807656"/>
            <a:ext cx="7639319" cy="4616626"/>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s-EC">
                <a:latin typeface="Trebuchet MS"/>
              </a:rPr>
              <a:t>Se agregó un sistema de ayuda en la parte derecha superior que muestra la parte de la imagen y en qué posición debería ir.</a:t>
            </a:r>
            <a:endParaRPr lang="es-EC"/>
          </a:p>
          <a:p>
            <a:endParaRPr lang="es-EC"/>
          </a:p>
          <a:p>
            <a:r>
              <a:rPr lang="es-EC">
                <a:latin typeface="Trebuchet MS"/>
              </a:rPr>
              <a:t>Asi mismo dos imágenes en la parte derecha inferior que sirven como guia al jugador.</a:t>
            </a:r>
            <a:endParaRPr lang="es-EC"/>
          </a:p>
          <a:p>
            <a:endParaRPr lang="es-EC">
              <a:latin typeface="Trebuchet MS"/>
            </a:endParaRPr>
          </a:p>
          <a:p>
            <a:r>
              <a:rPr lang="es-EC">
                <a:latin typeface="Trebuchet MS"/>
              </a:rPr>
              <a:t>Por último, un boton que muestra las flechas de todos los movimientos que deben hacerse hasta alcanzar el resultado deseado.</a:t>
            </a:r>
            <a:endParaRPr lang="es-EC"/>
          </a:p>
        </p:txBody>
      </p:sp>
      <p:pic>
        <p:nvPicPr>
          <p:cNvPr id="11" name="Imagen 11" descr="Imagen que contiene verde&#10;&#10;Descripción generada con confianza alta">
            <a:extLst>
              <a:ext uri="{FF2B5EF4-FFF2-40B4-BE49-F238E27FC236}">
                <a16:creationId xmlns:a16="http://schemas.microsoft.com/office/drawing/2014/main" id="{6DBCC80E-9613-4919-9C02-8A9F27AB3AE8}"/>
              </a:ext>
            </a:extLst>
          </p:cNvPr>
          <p:cNvPicPr>
            <a:picLocks noChangeAspect="1"/>
          </p:cNvPicPr>
          <p:nvPr/>
        </p:nvPicPr>
        <p:blipFill>
          <a:blip r:embed="rId15"/>
          <a:stretch>
            <a:fillRect/>
          </a:stretch>
        </p:blipFill>
        <p:spPr>
          <a:xfrm>
            <a:off x="23420545" y="28151013"/>
            <a:ext cx="7074567" cy="2951093"/>
          </a:xfrm>
          <a:prstGeom prst="rect">
            <a:avLst/>
          </a:prstGeom>
        </p:spPr>
      </p:pic>
      <p:sp>
        <p:nvSpPr>
          <p:cNvPr id="38" name="Marcador de texto 24">
            <a:extLst>
              <a:ext uri="{FF2B5EF4-FFF2-40B4-BE49-F238E27FC236}">
                <a16:creationId xmlns:a16="http://schemas.microsoft.com/office/drawing/2014/main" id="{A183D945-998C-4708-9D79-469384D81349}"/>
              </a:ext>
            </a:extLst>
          </p:cNvPr>
          <p:cNvSpPr txBox="1">
            <a:spLocks/>
          </p:cNvSpPr>
          <p:nvPr/>
        </p:nvSpPr>
        <p:spPr>
          <a:xfrm>
            <a:off x="13558738" y="25525061"/>
            <a:ext cx="7639319" cy="5001347"/>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s-EC">
                <a:latin typeface="Trebuchet MS"/>
              </a:rPr>
              <a:t>El tiempo que se demora en generar todos los pasos depende de cómo esté el procesador en ese momento y que otros programas esten ejecutándose en segundo plano.</a:t>
            </a:r>
          </a:p>
          <a:p>
            <a:endParaRPr lang="es-EC"/>
          </a:p>
          <a:p>
            <a:r>
              <a:rPr lang="es-EC">
                <a:latin typeface="Trebuchet MS"/>
              </a:rPr>
              <a:t>Para encontrar un x número de pasos donde x &gt; y, muchas veces el tiempo tx es menor al tiempo ty.</a:t>
            </a:r>
          </a:p>
          <a:p>
            <a:endParaRPr lang="es-EC"/>
          </a:p>
          <a:p>
            <a:r>
              <a:rPr lang="es-EC">
                <a:latin typeface="Trebuchet MS"/>
              </a:rPr>
              <a:t>Esto ocurre cuando el cpu lanza un pico de uso al momento de ejecutar el algoritmo que encuentra los pasos de y.</a:t>
            </a:r>
            <a:endParaRPr lang="es-EC"/>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revision>2</cp:revision>
  <dcterms:modified xsi:type="dcterms:W3CDTF">2019-02-04T04:03:15Z</dcterms:modified>
</cp:coreProperties>
</file>