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27B48D4C-FD43-475A-8712-9A69AD224125}"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38518-B27B-4358-96AE-ECD8F54EDCC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710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Date Placeholder 2"/>
          <p:cNvSpPr>
            <a:spLocks noGrp="1"/>
          </p:cNvSpPr>
          <p:nvPr>
            <p:ph type="dt" sz="half" idx="10"/>
          </p:nvPr>
        </p:nvSpPr>
        <p:spPr/>
        <p:txBody>
          <a:bodyPr/>
          <a:lstStyle/>
          <a:p>
            <a:fld id="{27B48D4C-FD43-475A-8712-9A69AD224125}" type="datetimeFigureOut">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538518-B27B-4358-96AE-ECD8F54EDCCF}" type="slidenum">
              <a:rPr lang="en-US" smtClean="0"/>
              <a:t>‹#›</a:t>
            </a:fld>
            <a:endParaRPr lang="en-US"/>
          </a:p>
        </p:txBody>
      </p:sp>
    </p:spTree>
    <p:extLst>
      <p:ext uri="{BB962C8B-B14F-4D97-AF65-F5344CB8AC3E}">
        <p14:creationId xmlns:p14="http://schemas.microsoft.com/office/powerpoint/2010/main" val="3136410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7B48D4C-FD43-475A-8712-9A69AD224125}"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38518-B27B-4358-96AE-ECD8F54EDCCF}" type="slidenum">
              <a:rPr lang="en-US" smtClean="0"/>
              <a:t>‹#›</a:t>
            </a:fld>
            <a:endParaRPr lang="en-US"/>
          </a:p>
        </p:txBody>
      </p:sp>
    </p:spTree>
    <p:extLst>
      <p:ext uri="{BB962C8B-B14F-4D97-AF65-F5344CB8AC3E}">
        <p14:creationId xmlns:p14="http://schemas.microsoft.com/office/powerpoint/2010/main" val="2336734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7B48D4C-FD43-475A-8712-9A69AD224125}"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38518-B27B-4358-96AE-ECD8F54EDCC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09997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7B48D4C-FD43-475A-8712-9A69AD224125}"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38518-B27B-4358-96AE-ECD8F54EDCCF}" type="slidenum">
              <a:rPr lang="en-US" smtClean="0"/>
              <a:t>‹#›</a:t>
            </a:fld>
            <a:endParaRPr lang="en-US"/>
          </a:p>
        </p:txBody>
      </p:sp>
    </p:spTree>
    <p:extLst>
      <p:ext uri="{BB962C8B-B14F-4D97-AF65-F5344CB8AC3E}">
        <p14:creationId xmlns:p14="http://schemas.microsoft.com/office/powerpoint/2010/main" val="3518983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7B48D4C-FD43-475A-8712-9A69AD224125}"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38518-B27B-4358-96AE-ECD8F54EDCC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69590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7B48D4C-FD43-475A-8712-9A69AD224125}"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38518-B27B-4358-96AE-ECD8F54EDCCF}" type="slidenum">
              <a:rPr lang="en-US" smtClean="0"/>
              <a:t>‹#›</a:t>
            </a:fld>
            <a:endParaRPr lang="en-US"/>
          </a:p>
        </p:txBody>
      </p:sp>
    </p:spTree>
    <p:extLst>
      <p:ext uri="{BB962C8B-B14F-4D97-AF65-F5344CB8AC3E}">
        <p14:creationId xmlns:p14="http://schemas.microsoft.com/office/powerpoint/2010/main" val="2913510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7B48D4C-FD43-475A-8712-9A69AD224125}"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38518-B27B-4358-96AE-ECD8F54EDCCF}" type="slidenum">
              <a:rPr lang="en-US" smtClean="0"/>
              <a:t>‹#›</a:t>
            </a:fld>
            <a:endParaRPr lang="en-US"/>
          </a:p>
        </p:txBody>
      </p:sp>
    </p:spTree>
    <p:extLst>
      <p:ext uri="{BB962C8B-B14F-4D97-AF65-F5344CB8AC3E}">
        <p14:creationId xmlns:p14="http://schemas.microsoft.com/office/powerpoint/2010/main" val="3891653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7B48D4C-FD43-475A-8712-9A69AD224125}"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38518-B27B-4358-96AE-ECD8F54EDCCF}" type="slidenum">
              <a:rPr lang="en-US" smtClean="0"/>
              <a:t>‹#›</a:t>
            </a:fld>
            <a:endParaRPr lang="en-US"/>
          </a:p>
        </p:txBody>
      </p:sp>
    </p:spTree>
    <p:extLst>
      <p:ext uri="{BB962C8B-B14F-4D97-AF65-F5344CB8AC3E}">
        <p14:creationId xmlns:p14="http://schemas.microsoft.com/office/powerpoint/2010/main" val="3414340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7B48D4C-FD43-475A-8712-9A69AD224125}"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38518-B27B-4358-96AE-ECD8F54EDCCF}" type="slidenum">
              <a:rPr lang="en-US" smtClean="0"/>
              <a:t>‹#›</a:t>
            </a:fld>
            <a:endParaRPr lang="en-US"/>
          </a:p>
        </p:txBody>
      </p:sp>
    </p:spTree>
    <p:extLst>
      <p:ext uri="{BB962C8B-B14F-4D97-AF65-F5344CB8AC3E}">
        <p14:creationId xmlns:p14="http://schemas.microsoft.com/office/powerpoint/2010/main" val="3822325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7B48D4C-FD43-475A-8712-9A69AD224125}"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38518-B27B-4358-96AE-ECD8F54EDCCF}" type="slidenum">
              <a:rPr lang="en-US" smtClean="0"/>
              <a:t>‹#›</a:t>
            </a:fld>
            <a:endParaRPr lang="en-US"/>
          </a:p>
        </p:txBody>
      </p:sp>
    </p:spTree>
    <p:extLst>
      <p:ext uri="{BB962C8B-B14F-4D97-AF65-F5344CB8AC3E}">
        <p14:creationId xmlns:p14="http://schemas.microsoft.com/office/powerpoint/2010/main" val="1451445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7B48D4C-FD43-475A-8712-9A69AD224125}"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38518-B27B-4358-96AE-ECD8F54EDCCF}" type="slidenum">
              <a:rPr lang="en-US" smtClean="0"/>
              <a:t>‹#›</a:t>
            </a:fld>
            <a:endParaRPr lang="en-US"/>
          </a:p>
        </p:txBody>
      </p:sp>
    </p:spTree>
    <p:extLst>
      <p:ext uri="{BB962C8B-B14F-4D97-AF65-F5344CB8AC3E}">
        <p14:creationId xmlns:p14="http://schemas.microsoft.com/office/powerpoint/2010/main" val="1761824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7B48D4C-FD43-475A-8712-9A69AD224125}" type="datetimeFigureOut">
              <a:rPr lang="en-US" smtClean="0"/>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538518-B27B-4358-96AE-ECD8F54EDCCF}" type="slidenum">
              <a:rPr lang="en-US" smtClean="0"/>
              <a:t>‹#›</a:t>
            </a:fld>
            <a:endParaRPr lang="en-US"/>
          </a:p>
        </p:txBody>
      </p:sp>
    </p:spTree>
    <p:extLst>
      <p:ext uri="{BB962C8B-B14F-4D97-AF65-F5344CB8AC3E}">
        <p14:creationId xmlns:p14="http://schemas.microsoft.com/office/powerpoint/2010/main" val="396239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27B48D4C-FD43-475A-8712-9A69AD224125}" type="datetimeFigureOut">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538518-B27B-4358-96AE-ECD8F54EDCCF}" type="slidenum">
              <a:rPr lang="en-US" smtClean="0"/>
              <a:t>‹#›</a:t>
            </a:fld>
            <a:endParaRPr lang="en-US"/>
          </a:p>
        </p:txBody>
      </p:sp>
    </p:spTree>
    <p:extLst>
      <p:ext uri="{BB962C8B-B14F-4D97-AF65-F5344CB8AC3E}">
        <p14:creationId xmlns:p14="http://schemas.microsoft.com/office/powerpoint/2010/main" val="183570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48D4C-FD43-475A-8712-9A69AD224125}" type="datetimeFigureOut">
              <a:rPr lang="en-US" smtClean="0"/>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538518-B27B-4358-96AE-ECD8F54EDCCF}" type="slidenum">
              <a:rPr lang="en-US" smtClean="0"/>
              <a:t>‹#›</a:t>
            </a:fld>
            <a:endParaRPr lang="en-US"/>
          </a:p>
        </p:txBody>
      </p:sp>
    </p:spTree>
    <p:extLst>
      <p:ext uri="{BB962C8B-B14F-4D97-AF65-F5344CB8AC3E}">
        <p14:creationId xmlns:p14="http://schemas.microsoft.com/office/powerpoint/2010/main" val="2412604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7B48D4C-FD43-475A-8712-9A69AD224125}"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38518-B27B-4358-96AE-ECD8F54EDCCF}" type="slidenum">
              <a:rPr lang="en-US" smtClean="0"/>
              <a:t>‹#›</a:t>
            </a:fld>
            <a:endParaRPr lang="en-US"/>
          </a:p>
        </p:txBody>
      </p:sp>
    </p:spTree>
    <p:extLst>
      <p:ext uri="{BB962C8B-B14F-4D97-AF65-F5344CB8AC3E}">
        <p14:creationId xmlns:p14="http://schemas.microsoft.com/office/powerpoint/2010/main" val="1523665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7B48D4C-FD43-475A-8712-9A69AD224125}"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38518-B27B-4358-96AE-ECD8F54EDCCF}" type="slidenum">
              <a:rPr lang="en-US" smtClean="0"/>
              <a:t>‹#›</a:t>
            </a:fld>
            <a:endParaRPr lang="en-US"/>
          </a:p>
        </p:txBody>
      </p:sp>
    </p:spTree>
    <p:extLst>
      <p:ext uri="{BB962C8B-B14F-4D97-AF65-F5344CB8AC3E}">
        <p14:creationId xmlns:p14="http://schemas.microsoft.com/office/powerpoint/2010/main" val="2037411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7B48D4C-FD43-475A-8712-9A69AD224125}" type="datetimeFigureOut">
              <a:rPr lang="en-US" smtClean="0"/>
              <a:t>4/20/2020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A538518-B27B-4358-96AE-ECD8F54EDCCF}" type="slidenum">
              <a:rPr lang="en-US" smtClean="0"/>
              <a:t>‹#›</a:t>
            </a:fld>
            <a:endParaRPr lang="en-US"/>
          </a:p>
        </p:txBody>
      </p:sp>
    </p:spTree>
    <p:extLst>
      <p:ext uri="{BB962C8B-B14F-4D97-AF65-F5344CB8AC3E}">
        <p14:creationId xmlns:p14="http://schemas.microsoft.com/office/powerpoint/2010/main" val="23533157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6.xml"/><Relationship Id="rId4" Type="http://schemas.openxmlformats.org/officeDocument/2006/relationships/hyperlink" Target="https://developer.foursquare.com/docs/build-with-foursquare/categories/"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en-US" sz="4400" dirty="0"/>
              <a:t>The Battle Of </a:t>
            </a:r>
            <a:r>
              <a:rPr lang="en-US" sz="4400" dirty="0" err="1"/>
              <a:t>Neighbourhoods</a:t>
            </a:r>
            <a:r>
              <a:rPr lang="en-US" sz="4400" dirty="0"/>
              <a:t> Week </a:t>
            </a:r>
            <a:r>
              <a:rPr lang="en-US" sz="4400" dirty="0" smtClean="0"/>
              <a:t>2</a:t>
            </a:r>
            <a:endParaRPr lang="en-US" sz="4400" dirty="0"/>
          </a:p>
        </p:txBody>
      </p:sp>
      <p:sp>
        <p:nvSpPr>
          <p:cNvPr id="3" name="Подзаголовок 2"/>
          <p:cNvSpPr>
            <a:spLocks noGrp="1"/>
          </p:cNvSpPr>
          <p:nvPr>
            <p:ph type="subTitle" idx="1"/>
          </p:nvPr>
        </p:nvSpPr>
        <p:spPr/>
        <p:txBody>
          <a:bodyPr/>
          <a:lstStyle/>
          <a:p>
            <a:r>
              <a:rPr lang="de-DE" dirty="0" err="1" smtClean="0"/>
              <a:t>Magomed</a:t>
            </a:r>
            <a:r>
              <a:rPr lang="de-DE" dirty="0" smtClean="0"/>
              <a:t> </a:t>
            </a:r>
            <a:r>
              <a:rPr lang="de-DE" dirty="0" err="1" smtClean="0"/>
              <a:t>Anasov</a:t>
            </a:r>
            <a:endParaRPr lang="en-US" dirty="0"/>
          </a:p>
        </p:txBody>
      </p:sp>
    </p:spTree>
    <p:extLst>
      <p:ext uri="{BB962C8B-B14F-4D97-AF65-F5344CB8AC3E}">
        <p14:creationId xmlns:p14="http://schemas.microsoft.com/office/powerpoint/2010/main" val="1685038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544169" y="467267"/>
            <a:ext cx="8534400" cy="1507067"/>
          </a:xfrm>
        </p:spPr>
        <p:txBody>
          <a:bodyPr>
            <a:normAutofit/>
          </a:bodyPr>
          <a:lstStyle/>
          <a:p>
            <a:r>
              <a:rPr lang="de-DE" sz="2400" dirty="0" smtClean="0"/>
              <a:t>Data </a:t>
            </a:r>
            <a:r>
              <a:rPr lang="de-DE" sz="2400" dirty="0" err="1" smtClean="0"/>
              <a:t>visualization</a:t>
            </a:r>
            <a:r>
              <a:rPr lang="de-DE" sz="2400" dirty="0" smtClean="0"/>
              <a:t/>
            </a:r>
            <a:br>
              <a:rPr lang="de-DE" sz="2400" dirty="0" smtClean="0"/>
            </a:br>
            <a:r>
              <a:rPr lang="de-DE" dirty="0"/>
              <a:t/>
            </a:r>
            <a:br>
              <a:rPr lang="de-DE" dirty="0"/>
            </a:br>
            <a:endParaRPr lang="en-US" sz="2400" dirty="0"/>
          </a:p>
        </p:txBody>
      </p:sp>
      <p:pic>
        <p:nvPicPr>
          <p:cNvPr id="2" name="Рисунок 1"/>
          <p:cNvPicPr>
            <a:picLocks noChangeAspect="1"/>
          </p:cNvPicPr>
          <p:nvPr/>
        </p:nvPicPr>
        <p:blipFill>
          <a:blip r:embed="rId2"/>
          <a:stretch>
            <a:fillRect/>
          </a:stretch>
        </p:blipFill>
        <p:spPr>
          <a:xfrm>
            <a:off x="1460542" y="2562998"/>
            <a:ext cx="9534525" cy="3429000"/>
          </a:xfrm>
          <a:prstGeom prst="rect">
            <a:avLst/>
          </a:prstGeom>
        </p:spPr>
      </p:pic>
    </p:spTree>
    <p:extLst>
      <p:ext uri="{BB962C8B-B14F-4D97-AF65-F5344CB8AC3E}">
        <p14:creationId xmlns:p14="http://schemas.microsoft.com/office/powerpoint/2010/main" val="1914344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169" y="467267"/>
            <a:ext cx="8534400" cy="1507067"/>
          </a:xfrm>
        </p:spPr>
        <p:txBody>
          <a:bodyPr>
            <a:normAutofit/>
          </a:bodyPr>
          <a:lstStyle/>
          <a:p>
            <a:r>
              <a:rPr lang="de-DE" sz="2400" dirty="0" err="1" smtClean="0"/>
              <a:t>Conclusion</a:t>
            </a:r>
            <a:endParaRPr lang="en-US" sz="2400" dirty="0"/>
          </a:p>
        </p:txBody>
      </p:sp>
      <p:sp>
        <p:nvSpPr>
          <p:cNvPr id="3" name="Заголовок 1"/>
          <p:cNvSpPr txBox="1">
            <a:spLocks/>
          </p:cNvSpPr>
          <p:nvPr/>
        </p:nvSpPr>
        <p:spPr>
          <a:xfrm>
            <a:off x="544169" y="1795849"/>
            <a:ext cx="8534400" cy="415187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28600" indent="-228600">
              <a:buFont typeface="+mj-lt"/>
              <a:buAutoNum type="arabicPeriod"/>
            </a:pPr>
            <a:r>
              <a:rPr lang="en-US" sz="1200" dirty="0"/>
              <a:t>Coney Island and Marine Park have the best rated Russian restaurants on average. Gravesend has the highest number of Russian restaurants. The lowest ratings among Russian restaurant have Bath Beach and Sea Gate (8,1 per neighborhood).</a:t>
            </a:r>
          </a:p>
          <a:p>
            <a:pPr marL="228600" indent="-228600">
              <a:buFont typeface="+mj-lt"/>
              <a:buAutoNum type="arabicPeriod"/>
            </a:pPr>
            <a:endParaRPr lang="en-US" sz="1200" dirty="0"/>
          </a:p>
          <a:p>
            <a:pPr marL="228600" indent="-228600">
              <a:buFont typeface="+mj-lt"/>
              <a:buAutoNum type="arabicPeriod"/>
            </a:pPr>
            <a:r>
              <a:rPr lang="en-US" sz="1200" dirty="0"/>
              <a:t>As expected, Brooklyn is the borough with the most Russian restaurants due to high number of </a:t>
            </a:r>
            <a:r>
              <a:rPr lang="en-US" sz="1200" dirty="0" err="1"/>
              <a:t>russian</a:t>
            </a:r>
            <a:r>
              <a:rPr lang="en-US" sz="1200" dirty="0"/>
              <a:t> immigrants.</a:t>
            </a:r>
          </a:p>
          <a:p>
            <a:pPr marL="228600" indent="-228600">
              <a:buFont typeface="+mj-lt"/>
              <a:buAutoNum type="arabicPeriod"/>
            </a:pPr>
            <a:endParaRPr lang="en-US" sz="1200" dirty="0"/>
          </a:p>
          <a:p>
            <a:pPr marL="228600" indent="-228600">
              <a:buFont typeface="+mj-lt"/>
              <a:buAutoNum type="arabicPeriod"/>
            </a:pPr>
            <a:r>
              <a:rPr lang="en-US" sz="1200" dirty="0"/>
              <a:t>Based on this information, I am ready to answer the questions stated at the beginning:</a:t>
            </a:r>
          </a:p>
          <a:p>
            <a:pPr marL="342900" indent="-342900">
              <a:buFont typeface="Arial" panose="020B0604020202020204" pitchFamily="34" charset="0"/>
              <a:buChar char="•"/>
            </a:pPr>
            <a:endParaRPr lang="en-US" sz="1200" dirty="0"/>
          </a:p>
          <a:p>
            <a:pPr marL="228600" indent="-228600">
              <a:buFont typeface="+mj-lt"/>
              <a:buAutoNum type="alphaLcParenR"/>
            </a:pPr>
            <a:r>
              <a:rPr lang="en-US" sz="1200" dirty="0" smtClean="0"/>
              <a:t>I </a:t>
            </a:r>
            <a:r>
              <a:rPr lang="en-US" sz="1200" dirty="0"/>
              <a:t>would state that Coney Island and Marine Park are the best locations for Russian cuisine in NYC.</a:t>
            </a:r>
          </a:p>
          <a:p>
            <a:pPr marL="228600" indent="-228600">
              <a:buFont typeface="+mj-lt"/>
              <a:buAutoNum type="alphaLcParenR"/>
            </a:pPr>
            <a:endParaRPr lang="en-US" sz="1200" dirty="0"/>
          </a:p>
          <a:p>
            <a:pPr marL="228600" indent="-228600">
              <a:buFont typeface="+mj-lt"/>
              <a:buAutoNum type="alphaLcParenR"/>
            </a:pPr>
            <a:r>
              <a:rPr lang="en-US" sz="1200" dirty="0" smtClean="0"/>
              <a:t>To </a:t>
            </a:r>
            <a:r>
              <a:rPr lang="en-US" sz="1200" dirty="0"/>
              <a:t>have the best shot of success, I would open a Russian restaurant in Sea Gate. It is one of two neighborhoods with the lowest rating (8,1), so competition would be easier than in other neighborhoods.</a:t>
            </a:r>
          </a:p>
          <a:p>
            <a:pPr marL="228600" indent="-228600">
              <a:buFont typeface="+mj-lt"/>
              <a:buAutoNum type="alphaLcParenR"/>
            </a:pPr>
            <a:endParaRPr lang="en-US" sz="1200" dirty="0"/>
          </a:p>
          <a:p>
            <a:pPr marL="228600" indent="-228600">
              <a:buFont typeface="+mj-lt"/>
              <a:buAutoNum type="alphaLcParenR"/>
            </a:pPr>
            <a:r>
              <a:rPr lang="en-US" sz="1200" dirty="0" smtClean="0"/>
              <a:t>Finally</a:t>
            </a:r>
            <a:r>
              <a:rPr lang="en-US" sz="1200" dirty="0"/>
              <a:t>, I would go to </a:t>
            </a:r>
            <a:r>
              <a:rPr lang="en-US" sz="1200" dirty="0" err="1"/>
              <a:t>Bellarussian</a:t>
            </a:r>
            <a:r>
              <a:rPr lang="en-US" sz="1200" dirty="0"/>
              <a:t> </a:t>
            </a:r>
            <a:r>
              <a:rPr lang="en-US" sz="1200" dirty="0" err="1"/>
              <a:t>Xata</a:t>
            </a:r>
            <a:r>
              <a:rPr lang="en-US" sz="1200" dirty="0"/>
              <a:t> in Gravesend for the best Russian food based on the best overall rating of 8,7.</a:t>
            </a:r>
          </a:p>
          <a:p>
            <a:pPr marL="342900" indent="-342900">
              <a:buFont typeface="Arial" panose="020B0604020202020204" pitchFamily="34" charset="0"/>
              <a:buChar char="•"/>
            </a:pPr>
            <a:endParaRPr lang="en-US" sz="1200" dirty="0"/>
          </a:p>
          <a:p>
            <a:endParaRPr lang="en-US" sz="1200" dirty="0" smtClean="0"/>
          </a:p>
          <a:p>
            <a:r>
              <a:rPr lang="en-US" sz="1200" dirty="0" smtClean="0"/>
              <a:t>All </a:t>
            </a:r>
            <a:r>
              <a:rPr lang="en-US" sz="1200" dirty="0"/>
              <a:t>of the above analysis is depended on the adequacy and accuracy of Four Square data. A more comprehensive analysis and future work would need to incorporate data from other external databases.</a:t>
            </a:r>
            <a:endParaRPr lang="en-US" sz="1200" dirty="0"/>
          </a:p>
        </p:txBody>
      </p:sp>
    </p:spTree>
    <p:extLst>
      <p:ext uri="{BB962C8B-B14F-4D97-AF65-F5344CB8AC3E}">
        <p14:creationId xmlns:p14="http://schemas.microsoft.com/office/powerpoint/2010/main" val="3241715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169" y="467267"/>
            <a:ext cx="8534400" cy="1507067"/>
          </a:xfrm>
        </p:spPr>
        <p:txBody>
          <a:bodyPr>
            <a:normAutofit/>
          </a:bodyPr>
          <a:lstStyle/>
          <a:p>
            <a:r>
              <a:rPr lang="de-DE" sz="2400" dirty="0" err="1" smtClean="0"/>
              <a:t>Introduction</a:t>
            </a:r>
            <a:endParaRPr lang="en-US" sz="2400" dirty="0"/>
          </a:p>
        </p:txBody>
      </p:sp>
      <p:sp>
        <p:nvSpPr>
          <p:cNvPr id="3" name="Заголовок 1"/>
          <p:cNvSpPr txBox="1">
            <a:spLocks/>
          </p:cNvSpPr>
          <p:nvPr/>
        </p:nvSpPr>
        <p:spPr>
          <a:xfrm>
            <a:off x="544169" y="2242521"/>
            <a:ext cx="8534400" cy="3705198"/>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n-US" sz="1200" dirty="0"/>
              <a:t>This final project explores the best locations for Russian restaurants throughout the city of New York</a:t>
            </a:r>
            <a:r>
              <a:rPr lang="en-US" sz="1200" dirty="0" smtClean="0"/>
              <a:t>.</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1200" dirty="0"/>
              <a:t>The largest Russian-American communities in New York City are located in Brighton Beach and Sheepshead Bay in Brooklyn. Brighton Beach has been nicknamed Little Odessa due to its population of Russian-speaking immigrants from Ukraine and Russia</a:t>
            </a:r>
            <a:r>
              <a:rPr lang="en-US" sz="1200" dirty="0" smtClean="0"/>
              <a:t>.</a:t>
            </a:r>
          </a:p>
          <a:p>
            <a:pPr marL="342900" indent="-342900">
              <a:buFont typeface="Arial" panose="020B0604020202020204" pitchFamily="34" charset="0"/>
              <a:buChar char="•"/>
            </a:pPr>
            <a:endParaRPr lang="en-US" sz="1200" dirty="0" smtClean="0"/>
          </a:p>
          <a:p>
            <a:pPr marL="342900" indent="-342900">
              <a:buFont typeface="Arial" panose="020B0604020202020204" pitchFamily="34" charset="0"/>
              <a:buChar char="•"/>
            </a:pPr>
            <a:r>
              <a:rPr lang="en-US" sz="1200" dirty="0"/>
              <a:t>There are already some good Russian restaurants in New York like Farida Central Asian Cuisine &amp; Grill or Russian Samovar Restaurant and Piano Bar, but in this project I will try to explore new </a:t>
            </a:r>
            <a:r>
              <a:rPr lang="en-US" sz="1200" dirty="0" err="1"/>
              <a:t>opportnities</a:t>
            </a:r>
            <a:r>
              <a:rPr lang="en-US" sz="1200" dirty="0"/>
              <a:t>. Especially, today in time of Corona crisis it is possible that some of the </a:t>
            </a:r>
            <a:r>
              <a:rPr lang="en-US" sz="1200" dirty="0" err="1"/>
              <a:t>exisiting</a:t>
            </a:r>
            <a:r>
              <a:rPr lang="en-US" sz="1200" dirty="0"/>
              <a:t> restaurants will go bankrupt, so we have to start exploring these opportunities today in order to open a new Russian </a:t>
            </a:r>
            <a:r>
              <a:rPr lang="en-US" sz="1200" dirty="0" err="1"/>
              <a:t>restauran</a:t>
            </a:r>
            <a:r>
              <a:rPr lang="en-US" sz="1200" dirty="0"/>
              <a:t> after crisis has ended.</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1200" dirty="0"/>
              <a:t>This report explores which neighborhoods and boroughs of New York City have the most as well as the best Russian restaurants. Additionally, I will attempt to answer the questions “Where should I open an Russian Restaurant?” and “Where should I stay If I want good Russian food?”</a:t>
            </a:r>
            <a:endParaRPr lang="en-US" sz="1200" dirty="0"/>
          </a:p>
        </p:txBody>
      </p:sp>
    </p:spTree>
    <p:extLst>
      <p:ext uri="{BB962C8B-B14F-4D97-AF65-F5344CB8AC3E}">
        <p14:creationId xmlns:p14="http://schemas.microsoft.com/office/powerpoint/2010/main" val="136310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169" y="467267"/>
            <a:ext cx="8534400" cy="1507067"/>
          </a:xfrm>
        </p:spPr>
        <p:txBody>
          <a:bodyPr>
            <a:normAutofit/>
          </a:bodyPr>
          <a:lstStyle/>
          <a:p>
            <a:r>
              <a:rPr lang="de-DE" sz="2400" dirty="0" smtClean="0"/>
              <a:t>Data</a:t>
            </a:r>
            <a:endParaRPr lang="en-US" sz="2400" dirty="0"/>
          </a:p>
        </p:txBody>
      </p:sp>
      <p:sp>
        <p:nvSpPr>
          <p:cNvPr id="3" name="Заголовок 1"/>
          <p:cNvSpPr txBox="1">
            <a:spLocks/>
          </p:cNvSpPr>
          <p:nvPr/>
        </p:nvSpPr>
        <p:spPr>
          <a:xfrm>
            <a:off x="544169" y="2242521"/>
            <a:ext cx="8534400" cy="3705198"/>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n-US" sz="1200" dirty="0"/>
              <a:t>In order to answer the above questions, data on New York City neighborhoods, boroughs to include boundaries, latitude, longitude, restaurants, and restaurant ratings and tips are required.</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1200" dirty="0"/>
              <a:t>New York City data containing the neighborhoods and boroughs, latitudes, and longitudes will be obtained from the data source: </a:t>
            </a:r>
            <a:r>
              <a:rPr lang="en-US" sz="1200" dirty="0">
                <a:hlinkClick r:id="rId2"/>
              </a:rPr>
              <a:t>https://</a:t>
            </a:r>
            <a:r>
              <a:rPr lang="en-US" sz="1200" dirty="0" smtClean="0">
                <a:hlinkClick r:id="rId2"/>
              </a:rPr>
              <a:t>cocl.us/new_york_dataset</a:t>
            </a:r>
            <a:r>
              <a:rPr lang="en-US" sz="1200" dirty="0" smtClean="0"/>
              <a:t> </a:t>
            </a: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1200" dirty="0"/>
              <a:t>New York City data containing neighborhood boundaries will be obtained from the data source: </a:t>
            </a:r>
            <a:r>
              <a:rPr lang="en-US" sz="1200" dirty="0">
                <a:hlinkClick r:id="rId3"/>
              </a:rPr>
              <a:t>https://</a:t>
            </a:r>
            <a:r>
              <a:rPr lang="en-US" sz="1200" dirty="0" smtClean="0">
                <a:hlinkClick r:id="rId3"/>
              </a:rPr>
              <a:t>data.cityofnewyork.us/City-Government/Borough-Boundaries/tqmj-j8zm</a:t>
            </a:r>
            <a:r>
              <a:rPr lang="en-US" sz="1200" dirty="0" smtClean="0"/>
              <a:t> </a:t>
            </a: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1200" dirty="0"/>
              <a:t>All data related to locations and quality of Russian restaurants will be obtained via the </a:t>
            </a:r>
            <a:r>
              <a:rPr lang="en-US" sz="1200" dirty="0" err="1"/>
              <a:t>FourSquare</a:t>
            </a:r>
            <a:r>
              <a:rPr lang="en-US" sz="1200" dirty="0"/>
              <a:t> API utilized via the Request library in Python.</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1200" dirty="0"/>
              <a:t>First, I explored Foursquare API to find the relevant property. Different categories can be found under: </a:t>
            </a:r>
            <a:r>
              <a:rPr lang="en-US" sz="1200" dirty="0">
                <a:hlinkClick r:id="rId4"/>
              </a:rPr>
              <a:t>https://developer.foursquare.com/docs/build-with-foursquare/categories</a:t>
            </a:r>
            <a:r>
              <a:rPr lang="en-US" sz="1200" dirty="0" smtClean="0">
                <a:hlinkClick r:id="rId4"/>
              </a:rPr>
              <a:t>/</a:t>
            </a:r>
            <a:r>
              <a:rPr lang="en-US" sz="1200" dirty="0" smtClean="0"/>
              <a:t> </a:t>
            </a: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1200" dirty="0"/>
              <a:t>I will be using the property "Russian Restaurant" without differentiation between Blini House or </a:t>
            </a:r>
            <a:r>
              <a:rPr lang="en-US" sz="1200" dirty="0" err="1"/>
              <a:t>Pelmeni</a:t>
            </a:r>
            <a:r>
              <a:rPr lang="en-US" sz="1200" dirty="0"/>
              <a:t> House:</a:t>
            </a:r>
            <a:endParaRPr lang="en-US" sz="1200" dirty="0"/>
          </a:p>
        </p:txBody>
      </p:sp>
    </p:spTree>
    <p:extLst>
      <p:ext uri="{BB962C8B-B14F-4D97-AF65-F5344CB8AC3E}">
        <p14:creationId xmlns:p14="http://schemas.microsoft.com/office/powerpoint/2010/main" val="3474009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169" y="467267"/>
            <a:ext cx="8534400" cy="1507067"/>
          </a:xfrm>
        </p:spPr>
        <p:txBody>
          <a:bodyPr>
            <a:normAutofit/>
          </a:bodyPr>
          <a:lstStyle/>
          <a:p>
            <a:r>
              <a:rPr lang="de-DE" sz="2400" dirty="0" err="1"/>
              <a:t>Methodology</a:t>
            </a:r>
            <a:endParaRPr lang="en-US" sz="2400" dirty="0"/>
          </a:p>
        </p:txBody>
      </p:sp>
      <p:sp>
        <p:nvSpPr>
          <p:cNvPr id="3" name="Заголовок 1"/>
          <p:cNvSpPr txBox="1">
            <a:spLocks/>
          </p:cNvSpPr>
          <p:nvPr/>
        </p:nvSpPr>
        <p:spPr>
          <a:xfrm>
            <a:off x="544169" y="2242521"/>
            <a:ext cx="8534400" cy="3705198"/>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r>
              <a:rPr lang="en-US" sz="1200" dirty="0" smtClean="0"/>
              <a:t>Data </a:t>
            </a:r>
            <a:r>
              <a:rPr lang="en-US" sz="1200" dirty="0"/>
              <a:t>will be collected from </a:t>
            </a:r>
            <a:r>
              <a:rPr lang="en-US" sz="1200" dirty="0">
                <a:hlinkClick r:id="rId2"/>
              </a:rPr>
              <a:t>https://</a:t>
            </a:r>
            <a:r>
              <a:rPr lang="en-US" sz="1200" dirty="0" smtClean="0">
                <a:hlinkClick r:id="rId2"/>
              </a:rPr>
              <a:t>cocl.us/new_york_dataset</a:t>
            </a:r>
            <a:r>
              <a:rPr lang="en-US" sz="1200" dirty="0" smtClean="0"/>
              <a:t>  </a:t>
            </a:r>
            <a:r>
              <a:rPr lang="en-US" sz="1200" dirty="0"/>
              <a:t>and cleaned and processed into a </a:t>
            </a:r>
            <a:r>
              <a:rPr lang="en-US" sz="1200" dirty="0" err="1"/>
              <a:t>dataframe</a:t>
            </a:r>
            <a:r>
              <a:rPr lang="en-US" sz="1200" dirty="0"/>
              <a: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err="1" smtClean="0"/>
              <a:t>FourSquare</a:t>
            </a:r>
            <a:r>
              <a:rPr lang="en-US" sz="1200" dirty="0" smtClean="0"/>
              <a:t> </a:t>
            </a:r>
            <a:r>
              <a:rPr lang="en-US" sz="1200" dirty="0"/>
              <a:t>be used to locate all venues and then filtered by Russian restaurants. Ratings, tips, and likes by users will be counted and added to the </a:t>
            </a:r>
            <a:r>
              <a:rPr lang="en-US" sz="1200" dirty="0" err="1"/>
              <a:t>dataframe</a:t>
            </a:r>
            <a:r>
              <a:rPr lang="en-US" sz="1200" dirty="0"/>
              <a: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smtClean="0"/>
              <a:t>Data </a:t>
            </a:r>
            <a:r>
              <a:rPr lang="en-US" sz="1200" dirty="0"/>
              <a:t>will be sorted based on rankings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smtClean="0"/>
              <a:t>Finally</a:t>
            </a:r>
            <a:r>
              <a:rPr lang="en-US" sz="1200" dirty="0"/>
              <a:t>, the data be will be visually assessed using graphing from various Python libraries.</a:t>
            </a:r>
            <a:endParaRPr lang="en-US" sz="1200" dirty="0"/>
          </a:p>
        </p:txBody>
      </p:sp>
    </p:spTree>
    <p:extLst>
      <p:ext uri="{BB962C8B-B14F-4D97-AF65-F5344CB8AC3E}">
        <p14:creationId xmlns:p14="http://schemas.microsoft.com/office/powerpoint/2010/main" val="146071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169" y="467267"/>
            <a:ext cx="8534400" cy="1507067"/>
          </a:xfrm>
        </p:spPr>
        <p:txBody>
          <a:bodyPr>
            <a:normAutofit/>
          </a:bodyPr>
          <a:lstStyle/>
          <a:p>
            <a:r>
              <a:rPr lang="de-DE" sz="2400" dirty="0" smtClean="0"/>
              <a:t>PROBLEM STATEMENT</a:t>
            </a:r>
            <a:endParaRPr lang="en-US" sz="2400" dirty="0"/>
          </a:p>
        </p:txBody>
      </p:sp>
      <p:sp>
        <p:nvSpPr>
          <p:cNvPr id="3" name="Заголовок 1"/>
          <p:cNvSpPr txBox="1">
            <a:spLocks/>
          </p:cNvSpPr>
          <p:nvPr/>
        </p:nvSpPr>
        <p:spPr>
          <a:xfrm>
            <a:off x="544169" y="2242521"/>
            <a:ext cx="8534400" cy="3705198"/>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r>
              <a:rPr lang="en-US" sz="1200" dirty="0"/>
              <a:t>What is / are the best location(s) for Russian cuisine in New York City?</a:t>
            </a:r>
          </a:p>
          <a:p>
            <a:pPr marL="171450" indent="-171450">
              <a:buFont typeface="Arial" panose="020B0604020202020204" pitchFamily="34" charset="0"/>
              <a:buChar char="•"/>
            </a:pPr>
            <a:r>
              <a:rPr lang="en-US" sz="1200" dirty="0"/>
              <a:t>In what Neighborhood and/or borough should I open an Russian restaurant to have the best chance of being successful?</a:t>
            </a:r>
          </a:p>
          <a:p>
            <a:pPr marL="171450" indent="-171450">
              <a:buFont typeface="Arial" panose="020B0604020202020204" pitchFamily="34" charset="0"/>
              <a:buChar char="•"/>
            </a:pPr>
            <a:r>
              <a:rPr lang="en-US" sz="1200" dirty="0"/>
              <a:t>Where would I go in New York City to have the best Russian food?</a:t>
            </a:r>
            <a:endParaRPr lang="en-US" sz="1200" dirty="0"/>
          </a:p>
        </p:txBody>
      </p:sp>
    </p:spTree>
    <p:extLst>
      <p:ext uri="{BB962C8B-B14F-4D97-AF65-F5344CB8AC3E}">
        <p14:creationId xmlns:p14="http://schemas.microsoft.com/office/powerpoint/2010/main" val="1742845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2247129" y="2466016"/>
            <a:ext cx="6610350" cy="3209925"/>
          </a:xfrm>
          <a:prstGeom prst="rect">
            <a:avLst/>
          </a:prstGeom>
        </p:spPr>
      </p:pic>
      <p:sp>
        <p:nvSpPr>
          <p:cNvPr id="6" name="Заголовок 1"/>
          <p:cNvSpPr>
            <a:spLocks noGrp="1"/>
          </p:cNvSpPr>
          <p:nvPr>
            <p:ph type="title"/>
          </p:nvPr>
        </p:nvSpPr>
        <p:spPr>
          <a:xfrm>
            <a:off x="544169" y="467267"/>
            <a:ext cx="8534400" cy="1507067"/>
          </a:xfrm>
        </p:spPr>
        <p:txBody>
          <a:bodyPr>
            <a:normAutofit fontScale="90000"/>
          </a:bodyPr>
          <a:lstStyle/>
          <a:p>
            <a:r>
              <a:rPr lang="de-DE" sz="2400" dirty="0" smtClean="0"/>
              <a:t/>
            </a:r>
            <a:br>
              <a:rPr lang="de-DE" sz="2400" dirty="0" smtClean="0"/>
            </a:br>
            <a:r>
              <a:rPr lang="de-DE" dirty="0"/>
              <a:t/>
            </a:r>
            <a:br>
              <a:rPr lang="de-DE" dirty="0"/>
            </a:br>
            <a:r>
              <a:rPr lang="de-DE" dirty="0" smtClean="0"/>
              <a:t/>
            </a:r>
            <a:br>
              <a:rPr lang="de-DE" dirty="0" smtClean="0"/>
            </a:br>
            <a:r>
              <a:rPr lang="de-DE" dirty="0"/>
              <a:t/>
            </a:r>
            <a:br>
              <a:rPr lang="de-DE" dirty="0"/>
            </a:br>
            <a:r>
              <a:rPr lang="de-DE" sz="2400" dirty="0" err="1" smtClean="0"/>
              <a:t>Neighborhoods</a:t>
            </a:r>
            <a:r>
              <a:rPr lang="de-DE" sz="2400" dirty="0" smtClean="0"/>
              <a:t> per </a:t>
            </a:r>
            <a:r>
              <a:rPr lang="de-DE" sz="2400" dirty="0" err="1" smtClean="0"/>
              <a:t>borough</a:t>
            </a:r>
            <a:r>
              <a:rPr lang="de-DE" sz="2400" dirty="0" smtClean="0"/>
              <a:t>: NYC</a:t>
            </a:r>
            <a:br>
              <a:rPr lang="de-DE" sz="2400" dirty="0" smtClean="0"/>
            </a:br>
            <a:r>
              <a:rPr lang="de-DE" dirty="0"/>
              <a:t/>
            </a:r>
            <a:br>
              <a:rPr lang="de-DE" dirty="0"/>
            </a:br>
            <a:endParaRPr lang="en-US" sz="2400" dirty="0"/>
          </a:p>
        </p:txBody>
      </p:sp>
    </p:spTree>
    <p:extLst>
      <p:ext uri="{BB962C8B-B14F-4D97-AF65-F5344CB8AC3E}">
        <p14:creationId xmlns:p14="http://schemas.microsoft.com/office/powerpoint/2010/main" val="55386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039762" y="2135789"/>
            <a:ext cx="5107460" cy="4237596"/>
          </a:xfrm>
          <a:prstGeom prst="rect">
            <a:avLst/>
          </a:prstGeom>
        </p:spPr>
      </p:pic>
      <p:sp>
        <p:nvSpPr>
          <p:cNvPr id="7" name="Заголовок 1"/>
          <p:cNvSpPr txBox="1">
            <a:spLocks/>
          </p:cNvSpPr>
          <p:nvPr/>
        </p:nvSpPr>
        <p:spPr>
          <a:xfrm>
            <a:off x="544169" y="467267"/>
            <a:ext cx="8534400" cy="1507067"/>
          </a:xfrm>
          <a:prstGeom prst="rect">
            <a:avLst/>
          </a:prstGeom>
          <a:effectLst/>
        </p:spPr>
        <p:txBody>
          <a:bodyPr vert="horz" lIns="91440" tIns="45720" rIns="91440" bIns="45720" rtlCol="0" anchor="b">
            <a:normAutofit fontScale="97500"/>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de-DE" dirty="0" smtClean="0"/>
              <a:t>Restaurants </a:t>
            </a:r>
            <a:r>
              <a:rPr lang="de-DE" dirty="0" err="1" smtClean="0"/>
              <a:t>with</a:t>
            </a:r>
            <a:r>
              <a:rPr lang="de-DE" dirty="0" smtClean="0"/>
              <a:t> </a:t>
            </a:r>
            <a:r>
              <a:rPr lang="de-DE" dirty="0" err="1" smtClean="0"/>
              <a:t>ids</a:t>
            </a:r>
            <a:r>
              <a:rPr lang="de-DE" dirty="0" smtClean="0"/>
              <a:t> </a:t>
            </a:r>
            <a:r>
              <a:rPr lang="de-DE" dirty="0" err="1" smtClean="0"/>
              <a:t>and</a:t>
            </a:r>
            <a:r>
              <a:rPr lang="de-DE" dirty="0" smtClean="0"/>
              <a:t> </a:t>
            </a:r>
            <a:r>
              <a:rPr lang="de-DE" dirty="0" err="1" smtClean="0"/>
              <a:t>names</a:t>
            </a:r>
            <a:endParaRPr lang="de-DE" dirty="0" smtClean="0"/>
          </a:p>
          <a:p>
            <a:endParaRPr lang="de-DE" dirty="0"/>
          </a:p>
          <a:p>
            <a:endParaRPr lang="de-DE" dirty="0" smtClean="0"/>
          </a:p>
        </p:txBody>
      </p:sp>
    </p:spTree>
    <p:extLst>
      <p:ext uri="{BB962C8B-B14F-4D97-AF65-F5344CB8AC3E}">
        <p14:creationId xmlns:p14="http://schemas.microsoft.com/office/powerpoint/2010/main" val="596520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544169" y="467267"/>
            <a:ext cx="8534400" cy="1507067"/>
          </a:xfrm>
        </p:spPr>
        <p:txBody>
          <a:bodyPr>
            <a:normAutofit fontScale="90000"/>
          </a:bodyPr>
          <a:lstStyle/>
          <a:p>
            <a:r>
              <a:rPr lang="de-DE" sz="2400" dirty="0" smtClean="0"/>
              <a:t/>
            </a:r>
            <a:br>
              <a:rPr lang="de-DE" sz="2400" dirty="0" smtClean="0"/>
            </a:br>
            <a:r>
              <a:rPr lang="de-DE" dirty="0"/>
              <a:t/>
            </a:r>
            <a:br>
              <a:rPr lang="de-DE" dirty="0"/>
            </a:br>
            <a:r>
              <a:rPr lang="de-DE" dirty="0" smtClean="0"/>
              <a:t/>
            </a:r>
            <a:br>
              <a:rPr lang="de-DE" dirty="0" smtClean="0"/>
            </a:br>
            <a:r>
              <a:rPr lang="de-DE" dirty="0"/>
              <a:t/>
            </a:r>
            <a:br>
              <a:rPr lang="de-DE" dirty="0"/>
            </a:br>
            <a:r>
              <a:rPr lang="de-DE" sz="2400" dirty="0" err="1" smtClean="0"/>
              <a:t>Russian</a:t>
            </a:r>
            <a:r>
              <a:rPr lang="de-DE" sz="2400" dirty="0" smtClean="0"/>
              <a:t> </a:t>
            </a:r>
            <a:r>
              <a:rPr lang="de-DE" sz="2400" dirty="0" err="1" smtClean="0"/>
              <a:t>restaurants</a:t>
            </a:r>
            <a:r>
              <a:rPr lang="de-DE" sz="2400" dirty="0" smtClean="0"/>
              <a:t> per </a:t>
            </a:r>
            <a:r>
              <a:rPr lang="de-DE" sz="2400" dirty="0" err="1" smtClean="0"/>
              <a:t>neihborhood</a:t>
            </a:r>
            <a:r>
              <a:rPr lang="de-DE" sz="2400" dirty="0" smtClean="0"/>
              <a:t>: NYC</a:t>
            </a:r>
            <a:br>
              <a:rPr lang="de-DE" sz="2400" dirty="0" smtClean="0"/>
            </a:br>
            <a:r>
              <a:rPr lang="de-DE" dirty="0"/>
              <a:t/>
            </a:r>
            <a:br>
              <a:rPr lang="de-DE" dirty="0"/>
            </a:br>
            <a:endParaRPr lang="en-US" sz="2400" dirty="0"/>
          </a:p>
        </p:txBody>
      </p:sp>
      <p:pic>
        <p:nvPicPr>
          <p:cNvPr id="2" name="Рисунок 1"/>
          <p:cNvPicPr>
            <a:picLocks noChangeAspect="1"/>
          </p:cNvPicPr>
          <p:nvPr/>
        </p:nvPicPr>
        <p:blipFill>
          <a:blip r:embed="rId2"/>
          <a:stretch>
            <a:fillRect/>
          </a:stretch>
        </p:blipFill>
        <p:spPr>
          <a:xfrm>
            <a:off x="2598523" y="2356922"/>
            <a:ext cx="6286500" cy="3248025"/>
          </a:xfrm>
          <a:prstGeom prst="rect">
            <a:avLst/>
          </a:prstGeom>
        </p:spPr>
      </p:pic>
    </p:spTree>
    <p:extLst>
      <p:ext uri="{BB962C8B-B14F-4D97-AF65-F5344CB8AC3E}">
        <p14:creationId xmlns:p14="http://schemas.microsoft.com/office/powerpoint/2010/main" val="4234549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a:spLocks noGrp="1"/>
          </p:cNvSpPr>
          <p:nvPr>
            <p:ph type="title"/>
          </p:nvPr>
        </p:nvSpPr>
        <p:spPr>
          <a:xfrm>
            <a:off x="544169" y="467267"/>
            <a:ext cx="8534400" cy="1507067"/>
          </a:xfrm>
        </p:spPr>
        <p:txBody>
          <a:bodyPr>
            <a:normAutofit fontScale="90000"/>
          </a:bodyPr>
          <a:lstStyle/>
          <a:p>
            <a:r>
              <a:rPr lang="de-DE" sz="2400" dirty="0" smtClean="0"/>
              <a:t/>
            </a:r>
            <a:br>
              <a:rPr lang="de-DE" sz="2400" dirty="0" smtClean="0"/>
            </a:br>
            <a:r>
              <a:rPr lang="de-DE" dirty="0"/>
              <a:t/>
            </a:r>
            <a:br>
              <a:rPr lang="de-DE" dirty="0"/>
            </a:br>
            <a:r>
              <a:rPr lang="de-DE" dirty="0" smtClean="0"/>
              <a:t/>
            </a:r>
            <a:br>
              <a:rPr lang="de-DE" dirty="0" smtClean="0"/>
            </a:br>
            <a:r>
              <a:rPr lang="de-DE" dirty="0"/>
              <a:t/>
            </a:r>
            <a:br>
              <a:rPr lang="de-DE" dirty="0"/>
            </a:br>
            <a:r>
              <a:rPr lang="de-DE" sz="2400" dirty="0" err="1" smtClean="0"/>
              <a:t>Russian</a:t>
            </a:r>
            <a:r>
              <a:rPr lang="de-DE" sz="2400" dirty="0" smtClean="0"/>
              <a:t> </a:t>
            </a:r>
            <a:r>
              <a:rPr lang="de-DE" sz="2400" dirty="0" err="1" smtClean="0"/>
              <a:t>restaurants</a:t>
            </a:r>
            <a:r>
              <a:rPr lang="de-DE" sz="2400" dirty="0" smtClean="0"/>
              <a:t> </a:t>
            </a:r>
            <a:r>
              <a:rPr lang="de-DE" sz="2400" dirty="0" err="1" smtClean="0"/>
              <a:t>by</a:t>
            </a:r>
            <a:r>
              <a:rPr lang="de-DE" sz="2400" dirty="0" smtClean="0"/>
              <a:t> </a:t>
            </a:r>
            <a:r>
              <a:rPr lang="de-DE" sz="2400" dirty="0" err="1" smtClean="0"/>
              <a:t>likes</a:t>
            </a:r>
            <a:r>
              <a:rPr lang="de-DE" sz="2400" dirty="0" smtClean="0"/>
              <a:t>, </a:t>
            </a:r>
            <a:r>
              <a:rPr lang="de-DE" sz="2400" dirty="0" err="1" smtClean="0"/>
              <a:t>rating</a:t>
            </a:r>
            <a:r>
              <a:rPr lang="de-DE" sz="2400" dirty="0" smtClean="0"/>
              <a:t> </a:t>
            </a:r>
            <a:r>
              <a:rPr lang="de-DE" sz="2400" dirty="0" err="1" smtClean="0"/>
              <a:t>and</a:t>
            </a:r>
            <a:r>
              <a:rPr lang="de-DE" sz="2400" dirty="0" smtClean="0"/>
              <a:t> </a:t>
            </a:r>
            <a:r>
              <a:rPr lang="de-DE" sz="2400" dirty="0" err="1" smtClean="0"/>
              <a:t>tips</a:t>
            </a:r>
            <a:r>
              <a:rPr lang="de-DE" sz="2400" dirty="0" smtClean="0"/>
              <a:t> </a:t>
            </a:r>
            <a:br>
              <a:rPr lang="de-DE" sz="2400" dirty="0" smtClean="0"/>
            </a:br>
            <a:r>
              <a:rPr lang="de-DE" dirty="0"/>
              <a:t/>
            </a:r>
            <a:br>
              <a:rPr lang="de-DE" dirty="0"/>
            </a:br>
            <a:endParaRPr lang="en-US" sz="2400" dirty="0"/>
          </a:p>
        </p:txBody>
      </p:sp>
      <p:pic>
        <p:nvPicPr>
          <p:cNvPr id="3" name="Рисунок 2"/>
          <p:cNvPicPr>
            <a:picLocks noChangeAspect="1"/>
          </p:cNvPicPr>
          <p:nvPr/>
        </p:nvPicPr>
        <p:blipFill>
          <a:blip r:embed="rId2"/>
          <a:stretch>
            <a:fillRect/>
          </a:stretch>
        </p:blipFill>
        <p:spPr>
          <a:xfrm>
            <a:off x="3044911" y="1850682"/>
            <a:ext cx="5211283" cy="4657210"/>
          </a:xfrm>
          <a:prstGeom prst="rect">
            <a:avLst/>
          </a:prstGeom>
        </p:spPr>
      </p:pic>
    </p:spTree>
    <p:extLst>
      <p:ext uri="{BB962C8B-B14F-4D97-AF65-F5344CB8AC3E}">
        <p14:creationId xmlns:p14="http://schemas.microsoft.com/office/powerpoint/2010/main" val="3460001534"/>
      </p:ext>
    </p:extLst>
  </p:cSld>
  <p:clrMapOvr>
    <a:masterClrMapping/>
  </p:clrMapOvr>
</p:sld>
</file>

<file path=ppt/theme/theme1.xml><?xml version="1.0" encoding="utf-8"?>
<a:theme xmlns:a="http://schemas.openxmlformats.org/drawingml/2006/main" name="Сектор">
  <a:themeElements>
    <a:clrScheme name="Сектор">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Сектор">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ектор">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TotalTime>
  <Words>669</Words>
  <Application>Microsoft Office PowerPoint</Application>
  <PresentationFormat>Широкоэкранный</PresentationFormat>
  <Paragraphs>54</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Century Gothic</vt:lpstr>
      <vt:lpstr>Wingdings 3</vt:lpstr>
      <vt:lpstr>Сектор</vt:lpstr>
      <vt:lpstr>The Battle Of Neighbourhoods Week 2</vt:lpstr>
      <vt:lpstr>Introduction</vt:lpstr>
      <vt:lpstr>Data</vt:lpstr>
      <vt:lpstr>Methodology</vt:lpstr>
      <vt:lpstr>PROBLEM STATEMENT</vt:lpstr>
      <vt:lpstr>    Neighborhoods per borough: NYC  </vt:lpstr>
      <vt:lpstr>Презентация PowerPoint</vt:lpstr>
      <vt:lpstr>    Russian restaurants per neihborhood: NYC  </vt:lpstr>
      <vt:lpstr>    Russian restaurants by likes, rating and tips   </vt:lpstr>
      <vt:lpstr>Data visualization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Пользователь Windows</cp:lastModifiedBy>
  <cp:revision>12</cp:revision>
  <dcterms:created xsi:type="dcterms:W3CDTF">2020-04-20T15:21:44Z</dcterms:created>
  <dcterms:modified xsi:type="dcterms:W3CDTF">2020-04-20T15:37:34Z</dcterms:modified>
</cp:coreProperties>
</file>