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62" r:id="rId3"/>
    <p:sldId id="263" r:id="rId4"/>
    <p:sldId id="264" r:id="rId5"/>
    <p:sldId id="265" r:id="rId6"/>
    <p:sldId id="267" r:id="rId7"/>
    <p:sldId id="266" r:id="rId8"/>
    <p:sldId id="260" r:id="rId9"/>
    <p:sldId id="256" r:id="rId10"/>
    <p:sldId id="261" r:id="rId11"/>
    <p:sldId id="257"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22" autoAdjust="0"/>
  </p:normalViewPr>
  <p:slideViewPr>
    <p:cSldViewPr>
      <p:cViewPr varScale="1">
        <p:scale>
          <a:sx n="72" d="100"/>
          <a:sy n="72" d="100"/>
        </p:scale>
        <p:origin x="-101"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9D9A37-0702-46BF-87CE-8D859FAB443C}" type="datetimeFigureOut">
              <a:rPr lang="en-GB" smtClean="0"/>
              <a:t>02/03/2017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4FBC4-FF03-4DF6-97E2-904C6DCC74AD}" type="slidenum">
              <a:rPr lang="en-GB" smtClean="0"/>
              <a:t>‹#›</a:t>
            </a:fld>
            <a:endParaRPr lang="en-GB"/>
          </a:p>
        </p:txBody>
      </p:sp>
    </p:spTree>
    <p:extLst>
      <p:ext uri="{BB962C8B-B14F-4D97-AF65-F5344CB8AC3E}">
        <p14:creationId xmlns:p14="http://schemas.microsoft.com/office/powerpoint/2010/main" val="194850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Customer pain: Have you ever heard…? or Did you know that…? </a:t>
            </a:r>
          </a:p>
          <a:p>
            <a:r>
              <a:rPr lang="en-GB" dirty="0" smtClean="0">
                <a:solidFill>
                  <a:schemeClr val="tx2">
                    <a:lumMod val="60000"/>
                    <a:lumOff val="40000"/>
                  </a:schemeClr>
                </a:solidFill>
              </a:rPr>
              <a:t> - Did you know that today people use </a:t>
            </a:r>
            <a:r>
              <a:rPr lang="en-GB" dirty="0" err="1" smtClean="0">
                <a:solidFill>
                  <a:schemeClr val="tx2">
                    <a:lumMod val="60000"/>
                    <a:lumOff val="40000"/>
                  </a:schemeClr>
                </a:solidFill>
              </a:rPr>
              <a:t>selfmade</a:t>
            </a:r>
            <a:r>
              <a:rPr lang="en-GB" dirty="0" smtClean="0">
                <a:solidFill>
                  <a:schemeClr val="tx2">
                    <a:lumMod val="60000"/>
                    <a:lumOff val="40000"/>
                  </a:schemeClr>
                </a:solidFill>
              </a:rPr>
              <a:t> tools &amp; templates to do their job, these are limited by their time and skill and don’t benefit from a second set of eyes. These tools can be used to propose data for official documents. This output is entirely un validated. </a:t>
            </a:r>
          </a:p>
          <a:p>
            <a:endParaRPr lang="en-GB" dirty="0"/>
          </a:p>
        </p:txBody>
      </p:sp>
      <p:sp>
        <p:nvSpPr>
          <p:cNvPr id="4" name="Slide Number Placeholder 3"/>
          <p:cNvSpPr>
            <a:spLocks noGrp="1"/>
          </p:cNvSpPr>
          <p:nvPr>
            <p:ph type="sldNum" sz="quarter" idx="10"/>
          </p:nvPr>
        </p:nvSpPr>
        <p:spPr/>
        <p:txBody>
          <a:bodyPr/>
          <a:lstStyle/>
          <a:p>
            <a:fld id="{4A94FBC4-FF03-4DF6-97E2-904C6DCC74AD}" type="slidenum">
              <a:rPr lang="en-GB" smtClean="0"/>
              <a:t>2</a:t>
            </a:fld>
            <a:endParaRPr lang="en-GB"/>
          </a:p>
        </p:txBody>
      </p:sp>
    </p:spTree>
    <p:extLst>
      <p:ext uri="{BB962C8B-B14F-4D97-AF65-F5344CB8AC3E}">
        <p14:creationId xmlns:p14="http://schemas.microsoft.com/office/powerpoint/2010/main" val="404137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Value Proposition: The innovation is… or What I</a:t>
            </a:r>
            <a:r>
              <a:rPr lang="en-GB" i="1" dirty="0" smtClean="0"/>
              <a:t>´</a:t>
            </a:r>
            <a:r>
              <a:rPr lang="en-GB" dirty="0" smtClean="0"/>
              <a:t>m doing different is… </a:t>
            </a:r>
          </a:p>
          <a:p>
            <a:r>
              <a:rPr lang="en-GB" dirty="0" smtClean="0">
                <a:solidFill>
                  <a:schemeClr val="tx2">
                    <a:lumMod val="60000"/>
                    <a:lumOff val="40000"/>
                  </a:schemeClr>
                </a:solidFill>
              </a:rPr>
              <a:t>What I propose is that </a:t>
            </a:r>
            <a:r>
              <a:rPr lang="en-GB" dirty="0" err="1" smtClean="0">
                <a:solidFill>
                  <a:schemeClr val="tx2">
                    <a:lumMod val="60000"/>
                    <a:lumOff val="40000"/>
                  </a:schemeClr>
                </a:solidFill>
              </a:rPr>
              <a:t>Aibus</a:t>
            </a:r>
            <a:r>
              <a:rPr lang="en-GB" dirty="0" smtClean="0">
                <a:solidFill>
                  <a:schemeClr val="tx2">
                    <a:lumMod val="60000"/>
                    <a:lumOff val="40000"/>
                  </a:schemeClr>
                </a:solidFill>
              </a:rPr>
              <a:t> recognise this behaviour and rather then try to stamp it out, embrace it in an entrepreneurial style using methods already in use in the open source community for over a decade.</a:t>
            </a:r>
          </a:p>
          <a:p>
            <a:endParaRPr lang="en-GB" dirty="0"/>
          </a:p>
        </p:txBody>
      </p:sp>
      <p:sp>
        <p:nvSpPr>
          <p:cNvPr id="4" name="Slide Number Placeholder 3"/>
          <p:cNvSpPr>
            <a:spLocks noGrp="1"/>
          </p:cNvSpPr>
          <p:nvPr>
            <p:ph type="sldNum" sz="quarter" idx="10"/>
          </p:nvPr>
        </p:nvSpPr>
        <p:spPr/>
        <p:txBody>
          <a:bodyPr/>
          <a:lstStyle/>
          <a:p>
            <a:fld id="{4A94FBC4-FF03-4DF6-97E2-904C6DCC74AD}" type="slidenum">
              <a:rPr lang="en-GB" smtClean="0"/>
              <a:t>3</a:t>
            </a:fld>
            <a:endParaRPr lang="en-GB"/>
          </a:p>
        </p:txBody>
      </p:sp>
    </p:spTree>
    <p:extLst>
      <p:ext uri="{BB962C8B-B14F-4D97-AF65-F5344CB8AC3E}">
        <p14:creationId xmlns:p14="http://schemas.microsoft.com/office/powerpoint/2010/main" val="3435278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Market Profile/Size: This will help as many as… or X will benefit from this… </a:t>
            </a:r>
          </a:p>
          <a:p>
            <a:r>
              <a:rPr lang="en-GB" dirty="0" smtClean="0">
                <a:solidFill>
                  <a:schemeClr val="tx2">
                    <a:lumMod val="60000"/>
                    <a:lumOff val="40000"/>
                  </a:schemeClr>
                </a:solidFill>
              </a:rPr>
              <a:t>Originally I was only thinking of Development Engineering, but the more I think about it the more I see possibilities in Customer Services Engineers &amp; Quality Engineering, &amp; perhaps further. Just because your tool is unique to your task doesn’t mean it isn’t interesting to others. A350 concession engineering tool, might be useful to SA/</a:t>
            </a:r>
            <a:r>
              <a:rPr lang="en-GB" dirty="0" err="1" smtClean="0">
                <a:solidFill>
                  <a:schemeClr val="tx2">
                    <a:lumMod val="60000"/>
                    <a:lumOff val="40000"/>
                  </a:schemeClr>
                </a:solidFill>
              </a:rPr>
              <a:t>LR</a:t>
            </a:r>
            <a:r>
              <a:rPr lang="en-GB" dirty="0" smtClean="0">
                <a:solidFill>
                  <a:schemeClr val="tx2">
                    <a:lumMod val="60000"/>
                    <a:lumOff val="40000"/>
                  </a:schemeClr>
                </a:solidFill>
              </a:rPr>
              <a:t> or could be adapted to </a:t>
            </a:r>
            <a:r>
              <a:rPr lang="en-GB" dirty="0" err="1" smtClean="0">
                <a:solidFill>
                  <a:schemeClr val="tx2">
                    <a:lumMod val="60000"/>
                    <a:lumOff val="40000"/>
                  </a:schemeClr>
                </a:solidFill>
              </a:rPr>
              <a:t>NCs</a:t>
            </a:r>
            <a:r>
              <a:rPr lang="en-GB" dirty="0" smtClean="0">
                <a:solidFill>
                  <a:schemeClr val="tx2">
                    <a:lumMod val="60000"/>
                    <a:lumOff val="40000"/>
                  </a:schemeClr>
                </a:solidFill>
              </a:rPr>
              <a:t>, </a:t>
            </a:r>
            <a:r>
              <a:rPr lang="en-GB" dirty="0" err="1" smtClean="0">
                <a:solidFill>
                  <a:schemeClr val="tx2">
                    <a:lumMod val="60000"/>
                    <a:lumOff val="40000"/>
                  </a:schemeClr>
                </a:solidFill>
              </a:rPr>
              <a:t>QLBs</a:t>
            </a:r>
            <a:r>
              <a:rPr lang="en-GB" dirty="0" smtClean="0">
                <a:solidFill>
                  <a:schemeClr val="tx2">
                    <a:lumMod val="60000"/>
                    <a:lumOff val="40000"/>
                  </a:schemeClr>
                </a:solidFill>
              </a:rPr>
              <a:t>. And why stop at tools, could this idea enable collaborative document checking/validation/</a:t>
            </a:r>
            <a:r>
              <a:rPr lang="en-GB" dirty="0" err="1" smtClean="0">
                <a:solidFill>
                  <a:schemeClr val="tx2">
                    <a:lumMod val="60000"/>
                    <a:lumOff val="40000"/>
                  </a:schemeClr>
                </a:solidFill>
              </a:rPr>
              <a:t>comentry</a:t>
            </a:r>
            <a:r>
              <a:rPr lang="en-GB" dirty="0" smtClean="0">
                <a:solidFill>
                  <a:schemeClr val="tx2">
                    <a:lumMod val="60000"/>
                    <a:lumOff val="40000"/>
                  </a:schemeClr>
                </a:solidFill>
              </a:rPr>
              <a:t>? </a:t>
            </a:r>
          </a:p>
          <a:p>
            <a:endParaRPr lang="en-GB" dirty="0"/>
          </a:p>
        </p:txBody>
      </p:sp>
      <p:sp>
        <p:nvSpPr>
          <p:cNvPr id="4" name="Slide Number Placeholder 3"/>
          <p:cNvSpPr>
            <a:spLocks noGrp="1"/>
          </p:cNvSpPr>
          <p:nvPr>
            <p:ph type="sldNum" sz="quarter" idx="10"/>
          </p:nvPr>
        </p:nvSpPr>
        <p:spPr/>
        <p:txBody>
          <a:bodyPr/>
          <a:lstStyle/>
          <a:p>
            <a:fld id="{4A94FBC4-FF03-4DF6-97E2-904C6DCC74AD}" type="slidenum">
              <a:rPr lang="en-GB" smtClean="0"/>
              <a:t>4</a:t>
            </a:fld>
            <a:endParaRPr lang="en-GB"/>
          </a:p>
        </p:txBody>
      </p:sp>
    </p:spTree>
    <p:extLst>
      <p:ext uri="{BB962C8B-B14F-4D97-AF65-F5344CB8AC3E}">
        <p14:creationId xmlns:p14="http://schemas.microsoft.com/office/powerpoint/2010/main" val="413309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Business Model: We will make money by… or The way it operates is… </a:t>
            </a:r>
          </a:p>
          <a:p>
            <a:r>
              <a:rPr lang="en-GB" dirty="0" smtClean="0">
                <a:solidFill>
                  <a:schemeClr val="tx2">
                    <a:lumMod val="60000"/>
                    <a:lumOff val="40000"/>
                  </a:schemeClr>
                </a:solidFill>
              </a:rPr>
              <a:t>My idea is based on the Git method of Version Control, with GitHub being the repository. It is simply a system to enable may dispersed people to work on a single problem, together without loosing control. In also enables branches where the original idea can split into separate ideas from the same root.</a:t>
            </a:r>
          </a:p>
          <a:p>
            <a:r>
              <a:rPr lang="en-GB" dirty="0" smtClean="0">
                <a:solidFill>
                  <a:schemeClr val="tx2">
                    <a:lumMod val="60000"/>
                    <a:lumOff val="40000"/>
                  </a:schemeClr>
                </a:solidFill>
              </a:rPr>
              <a:t>By locating ideas into a single repository, Airbus can monitor as needed what is out there, who is using it and decide if something is popular enough to promote as a full business supported tool/idea.</a:t>
            </a:r>
          </a:p>
          <a:p>
            <a:endParaRPr lang="en-GB" dirty="0"/>
          </a:p>
        </p:txBody>
      </p:sp>
      <p:sp>
        <p:nvSpPr>
          <p:cNvPr id="4" name="Slide Number Placeholder 3"/>
          <p:cNvSpPr>
            <a:spLocks noGrp="1"/>
          </p:cNvSpPr>
          <p:nvPr>
            <p:ph type="sldNum" sz="quarter" idx="10"/>
          </p:nvPr>
        </p:nvSpPr>
        <p:spPr/>
        <p:txBody>
          <a:bodyPr/>
          <a:lstStyle/>
          <a:p>
            <a:fld id="{4A94FBC4-FF03-4DF6-97E2-904C6DCC74AD}" type="slidenum">
              <a:rPr lang="en-GB" smtClean="0"/>
              <a:t>5</a:t>
            </a:fld>
            <a:endParaRPr lang="en-GB"/>
          </a:p>
        </p:txBody>
      </p:sp>
    </p:spTree>
    <p:extLst>
      <p:ext uri="{BB962C8B-B14F-4D97-AF65-F5344CB8AC3E}">
        <p14:creationId xmlns:p14="http://schemas.microsoft.com/office/powerpoint/2010/main" val="86397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Call to Action: To continue we need… or Right now we</a:t>
            </a:r>
            <a:r>
              <a:rPr lang="en-GB" i="1" dirty="0" smtClean="0"/>
              <a:t>´</a:t>
            </a:r>
            <a:r>
              <a:rPr lang="en-GB" dirty="0" smtClean="0"/>
              <a:t>re looking for… </a:t>
            </a:r>
          </a:p>
          <a:p>
            <a:endParaRPr lang="en-GB" dirty="0"/>
          </a:p>
        </p:txBody>
      </p:sp>
      <p:sp>
        <p:nvSpPr>
          <p:cNvPr id="4" name="Slide Number Placeholder 3"/>
          <p:cNvSpPr>
            <a:spLocks noGrp="1"/>
          </p:cNvSpPr>
          <p:nvPr>
            <p:ph type="sldNum" sz="quarter" idx="10"/>
          </p:nvPr>
        </p:nvSpPr>
        <p:spPr/>
        <p:txBody>
          <a:bodyPr/>
          <a:lstStyle/>
          <a:p>
            <a:fld id="{4A94FBC4-FF03-4DF6-97E2-904C6DCC74AD}" type="slidenum">
              <a:rPr lang="en-GB" smtClean="0"/>
              <a:t>7</a:t>
            </a:fld>
            <a:endParaRPr lang="en-GB"/>
          </a:p>
        </p:txBody>
      </p:sp>
    </p:spTree>
    <p:extLst>
      <p:ext uri="{BB962C8B-B14F-4D97-AF65-F5344CB8AC3E}">
        <p14:creationId xmlns:p14="http://schemas.microsoft.com/office/powerpoint/2010/main" val="311782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94FBC4-FF03-4DF6-97E2-904C6DCC74AD}" type="slidenum">
              <a:rPr lang="en-GB" smtClean="0"/>
              <a:t>9</a:t>
            </a:fld>
            <a:endParaRPr lang="en-GB"/>
          </a:p>
        </p:txBody>
      </p:sp>
    </p:spTree>
    <p:extLst>
      <p:ext uri="{BB962C8B-B14F-4D97-AF65-F5344CB8AC3E}">
        <p14:creationId xmlns:p14="http://schemas.microsoft.com/office/powerpoint/2010/main" val="122225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10E83D6-1DA4-480A-A9D8-079050431945}" type="datetimeFigureOut">
              <a:rPr lang="en-GB" smtClean="0"/>
              <a:t>02/03/2017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296699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0E83D6-1DA4-480A-A9D8-079050431945}" type="datetimeFigureOut">
              <a:rPr lang="en-GB" smtClean="0"/>
              <a:t>02/03/2017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244710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0E83D6-1DA4-480A-A9D8-079050431945}" type="datetimeFigureOut">
              <a:rPr lang="en-GB" smtClean="0"/>
              <a:t>02/03/2017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211935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0E83D6-1DA4-480A-A9D8-079050431945}" type="datetimeFigureOut">
              <a:rPr lang="en-GB" smtClean="0"/>
              <a:t>02/03/2017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368599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E83D6-1DA4-480A-A9D8-079050431945}" type="datetimeFigureOut">
              <a:rPr lang="en-GB" smtClean="0"/>
              <a:t>02/03/2017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230153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0E83D6-1DA4-480A-A9D8-079050431945}" type="datetimeFigureOut">
              <a:rPr lang="en-GB" smtClean="0"/>
              <a:t>02/03/2017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233507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10E83D6-1DA4-480A-A9D8-079050431945}" type="datetimeFigureOut">
              <a:rPr lang="en-GB" smtClean="0"/>
              <a:t>02/03/2017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44017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10E83D6-1DA4-480A-A9D8-079050431945}" type="datetimeFigureOut">
              <a:rPr lang="en-GB" smtClean="0"/>
              <a:t>02/03/2017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40705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E83D6-1DA4-480A-A9D8-079050431945}" type="datetimeFigureOut">
              <a:rPr lang="en-GB" smtClean="0"/>
              <a:t>02/03/2017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101181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E83D6-1DA4-480A-A9D8-079050431945}" type="datetimeFigureOut">
              <a:rPr lang="en-GB" smtClean="0"/>
              <a:t>02/03/2017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66301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E83D6-1DA4-480A-A9D8-079050431945}" type="datetimeFigureOut">
              <a:rPr lang="en-GB" smtClean="0"/>
              <a:t>02/03/2017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C9E69B-9888-43D9-9CB5-CCED5CC96E2D}" type="slidenum">
              <a:rPr lang="en-GB" smtClean="0"/>
              <a:t>‹#›</a:t>
            </a:fld>
            <a:endParaRPr lang="en-GB"/>
          </a:p>
        </p:txBody>
      </p:sp>
    </p:spTree>
    <p:extLst>
      <p:ext uri="{BB962C8B-B14F-4D97-AF65-F5344CB8AC3E}">
        <p14:creationId xmlns:p14="http://schemas.microsoft.com/office/powerpoint/2010/main" val="219791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E83D6-1DA4-480A-A9D8-079050431945}" type="datetimeFigureOut">
              <a:rPr lang="en-GB" smtClean="0"/>
              <a:t>02/03/2017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9E69B-9888-43D9-9CB5-CCED5CC96E2D}" type="slidenum">
              <a:rPr lang="en-GB" smtClean="0"/>
              <a:t>‹#›</a:t>
            </a:fld>
            <a:endParaRPr lang="en-GB"/>
          </a:p>
        </p:txBody>
      </p:sp>
    </p:spTree>
    <p:extLst>
      <p:ext uri="{BB962C8B-B14F-4D97-AF65-F5344CB8AC3E}">
        <p14:creationId xmlns:p14="http://schemas.microsoft.com/office/powerpoint/2010/main" val="336486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blog/1772-diffable-more-customizable-maps" TargetMode="External"/><Relationship Id="rId13" Type="http://schemas.openxmlformats.org/officeDocument/2006/relationships/hyperlink" Target="http://www.amazon.com/dp/B00ED084BK/ref=as_li_ss_til?tag=perltutobyjjmere&amp;camp=0&amp;creative=0&amp;linkCode=as4&amp;creativeASIN=B00ED084BK&amp;adid=1HG3N2ZNW9C40MFDC9WP" TargetMode="External"/><Relationship Id="rId18" Type="http://schemas.openxmlformats.org/officeDocument/2006/relationships/hyperlink" Target="https://github.com/xzyfer/us-travel-checklist/issues/13" TargetMode="External"/><Relationship Id="rId3" Type="http://schemas.openxmlformats.org/officeDocument/2006/relationships/hyperlink" Target="https://gist.github.com/" TargetMode="External"/><Relationship Id="rId7" Type="http://schemas.openxmlformats.org/officeDocument/2006/relationships/hyperlink" Target="https://github.com/blog/1528-there-s-a-map-for-that" TargetMode="External"/><Relationship Id="rId12" Type="http://schemas.openxmlformats.org/officeDocument/2006/relationships/hyperlink" Target="http://directorio.ugr.es/static/Personal/*/jmerelo@atc.ugr.es" TargetMode="External"/><Relationship Id="rId17" Type="http://schemas.openxmlformats.org/officeDocument/2006/relationships/hyperlink" Target="https://github.com/xzyfer/us-travel-checklist/issues/5" TargetMode="External"/><Relationship Id="rId2" Type="http://schemas.openxmlformats.org/officeDocument/2006/relationships/hyperlink" Target="http://carlsednaoui.com/post/70299468325/the-best-to-do-list-a-private-gist" TargetMode="External"/><Relationship Id="rId16" Type="http://schemas.openxmlformats.org/officeDocument/2006/relationships/hyperlink" Target="https://github.com/xzyfer/us-travel-checklist" TargetMode="External"/><Relationship Id="rId1" Type="http://schemas.openxmlformats.org/officeDocument/2006/relationships/slideLayout" Target="../slideLayouts/slideLayout7.xml"/><Relationship Id="rId6" Type="http://schemas.openxmlformats.org/officeDocument/2006/relationships/hyperlink" Target="http://www.bundestag.de/htdocs_e/" TargetMode="External"/><Relationship Id="rId11" Type="http://schemas.openxmlformats.org/officeDocument/2006/relationships/hyperlink" Target="https://github.com/benbalter/congressional-districts/commit/2233c76ca5bb059582d796f053775d8859198ec5" TargetMode="External"/><Relationship Id="rId5" Type="http://schemas.openxmlformats.org/officeDocument/2006/relationships/hyperlink" Target="https://github.com/bundestag/gesetze" TargetMode="External"/><Relationship Id="rId15" Type="http://schemas.openxmlformats.org/officeDocument/2006/relationships/hyperlink" Target="https://github.com/JJ/hoborg/tree/master/Excel-KDP-Royalties" TargetMode="External"/><Relationship Id="rId10" Type="http://schemas.openxmlformats.org/officeDocument/2006/relationships/hyperlink" Target="https://github.com/benbalter/congressional-districts" TargetMode="External"/><Relationship Id="rId19" Type="http://schemas.openxmlformats.org/officeDocument/2006/relationships/hyperlink" Target="http://www.youtube.com/watch?v=C3mvQ8V6evY" TargetMode="External"/><Relationship Id="rId4" Type="http://schemas.openxmlformats.org/officeDocument/2006/relationships/hyperlink" Target="https://github.com/blog/1375-task-lists-in-gfm-issues-pulls-comments" TargetMode="External"/><Relationship Id="rId9" Type="http://schemas.openxmlformats.org/officeDocument/2006/relationships/hyperlink" Target="https://help.github.com/articles/mapping-geojson-files-on-github#styling-markers" TargetMode="External"/><Relationship Id="rId14" Type="http://schemas.openxmlformats.org/officeDocument/2006/relationships/hyperlink" Target="https://github.com/JJ/hob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JJ/hoborg" TargetMode="External"/><Relationship Id="rId3" Type="http://schemas.openxmlformats.org/officeDocument/2006/relationships/hyperlink" Target="https://github.com/bundestag/gesetze" TargetMode="External"/><Relationship Id="rId7" Type="http://schemas.openxmlformats.org/officeDocument/2006/relationships/hyperlink" Target="https://github.com/benbalter/congressional-districts/commit/2233c76ca5bb059582d796f053775d8859198ec5"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github.com/benbalter/congressional-districts" TargetMode="External"/><Relationship Id="rId11" Type="http://schemas.openxmlformats.org/officeDocument/2006/relationships/hyperlink" Target="https://github.com/xzyfer/us-travel-checklist/issues/13" TargetMode="External"/><Relationship Id="rId5" Type="http://schemas.openxmlformats.org/officeDocument/2006/relationships/hyperlink" Target="https://github.com/blog/1772-diffable-more-customizable-maps" TargetMode="External"/><Relationship Id="rId10" Type="http://schemas.openxmlformats.org/officeDocument/2006/relationships/hyperlink" Target="https://github.com/xzyfer/us-travel-checklist/issues/5" TargetMode="External"/><Relationship Id="rId4" Type="http://schemas.openxmlformats.org/officeDocument/2006/relationships/hyperlink" Target="http://www.bundestag.de/htdocs_e/" TargetMode="External"/><Relationship Id="rId9" Type="http://schemas.openxmlformats.org/officeDocument/2006/relationships/hyperlink" Target="https://github.com/xzyfer/us-travel-checklis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476672"/>
            <a:ext cx="8892480" cy="6186309"/>
          </a:xfrm>
          <a:prstGeom prst="rect">
            <a:avLst/>
          </a:prstGeom>
          <a:noFill/>
        </p:spPr>
        <p:txBody>
          <a:bodyPr wrap="square" rtlCol="0">
            <a:spAutoFit/>
          </a:bodyPr>
          <a:lstStyle/>
          <a:p>
            <a:r>
              <a:rPr lang="en-GB" dirty="0" smtClean="0"/>
              <a:t>Twitter pitch: Control uncontrolled tools, in a decentralised way to empower employees to develop and spread good ideas amongst their peers without risking quality</a:t>
            </a:r>
          </a:p>
          <a:p>
            <a:endParaRPr lang="en-GB" dirty="0" smtClean="0"/>
          </a:p>
          <a:p>
            <a:r>
              <a:rPr lang="en-GB" dirty="0" smtClean="0"/>
              <a:t>Recognise it happens, don’t fight it, bring it our of the shadows and embrace the creativity of your people, enable a frame work to provide control &amp; global visibility.</a:t>
            </a:r>
            <a:endParaRPr lang="en-GB" dirty="0"/>
          </a:p>
          <a:p>
            <a:endParaRPr lang="en-GB" dirty="0"/>
          </a:p>
          <a:p>
            <a:endParaRPr lang="en-GB" dirty="0" smtClean="0"/>
          </a:p>
          <a:p>
            <a:endParaRPr lang="en-GB" dirty="0"/>
          </a:p>
          <a:p>
            <a:endParaRPr lang="en-GB" dirty="0" smtClean="0"/>
          </a:p>
          <a:p>
            <a:r>
              <a:rPr lang="en-GB" dirty="0" smtClean="0"/>
              <a:t>Is a framework to enable the sharing &amp; development of tools</a:t>
            </a:r>
          </a:p>
          <a:p>
            <a:endParaRPr lang="en-GB" dirty="0"/>
          </a:p>
          <a:p>
            <a:r>
              <a:rPr lang="en-GB" dirty="0" smtClean="0"/>
              <a:t>Is not a validation from Airbus that the tool is fit for purpose (recognise &amp; respect the authority of your signatures in releasing data)</a:t>
            </a:r>
          </a:p>
          <a:p>
            <a:endParaRPr lang="en-GB" dirty="0"/>
          </a:p>
          <a:p>
            <a:endParaRPr lang="en-GB" dirty="0" smtClean="0"/>
          </a:p>
          <a:p>
            <a:endParaRPr lang="en-GB" dirty="0" smtClean="0"/>
          </a:p>
          <a:p>
            <a:endParaRPr lang="en-GB" dirty="0"/>
          </a:p>
          <a:p>
            <a:r>
              <a:rPr lang="en-GB" dirty="0" smtClean="0"/>
              <a:t>(excel macros, SAP </a:t>
            </a:r>
            <a:r>
              <a:rPr lang="en-GB" dirty="0" err="1" smtClean="0"/>
              <a:t>marcos</a:t>
            </a:r>
            <a:r>
              <a:rPr lang="en-GB" dirty="0" smtClean="0"/>
              <a:t>, Access databases, stand alone tools/programs (</a:t>
            </a:r>
            <a:r>
              <a:rPr lang="en-GB" dirty="0" err="1" smtClean="0"/>
              <a:t>MAPBOX</a:t>
            </a:r>
            <a:r>
              <a:rPr lang="en-GB" dirty="0" smtClean="0"/>
              <a:t>, MAPOCKv2) </a:t>
            </a:r>
          </a:p>
          <a:p>
            <a:endParaRPr lang="en-GB" dirty="0"/>
          </a:p>
          <a:p>
            <a:r>
              <a:rPr lang="en-GB" dirty="0" smtClean="0"/>
              <a:t>Today I use a tool to do my job (sign off concessions), it is uncontrolled, un-validated and known only to me &amp; maybe my immediate colleagues. </a:t>
            </a:r>
            <a:endParaRPr lang="en-GB" dirty="0"/>
          </a:p>
        </p:txBody>
      </p:sp>
    </p:spTree>
    <p:extLst>
      <p:ext uri="{BB962C8B-B14F-4D97-AF65-F5344CB8AC3E}">
        <p14:creationId xmlns:p14="http://schemas.microsoft.com/office/powerpoint/2010/main" val="305200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4572000" cy="1200329"/>
          </a:xfrm>
          <a:prstGeom prst="rect">
            <a:avLst/>
          </a:prstGeom>
        </p:spPr>
        <p:txBody>
          <a:bodyPr>
            <a:spAutoFit/>
          </a:bodyPr>
          <a:lstStyle/>
          <a:p>
            <a:r>
              <a:rPr lang="en-GB" dirty="0"/>
              <a:t>http://www.itworld.com/article/2822952/open-source-tools/142227-Gitty-up-12-things-other-than-programming-code-that-are-managed-on-GitHub.html#slide3</a:t>
            </a:r>
          </a:p>
        </p:txBody>
      </p:sp>
      <p:sp>
        <p:nvSpPr>
          <p:cNvPr id="3" name="Rectangle 2"/>
          <p:cNvSpPr/>
          <p:nvPr/>
        </p:nvSpPr>
        <p:spPr>
          <a:xfrm>
            <a:off x="-108520" y="1772816"/>
            <a:ext cx="4572000" cy="1785104"/>
          </a:xfrm>
          <a:prstGeom prst="rect">
            <a:avLst/>
          </a:prstGeom>
        </p:spPr>
        <p:txBody>
          <a:bodyPr>
            <a:spAutoFit/>
          </a:bodyPr>
          <a:lstStyle/>
          <a:p>
            <a:r>
              <a:rPr lang="en-GB" sz="1000" b="1" dirty="0"/>
              <a:t>To Do lists</a:t>
            </a:r>
          </a:p>
          <a:p>
            <a:r>
              <a:rPr lang="en-GB" sz="1000" dirty="0"/>
              <a:t>We all have way too much to do these days, and just keeping track of it all can be a project. Marketing engineer Carl </a:t>
            </a:r>
            <a:r>
              <a:rPr lang="en-GB" sz="1000" dirty="0" err="1"/>
              <a:t>Sednaoui</a:t>
            </a:r>
            <a:r>
              <a:rPr lang="en-GB" sz="1000" dirty="0"/>
              <a:t> </a:t>
            </a:r>
            <a:r>
              <a:rPr lang="en-GB" sz="1000" dirty="0">
                <a:hlinkClick r:id="rId2"/>
              </a:rPr>
              <a:t>presented an interesting alternative</a:t>
            </a:r>
            <a:r>
              <a:rPr lang="en-GB" sz="1000" dirty="0"/>
              <a:t> to sticky notes, whiteboards and apps by explaining how to use a </a:t>
            </a:r>
            <a:r>
              <a:rPr lang="en-GB" sz="1000" dirty="0">
                <a:hlinkClick r:id="rId3"/>
              </a:rPr>
              <a:t>GitHub Gist</a:t>
            </a:r>
            <a:r>
              <a:rPr lang="en-GB" sz="1000" dirty="0"/>
              <a:t> to manage a To Do list. Using GitHub </a:t>
            </a:r>
            <a:r>
              <a:rPr lang="en-GB" sz="1000" dirty="0" err="1"/>
              <a:t>Flavored</a:t>
            </a:r>
            <a:r>
              <a:rPr lang="en-GB" sz="1000" dirty="0"/>
              <a:t> Markdown, you can easily </a:t>
            </a:r>
            <a:r>
              <a:rPr lang="en-GB" sz="1000" dirty="0">
                <a:hlinkClick r:id="rId4"/>
              </a:rPr>
              <a:t>create a task list</a:t>
            </a:r>
            <a:r>
              <a:rPr lang="en-GB" sz="1000" dirty="0"/>
              <a:t>, that renders with checkboxes to see what you have or haven’t yet completed. </a:t>
            </a:r>
            <a:r>
              <a:rPr lang="en-GB" sz="1000" dirty="0" err="1"/>
              <a:t>Gists</a:t>
            </a:r>
            <a:r>
              <a:rPr lang="en-GB" sz="1000" dirty="0"/>
              <a:t> are Git repositories, meaning the entire change history of your To Do list gets tracked, so you can always review when you completed a certain task. So, go ahead and add “Create GitHub To Do List” to your current To Do list.</a:t>
            </a:r>
          </a:p>
          <a:p>
            <a:r>
              <a:rPr lang="en-GB" sz="1000" dirty="0"/>
              <a:t/>
            </a:r>
            <a:br>
              <a:rPr lang="en-GB" sz="1000" dirty="0"/>
            </a:br>
            <a:endParaRPr lang="en-GB" sz="1000" dirty="0"/>
          </a:p>
        </p:txBody>
      </p:sp>
      <p:sp>
        <p:nvSpPr>
          <p:cNvPr id="4" name="Rectangle 2"/>
          <p:cNvSpPr>
            <a:spLocks noChangeArrowheads="1"/>
          </p:cNvSpPr>
          <p:nvPr/>
        </p:nvSpPr>
        <p:spPr bwMode="auto">
          <a:xfrm>
            <a:off x="5868144" y="116632"/>
            <a:ext cx="295275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GB" altLang="en-US" sz="1000" dirty="0" smtClean="0">
                <a:solidFill>
                  <a:srgbClr val="4687B9"/>
                </a:solidFill>
                <a:latin typeface="abril-text"/>
                <a:cs typeface="Arial" pitchFamily="34" charset="0"/>
              </a:rPr>
              <a:t>GitHub</a:t>
            </a:r>
            <a:r>
              <a:rPr lang="en-GB" altLang="en-US" sz="1000" dirty="0">
                <a:solidFill>
                  <a:srgbClr val="4687B9"/>
                </a:solidFill>
                <a:latin typeface="abril-text"/>
                <a:cs typeface="Arial" pitchFamily="34" charset="0"/>
              </a:rPr>
              <a:t>, the web-based platform for hosting software repositories, seems to be taking over the coding world. With over 10 million repositories it’s become the go-to place for hosting, sharing and contributing to open source code projects. Its appeal comes from the fact that it makes it easy to track the history of files changes (via Git), as well as collaborate and crowdsource. It’s also turned into its own social network. But those same attributes are making it a popular choice for non-code projects by both programmers and non-programmers alike. People are now using GitHub to host, share and crowdsource everything from legal documents to church music. Here are a dozen examples of non-programming projects that are being managed via GitHub.</a:t>
            </a:r>
          </a:p>
        </p:txBody>
      </p:sp>
      <p:sp>
        <p:nvSpPr>
          <p:cNvPr id="5" name="Rectangle 4"/>
          <p:cNvSpPr/>
          <p:nvPr/>
        </p:nvSpPr>
        <p:spPr>
          <a:xfrm>
            <a:off x="-180528" y="3573016"/>
            <a:ext cx="4572000" cy="1477328"/>
          </a:xfrm>
          <a:prstGeom prst="rect">
            <a:avLst/>
          </a:prstGeom>
        </p:spPr>
        <p:txBody>
          <a:bodyPr>
            <a:spAutoFit/>
          </a:bodyPr>
          <a:lstStyle/>
          <a:p>
            <a:r>
              <a:rPr lang="en-GB" sz="1000" b="1" dirty="0"/>
              <a:t>German laws</a:t>
            </a:r>
          </a:p>
          <a:p>
            <a:r>
              <a:rPr lang="en-GB" sz="1000" dirty="0"/>
              <a:t>Public laws are, obviously, already available to the public in various formats. But laws are continually changing and the history of those changes is also important to keep track of, which is where a platform like GitHub can help. Germany has published </a:t>
            </a:r>
            <a:r>
              <a:rPr lang="en-GB" sz="1000" dirty="0">
                <a:hlinkClick r:id="rId5"/>
              </a:rPr>
              <a:t>all of their federal laws and regulations in a GitHub repository</a:t>
            </a:r>
            <a:r>
              <a:rPr lang="en-GB" sz="1000" dirty="0"/>
              <a:t> so that, going forward, all changes to the laws will be tracked and available to the public. Also, people can suggest amendments to laws through pull requests, all of which will also become public record. Changing the laws, however, still has to be done the old fashioned way, through a vote of the </a:t>
            </a:r>
            <a:r>
              <a:rPr lang="en-GB" sz="1000" dirty="0">
                <a:hlinkClick r:id="rId6"/>
              </a:rPr>
              <a:t>Bundestag</a:t>
            </a:r>
            <a:r>
              <a:rPr lang="en-GB" sz="1000" dirty="0"/>
              <a:t>.</a:t>
            </a:r>
          </a:p>
        </p:txBody>
      </p:sp>
      <p:sp>
        <p:nvSpPr>
          <p:cNvPr id="6" name="Rectangle 5"/>
          <p:cNvSpPr/>
          <p:nvPr/>
        </p:nvSpPr>
        <p:spPr>
          <a:xfrm>
            <a:off x="4427984" y="2708920"/>
            <a:ext cx="4572000" cy="1477328"/>
          </a:xfrm>
          <a:prstGeom prst="rect">
            <a:avLst/>
          </a:prstGeom>
        </p:spPr>
        <p:txBody>
          <a:bodyPr>
            <a:spAutoFit/>
          </a:bodyPr>
          <a:lstStyle/>
          <a:p>
            <a:r>
              <a:rPr lang="en-GB" sz="1000" b="1" dirty="0"/>
              <a:t>Maps of congressional districts</a:t>
            </a:r>
          </a:p>
          <a:p>
            <a:r>
              <a:rPr lang="en-GB" sz="1000" dirty="0"/>
              <a:t>Last year GitHub announced that </a:t>
            </a:r>
            <a:r>
              <a:rPr lang="en-GB" sz="1000" dirty="0">
                <a:hlinkClick r:id="rId7"/>
              </a:rPr>
              <a:t>it could now render geographic data</a:t>
            </a:r>
            <a:r>
              <a:rPr lang="en-GB" sz="1000" dirty="0"/>
              <a:t>, specifically </a:t>
            </a:r>
            <a:r>
              <a:rPr lang="en-GB" sz="1000" dirty="0" err="1"/>
              <a:t>GeoJSON</a:t>
            </a:r>
            <a:r>
              <a:rPr lang="en-GB" sz="1000" dirty="0"/>
              <a:t> files, as interactive maps. GitHub’s mapping functionality also includes </a:t>
            </a:r>
            <a:r>
              <a:rPr lang="en-GB" sz="1000" dirty="0">
                <a:hlinkClick r:id="rId8"/>
              </a:rPr>
              <a:t>visualizations of changes to maps over time</a:t>
            </a:r>
            <a:r>
              <a:rPr lang="en-GB" sz="1000" dirty="0"/>
              <a:t> (such as an interactive slider), and lets you </a:t>
            </a:r>
            <a:r>
              <a:rPr lang="en-GB" sz="1000" dirty="0">
                <a:hlinkClick r:id="rId9"/>
              </a:rPr>
              <a:t>customize your maps</a:t>
            </a:r>
            <a:r>
              <a:rPr lang="en-GB" sz="1000" dirty="0"/>
              <a:t> with style specifications. This now makes GitHub a great tool for crowdsourcing, and viewing, maps all of sorts. One neat example: </a:t>
            </a:r>
            <a:r>
              <a:rPr lang="en-GB" sz="1000" dirty="0">
                <a:hlinkClick r:id="rId10"/>
              </a:rPr>
              <a:t>this repository of the history U.S. congressional districts</a:t>
            </a:r>
            <a:r>
              <a:rPr lang="en-GB" sz="1000" dirty="0"/>
              <a:t>. You can visualize, for example, how </a:t>
            </a:r>
            <a:r>
              <a:rPr lang="en-GB" sz="1000" dirty="0">
                <a:hlinkClick r:id="rId11"/>
              </a:rPr>
              <a:t>Illinois’ 4th congressional district changed</a:t>
            </a:r>
            <a:r>
              <a:rPr lang="en-GB" sz="1000" dirty="0"/>
              <a:t> after redistricting in 2011. Who knew congressional redistricting could be so interesting?</a:t>
            </a:r>
          </a:p>
        </p:txBody>
      </p:sp>
      <p:sp>
        <p:nvSpPr>
          <p:cNvPr id="7" name="Rectangle 6"/>
          <p:cNvSpPr/>
          <p:nvPr/>
        </p:nvSpPr>
        <p:spPr>
          <a:xfrm>
            <a:off x="-294940" y="5164509"/>
            <a:ext cx="4572000" cy="1477328"/>
          </a:xfrm>
          <a:prstGeom prst="rect">
            <a:avLst/>
          </a:prstGeom>
        </p:spPr>
        <p:txBody>
          <a:bodyPr>
            <a:spAutoFit/>
          </a:bodyPr>
          <a:lstStyle/>
          <a:p>
            <a:r>
              <a:rPr lang="en-GB" sz="1000" b="1" dirty="0"/>
              <a:t>Book manuscript</a:t>
            </a:r>
          </a:p>
          <a:p>
            <a:r>
              <a:rPr lang="en-GB" sz="1000" dirty="0"/>
              <a:t>Author Juan </a:t>
            </a:r>
            <a:r>
              <a:rPr lang="en-GB" sz="1000" dirty="0" err="1"/>
              <a:t>Julián</a:t>
            </a:r>
            <a:r>
              <a:rPr lang="en-GB" sz="1000" dirty="0"/>
              <a:t> </a:t>
            </a:r>
            <a:r>
              <a:rPr lang="en-GB" sz="1000" dirty="0" err="1"/>
              <a:t>Merelo</a:t>
            </a:r>
            <a:r>
              <a:rPr lang="en-GB" sz="1000" dirty="0"/>
              <a:t> </a:t>
            </a:r>
            <a:r>
              <a:rPr lang="en-GB" sz="1000" dirty="0" err="1"/>
              <a:t>Guervós</a:t>
            </a:r>
            <a:r>
              <a:rPr lang="en-GB" sz="1000" dirty="0"/>
              <a:t>, </a:t>
            </a:r>
            <a:r>
              <a:rPr lang="en-GB" sz="1000" dirty="0">
                <a:hlinkClick r:id="rId12"/>
              </a:rPr>
              <a:t>a professor at the University of Granada</a:t>
            </a:r>
            <a:r>
              <a:rPr lang="en-GB" sz="1000" dirty="0"/>
              <a:t>, turned to GitHub to help him write his recent book, </a:t>
            </a:r>
            <a:r>
              <a:rPr lang="en-GB" sz="1000" i="1" dirty="0">
                <a:hlinkClick r:id="rId13"/>
              </a:rPr>
              <a:t>Manuel, the Magnificent Mechanical Man</a:t>
            </a:r>
            <a:r>
              <a:rPr lang="en-GB" sz="1000" dirty="0"/>
              <a:t>. Not being a native English speaker, he </a:t>
            </a:r>
            <a:r>
              <a:rPr lang="en-GB" sz="1000" dirty="0">
                <a:hlinkClick r:id="rId14"/>
              </a:rPr>
              <a:t>created a GitHub repository for the book</a:t>
            </a:r>
            <a:r>
              <a:rPr lang="en-GB" sz="1000" dirty="0"/>
              <a:t> so others could help him by offering corrections. He also encouraged people to fork the book in order to create their own version of his story. Errors in the book could be submitted as issues and suggested fixes (or changes to the story) could be submitted as pull requests. He’s even </a:t>
            </a:r>
            <a:r>
              <a:rPr lang="en-GB" sz="1000" dirty="0">
                <a:hlinkClick r:id="rId15"/>
              </a:rPr>
              <a:t>uploaded data on the book’s sales</a:t>
            </a:r>
            <a:r>
              <a:rPr lang="en-GB" sz="1000" dirty="0"/>
              <a:t> to GitHub. Maybe GitHub can be a cure for writer’s block?</a:t>
            </a:r>
          </a:p>
        </p:txBody>
      </p:sp>
      <p:sp>
        <p:nvSpPr>
          <p:cNvPr id="8" name="Rectangle 7"/>
          <p:cNvSpPr/>
          <p:nvPr/>
        </p:nvSpPr>
        <p:spPr>
          <a:xfrm>
            <a:off x="4499992" y="4221088"/>
            <a:ext cx="4572000" cy="1169551"/>
          </a:xfrm>
          <a:prstGeom prst="rect">
            <a:avLst/>
          </a:prstGeom>
        </p:spPr>
        <p:txBody>
          <a:bodyPr>
            <a:spAutoFit/>
          </a:bodyPr>
          <a:lstStyle/>
          <a:p>
            <a:r>
              <a:rPr lang="en-GB" sz="1000" b="1" dirty="0"/>
              <a:t>An Australians U.S. travel plans</a:t>
            </a:r>
          </a:p>
          <a:p>
            <a:r>
              <a:rPr lang="en-GB" sz="1000" dirty="0"/>
              <a:t>When Michael </a:t>
            </a:r>
            <a:r>
              <a:rPr lang="en-GB" sz="1000" dirty="0" err="1"/>
              <a:t>Mifsud</a:t>
            </a:r>
            <a:r>
              <a:rPr lang="en-GB" sz="1000" dirty="0"/>
              <a:t>, an Australian developer, was planning his trip to the U.S. last year, he decided to crowdsource his visit by </a:t>
            </a:r>
            <a:r>
              <a:rPr lang="en-GB" sz="1000" dirty="0">
                <a:hlinkClick r:id="rId16"/>
              </a:rPr>
              <a:t>creating a GitHub repository</a:t>
            </a:r>
            <a:r>
              <a:rPr lang="en-GB" sz="1000" dirty="0"/>
              <a:t>. He shared his general interests and asked people with suggestions of what to do or see to submit them via pull requests. For items that were likely to generate a lot of suggestions, he opened separate issues tied to the repository, such as ones for </a:t>
            </a:r>
            <a:r>
              <a:rPr lang="en-GB" sz="1000" dirty="0">
                <a:hlinkClick r:id="rId17"/>
              </a:rPr>
              <a:t>pizza</a:t>
            </a:r>
            <a:r>
              <a:rPr lang="en-GB" sz="1000" dirty="0"/>
              <a:t> or </a:t>
            </a:r>
            <a:r>
              <a:rPr lang="en-GB" sz="1000" dirty="0">
                <a:hlinkClick r:id="rId18"/>
              </a:rPr>
              <a:t>tacos joints</a:t>
            </a:r>
            <a:r>
              <a:rPr lang="en-GB" sz="1000" dirty="0"/>
              <a:t> in San Francisco. </a:t>
            </a:r>
            <a:r>
              <a:rPr lang="en-GB" sz="1000" dirty="0">
                <a:hlinkClick r:id="rId19"/>
              </a:rPr>
              <a:t>Clark Griswold would approve</a:t>
            </a:r>
            <a:r>
              <a:rPr lang="en-GB" sz="1000" dirty="0"/>
              <a:t>.</a:t>
            </a:r>
          </a:p>
        </p:txBody>
      </p:sp>
    </p:spTree>
    <p:extLst>
      <p:ext uri="{BB962C8B-B14F-4D97-AF65-F5344CB8AC3E}">
        <p14:creationId xmlns:p14="http://schemas.microsoft.com/office/powerpoint/2010/main" val="68494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49" y="0"/>
            <a:ext cx="8784976" cy="2585323"/>
          </a:xfrm>
          <a:prstGeom prst="rect">
            <a:avLst/>
          </a:prstGeom>
          <a:noFill/>
        </p:spPr>
        <p:txBody>
          <a:bodyPr wrap="square" rtlCol="0">
            <a:spAutoFit/>
          </a:bodyPr>
          <a:lstStyle/>
          <a:p>
            <a:r>
              <a:rPr lang="en-GB" dirty="0" smtClean="0"/>
              <a:t>What is GIT.</a:t>
            </a:r>
          </a:p>
          <a:p>
            <a:endParaRPr lang="en-GB" dirty="0"/>
          </a:p>
          <a:p>
            <a:r>
              <a:rPr lang="en-GB" dirty="0" smtClean="0"/>
              <a:t>It is a VCS (Version Control Software)</a:t>
            </a:r>
          </a:p>
          <a:p>
            <a:endParaRPr lang="en-GB" dirty="0"/>
          </a:p>
          <a:p>
            <a:endParaRPr lang="en-GB" dirty="0" smtClean="0"/>
          </a:p>
          <a:p>
            <a:endParaRPr lang="en-GB" dirty="0"/>
          </a:p>
          <a:p>
            <a:r>
              <a:rPr lang="en-GB" b="1" dirty="0" err="1"/>
              <a:t>Github</a:t>
            </a:r>
            <a:r>
              <a:rPr lang="en-GB" dirty="0"/>
              <a:t> makes Git even easier and social. With </a:t>
            </a:r>
            <a:r>
              <a:rPr lang="en-GB" dirty="0" err="1"/>
              <a:t>Github</a:t>
            </a:r>
            <a:r>
              <a:rPr lang="en-GB" dirty="0"/>
              <a:t> you can put your code online and share it with others. Users can create new projects and work together on projects -- making something better, together.</a:t>
            </a:r>
            <a:r>
              <a:rPr lang="en-GB" dirty="0" smtClean="0"/>
              <a:t> </a:t>
            </a:r>
          </a:p>
        </p:txBody>
      </p:sp>
      <p:sp>
        <p:nvSpPr>
          <p:cNvPr id="3" name="TextBox 2"/>
          <p:cNvSpPr txBox="1"/>
          <p:nvPr/>
        </p:nvSpPr>
        <p:spPr>
          <a:xfrm>
            <a:off x="5655765" y="188640"/>
            <a:ext cx="3460257" cy="1200329"/>
          </a:xfrm>
          <a:prstGeom prst="rect">
            <a:avLst/>
          </a:prstGeom>
          <a:solidFill>
            <a:srgbClr val="FFC000"/>
          </a:solidFill>
        </p:spPr>
        <p:txBody>
          <a:bodyPr wrap="square" rtlCol="0">
            <a:spAutoFit/>
          </a:bodyPr>
          <a:lstStyle/>
          <a:p>
            <a:r>
              <a:rPr lang="en-GB" dirty="0" smtClean="0"/>
              <a:t>Need to engage IS teams to see if GIT or another VCS is the best solution.. But this idea is about the principle.</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4941168"/>
            <a:ext cx="6120680" cy="1741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467102"/>
            <a:ext cx="3316784" cy="4409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70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693866"/>
          </a:xfrm>
          <a:prstGeom prst="rect">
            <a:avLst/>
          </a:prstGeom>
          <a:noFill/>
        </p:spPr>
        <p:txBody>
          <a:bodyPr wrap="square" rtlCol="0">
            <a:spAutoFit/>
          </a:bodyPr>
          <a:lstStyle/>
          <a:p>
            <a:r>
              <a:rPr lang="en-GB" sz="1400" dirty="0" smtClean="0"/>
              <a:t>Document XXX published</a:t>
            </a:r>
          </a:p>
          <a:p>
            <a:r>
              <a:rPr lang="en-GB" sz="1400" dirty="0"/>
              <a:t>	</a:t>
            </a:r>
            <a:r>
              <a:rPr lang="en-GB" sz="1400" dirty="0" smtClean="0"/>
              <a:t>- how to control changes? While maintaining authority? </a:t>
            </a:r>
          </a:p>
          <a:p>
            <a:r>
              <a:rPr lang="en-GB" sz="1400" dirty="0"/>
              <a:t>	</a:t>
            </a:r>
            <a:r>
              <a:rPr lang="en-GB" sz="1400" dirty="0" smtClean="0"/>
              <a:t>	- it would be great if users could submit spelling &amp; clarity updates for immediate release. </a:t>
            </a:r>
          </a:p>
          <a:p>
            <a:r>
              <a:rPr lang="en-GB" sz="1400" dirty="0"/>
              <a:t>	</a:t>
            </a:r>
            <a:r>
              <a:rPr lang="en-GB" sz="1400" dirty="0" smtClean="0"/>
              <a:t>	- how do you ensure that the intent of the document is not changed? </a:t>
            </a:r>
          </a:p>
          <a:p>
            <a:r>
              <a:rPr lang="en-GB" sz="1400" dirty="0"/>
              <a:t>	</a:t>
            </a:r>
            <a:r>
              <a:rPr lang="en-GB" sz="1400" dirty="0" smtClean="0"/>
              <a:t>	- how do you avoid a single reviewer/point of </a:t>
            </a:r>
            <a:r>
              <a:rPr lang="en-GB" sz="1400" dirty="0" err="1" smtClean="0"/>
              <a:t>faliure</a:t>
            </a:r>
            <a:r>
              <a:rPr lang="en-GB" sz="1400" dirty="0" smtClean="0"/>
              <a:t>/overloaded by minor changes.</a:t>
            </a:r>
          </a:p>
          <a:p>
            <a:endParaRPr lang="en-GB" sz="1400" dirty="0"/>
          </a:p>
          <a:p>
            <a:endParaRPr lang="en-GB" sz="1400" dirty="0" smtClean="0"/>
          </a:p>
          <a:p>
            <a:endParaRPr lang="en-GB" sz="1400" dirty="0"/>
          </a:p>
          <a:p>
            <a:endParaRPr lang="en-GB" sz="1400" dirty="0" smtClean="0"/>
          </a:p>
          <a:p>
            <a:endParaRPr lang="en-GB" sz="1400" dirty="0"/>
          </a:p>
          <a:p>
            <a:r>
              <a:rPr lang="en-GB" sz="1400" dirty="0" smtClean="0"/>
              <a:t>This idea is about getting the idea &amp; the principle out into the wild… from there questions like above can be answered &amp; implemented. Start with the basic idea.. This silly little tool I’ve created helps me in my work.. Anyone else want to use it? Can you help me make it better.. After this it can evolve into something driven by business needs cantered on users.</a:t>
            </a:r>
          </a:p>
          <a:p>
            <a:endParaRPr lang="en-GB" sz="1400" dirty="0"/>
          </a:p>
          <a:p>
            <a:endParaRPr lang="en-GB" sz="1400" dirty="0" smtClean="0"/>
          </a:p>
          <a:p>
            <a:r>
              <a:rPr lang="en-GB" sz="1400" dirty="0" smtClean="0"/>
              <a:t>Need to recognise everything in Airbus must be controlled and robust. No question our business relies on this (customer confidence &amp; regulatory requirements) . BUT people do what they want in their sphere of influence. i.e. local tools, “how to guides” for software/tools/processes, local interpretations of processes/rules… How can we manage this better… my idea is to allow it but bring it out of the shadows. Enable interested parties see what is happening, impact what is happening or in extreme cases stop what is happening. </a:t>
            </a:r>
          </a:p>
          <a:p>
            <a:endParaRPr lang="en-GB" sz="1400" dirty="0"/>
          </a:p>
          <a:p>
            <a:r>
              <a:rPr lang="en-GB" sz="1400" dirty="0" smtClean="0"/>
              <a:t>Consider Linux. Used on a majority of webservers. Community developed how is this robustly controlled without a single person/team auditing everything. Can we draw parallels to their environment &amp; ours to convince ourselves it is a workable framework? If a server crashes do they care? If a </a:t>
            </a:r>
            <a:r>
              <a:rPr lang="en-GB" sz="1400" smtClean="0"/>
              <a:t>plane crashes do we care? </a:t>
            </a:r>
            <a:endParaRPr lang="en-GB" sz="1400" dirty="0" smtClean="0"/>
          </a:p>
          <a:p>
            <a:endParaRPr lang="en-GB" sz="1400" dirty="0"/>
          </a:p>
          <a:p>
            <a:endParaRPr lang="en-GB" sz="1400" dirty="0"/>
          </a:p>
        </p:txBody>
      </p:sp>
    </p:spTree>
    <p:extLst>
      <p:ext uri="{BB962C8B-B14F-4D97-AF65-F5344CB8AC3E}">
        <p14:creationId xmlns:p14="http://schemas.microsoft.com/office/powerpoint/2010/main" val="111939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076"/>
            <a:ext cx="9144000" cy="1200329"/>
          </a:xfrm>
          <a:prstGeom prst="rect">
            <a:avLst/>
          </a:prstGeom>
        </p:spPr>
        <p:txBody>
          <a:bodyPr wrap="square">
            <a:spAutoFit/>
          </a:bodyPr>
          <a:lstStyle/>
          <a:p>
            <a:r>
              <a:rPr lang="en-GB" dirty="0"/>
              <a:t>Customer pain: Have you ever heard…? or Did you know that…? </a:t>
            </a:r>
          </a:p>
          <a:p>
            <a:r>
              <a:rPr lang="en-GB" dirty="0">
                <a:solidFill>
                  <a:schemeClr val="tx2">
                    <a:lumMod val="60000"/>
                    <a:lumOff val="40000"/>
                  </a:schemeClr>
                </a:solidFill>
              </a:rPr>
              <a:t> - Did you know that today people use </a:t>
            </a:r>
            <a:r>
              <a:rPr lang="en-GB" dirty="0" err="1">
                <a:solidFill>
                  <a:schemeClr val="tx2">
                    <a:lumMod val="60000"/>
                    <a:lumOff val="40000"/>
                  </a:schemeClr>
                </a:solidFill>
              </a:rPr>
              <a:t>selfmade</a:t>
            </a:r>
            <a:r>
              <a:rPr lang="en-GB" dirty="0">
                <a:solidFill>
                  <a:schemeClr val="tx2">
                    <a:lumMod val="60000"/>
                    <a:lumOff val="40000"/>
                  </a:schemeClr>
                </a:solidFill>
              </a:rPr>
              <a:t> tools &amp; templates to do their job, these are limited by their time and skill and don’t benefit from a second set of eyes. These tools can be used to propose data for official documents. This output is entirely un validated. </a:t>
            </a:r>
          </a:p>
        </p:txBody>
      </p:sp>
      <p:pic>
        <p:nvPicPr>
          <p:cNvPr id="2050" name="Picture 2" descr="Image result for shutterstock 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3429000"/>
            <a:ext cx="1840718" cy="169591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clipart yo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6" descr="Image result for clipart yo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005064"/>
            <a:ext cx="19335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1691680" y="2708920"/>
            <a:ext cx="1224136" cy="100811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Oversize hole calculator</a:t>
            </a:r>
            <a:endParaRPr lang="en-GB" dirty="0"/>
          </a:p>
        </p:txBody>
      </p:sp>
      <p:sp>
        <p:nvSpPr>
          <p:cNvPr id="6" name="Rounded Rectangle 5"/>
          <p:cNvSpPr/>
          <p:nvPr/>
        </p:nvSpPr>
        <p:spPr>
          <a:xfrm>
            <a:off x="827584" y="1988840"/>
            <a:ext cx="1224136" cy="432048"/>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Hole Spec</a:t>
            </a:r>
            <a:endParaRPr lang="en-GB" dirty="0">
              <a:solidFill>
                <a:schemeClr val="tx1"/>
              </a:solidFill>
            </a:endParaRPr>
          </a:p>
        </p:txBody>
      </p:sp>
      <p:sp>
        <p:nvSpPr>
          <p:cNvPr id="9" name="Rounded Rectangle 8"/>
          <p:cNvSpPr/>
          <p:nvPr/>
        </p:nvSpPr>
        <p:spPr>
          <a:xfrm>
            <a:off x="17529" y="2780928"/>
            <a:ext cx="1224136" cy="432048"/>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Bolt Spec</a:t>
            </a:r>
            <a:endParaRPr lang="en-GB" dirty="0">
              <a:solidFill>
                <a:schemeClr val="tx1"/>
              </a:solidFill>
            </a:endParaRPr>
          </a:p>
        </p:txBody>
      </p:sp>
      <p:sp>
        <p:nvSpPr>
          <p:cNvPr id="10" name="Flowchart: Document 9"/>
          <p:cNvSpPr/>
          <p:nvPr/>
        </p:nvSpPr>
        <p:spPr>
          <a:xfrm>
            <a:off x="1691680" y="4797152"/>
            <a:ext cx="1224136" cy="100811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MAPOCKv2.0</a:t>
            </a:r>
            <a:endParaRPr lang="en-GB" dirty="0"/>
          </a:p>
        </p:txBody>
      </p:sp>
      <p:sp>
        <p:nvSpPr>
          <p:cNvPr id="11" name="Rounded Rectangle 10"/>
          <p:cNvSpPr/>
          <p:nvPr/>
        </p:nvSpPr>
        <p:spPr>
          <a:xfrm>
            <a:off x="25302" y="5013176"/>
            <a:ext cx="1224136" cy="432048"/>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Weblinks</a:t>
            </a:r>
            <a:endParaRPr lang="en-GB" dirty="0">
              <a:solidFill>
                <a:schemeClr val="tx1"/>
              </a:solidFill>
            </a:endParaRPr>
          </a:p>
        </p:txBody>
      </p:sp>
      <p:sp>
        <p:nvSpPr>
          <p:cNvPr id="12" name="Rounded Rectangle 11"/>
          <p:cNvSpPr/>
          <p:nvPr/>
        </p:nvSpPr>
        <p:spPr>
          <a:xfrm>
            <a:off x="22882" y="5661248"/>
            <a:ext cx="1380766" cy="432048"/>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Folder links</a:t>
            </a:r>
            <a:endParaRPr lang="en-GB" dirty="0">
              <a:solidFill>
                <a:schemeClr val="tx1"/>
              </a:solidFill>
            </a:endParaRPr>
          </a:p>
        </p:txBody>
      </p:sp>
      <p:sp>
        <p:nvSpPr>
          <p:cNvPr id="13" name="Flowchart: Document 12"/>
          <p:cNvSpPr/>
          <p:nvPr/>
        </p:nvSpPr>
        <p:spPr>
          <a:xfrm>
            <a:off x="5004048" y="2348880"/>
            <a:ext cx="1512168" cy="100811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Concessions tracker</a:t>
            </a:r>
            <a:endParaRPr lang="en-GB" dirty="0"/>
          </a:p>
        </p:txBody>
      </p:sp>
      <p:sp>
        <p:nvSpPr>
          <p:cNvPr id="14" name="Rounded Rectangle 13"/>
          <p:cNvSpPr/>
          <p:nvPr/>
        </p:nvSpPr>
        <p:spPr>
          <a:xfrm>
            <a:off x="6300192" y="1700808"/>
            <a:ext cx="1224136" cy="504056"/>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SAP Download</a:t>
            </a:r>
            <a:endParaRPr lang="en-GB" dirty="0">
              <a:solidFill>
                <a:schemeClr val="tx1"/>
              </a:solidFill>
            </a:endParaRPr>
          </a:p>
        </p:txBody>
      </p:sp>
      <p:sp>
        <p:nvSpPr>
          <p:cNvPr id="15" name="Flowchart: Document 14"/>
          <p:cNvSpPr/>
          <p:nvPr/>
        </p:nvSpPr>
        <p:spPr>
          <a:xfrm>
            <a:off x="7740352" y="1052736"/>
            <a:ext cx="1224136" cy="100811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SAP Marco</a:t>
            </a:r>
            <a:endParaRPr lang="en-GB" dirty="0"/>
          </a:p>
        </p:txBody>
      </p:sp>
      <p:sp>
        <p:nvSpPr>
          <p:cNvPr id="7" name="Cloud 6"/>
          <p:cNvSpPr/>
          <p:nvPr/>
        </p:nvSpPr>
        <p:spPr>
          <a:xfrm>
            <a:off x="2483768" y="2348880"/>
            <a:ext cx="720080" cy="432048"/>
          </a:xfrm>
          <a:prstGeom prst="cloud">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Excel</a:t>
            </a:r>
            <a:endParaRPr lang="en-GB" sz="1000" dirty="0"/>
          </a:p>
        </p:txBody>
      </p:sp>
      <p:sp>
        <p:nvSpPr>
          <p:cNvPr id="18" name="Cloud 17"/>
          <p:cNvSpPr/>
          <p:nvPr/>
        </p:nvSpPr>
        <p:spPr>
          <a:xfrm>
            <a:off x="1403648" y="4437112"/>
            <a:ext cx="864096" cy="432048"/>
          </a:xfrm>
          <a:prstGeom prst="cloud">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Win7 gadget</a:t>
            </a:r>
            <a:endParaRPr lang="en-GB" sz="1000" dirty="0"/>
          </a:p>
        </p:txBody>
      </p:sp>
      <p:sp>
        <p:nvSpPr>
          <p:cNvPr id="19" name="Cloud 18"/>
          <p:cNvSpPr/>
          <p:nvPr/>
        </p:nvSpPr>
        <p:spPr>
          <a:xfrm>
            <a:off x="8300805" y="764704"/>
            <a:ext cx="864096" cy="432048"/>
          </a:xfrm>
          <a:prstGeom prst="cloud">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VBA</a:t>
            </a:r>
            <a:endParaRPr lang="en-GB" sz="1000" dirty="0"/>
          </a:p>
        </p:txBody>
      </p:sp>
      <p:sp>
        <p:nvSpPr>
          <p:cNvPr id="20" name="Cloud 19"/>
          <p:cNvSpPr/>
          <p:nvPr/>
        </p:nvSpPr>
        <p:spPr>
          <a:xfrm>
            <a:off x="4644008" y="2060848"/>
            <a:ext cx="720080" cy="432048"/>
          </a:xfrm>
          <a:prstGeom prst="cloud">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Excel</a:t>
            </a:r>
            <a:endParaRPr lang="en-GB" sz="1000" dirty="0"/>
          </a:p>
        </p:txBody>
      </p:sp>
      <p:pic>
        <p:nvPicPr>
          <p:cNvPr id="21" name="Picture 1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072" y="5661248"/>
            <a:ext cx="936104" cy="1012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Flowchart: Document 22"/>
          <p:cNvSpPr/>
          <p:nvPr/>
        </p:nvSpPr>
        <p:spPr>
          <a:xfrm>
            <a:off x="6084168" y="5949280"/>
            <a:ext cx="1368152" cy="720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What do you use?</a:t>
            </a:r>
            <a:endParaRPr lang="en-GB" dirty="0"/>
          </a:p>
        </p:txBody>
      </p:sp>
      <p:sp>
        <p:nvSpPr>
          <p:cNvPr id="24" name="Flowchart: Document 23"/>
          <p:cNvSpPr/>
          <p:nvPr/>
        </p:nvSpPr>
        <p:spPr>
          <a:xfrm>
            <a:off x="7452320" y="4077072"/>
            <a:ext cx="1368152" cy="57606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Web based PM</a:t>
            </a:r>
            <a:endParaRPr lang="en-GB" sz="1200" dirty="0"/>
          </a:p>
        </p:txBody>
      </p:sp>
      <p:sp>
        <p:nvSpPr>
          <p:cNvPr id="25" name="Flowchart: Document 24"/>
          <p:cNvSpPr/>
          <p:nvPr/>
        </p:nvSpPr>
        <p:spPr>
          <a:xfrm>
            <a:off x="7452320" y="4725144"/>
            <a:ext cx="1368152" cy="57606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Web based PM</a:t>
            </a:r>
            <a:endParaRPr lang="en-GB" sz="1200" dirty="0"/>
          </a:p>
        </p:txBody>
      </p:sp>
    </p:spTree>
    <p:extLst>
      <p:ext uri="{BB962C8B-B14F-4D97-AF65-F5344CB8AC3E}">
        <p14:creationId xmlns:p14="http://schemas.microsoft.com/office/powerpoint/2010/main" val="297409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076"/>
            <a:ext cx="9144000" cy="1200329"/>
          </a:xfrm>
          <a:prstGeom prst="rect">
            <a:avLst/>
          </a:prstGeom>
        </p:spPr>
        <p:txBody>
          <a:bodyPr wrap="square">
            <a:spAutoFit/>
          </a:bodyPr>
          <a:lstStyle/>
          <a:p>
            <a:r>
              <a:rPr lang="en-GB" dirty="0" smtClean="0"/>
              <a:t>Value </a:t>
            </a:r>
            <a:r>
              <a:rPr lang="en-GB" dirty="0"/>
              <a:t>Proposition: The innovation is… or What I</a:t>
            </a:r>
            <a:r>
              <a:rPr lang="en-GB" i="1" dirty="0"/>
              <a:t>´</a:t>
            </a:r>
            <a:r>
              <a:rPr lang="en-GB" dirty="0"/>
              <a:t>m doing different is… </a:t>
            </a:r>
          </a:p>
          <a:p>
            <a:r>
              <a:rPr lang="en-GB" dirty="0">
                <a:solidFill>
                  <a:schemeClr val="tx2">
                    <a:lumMod val="60000"/>
                    <a:lumOff val="40000"/>
                  </a:schemeClr>
                </a:solidFill>
              </a:rPr>
              <a:t>What I propose is that </a:t>
            </a:r>
            <a:r>
              <a:rPr lang="en-GB" dirty="0" err="1">
                <a:solidFill>
                  <a:schemeClr val="tx2">
                    <a:lumMod val="60000"/>
                    <a:lumOff val="40000"/>
                  </a:schemeClr>
                </a:solidFill>
              </a:rPr>
              <a:t>Aibus</a:t>
            </a:r>
            <a:r>
              <a:rPr lang="en-GB" dirty="0">
                <a:solidFill>
                  <a:schemeClr val="tx2">
                    <a:lumMod val="60000"/>
                    <a:lumOff val="40000"/>
                  </a:schemeClr>
                </a:solidFill>
              </a:rPr>
              <a:t> recognise this behaviour and rather then try to stamp it out, embrace it in an entrepreneurial style using methods already in use in the open source community for over a decade</a:t>
            </a:r>
            <a:r>
              <a:rPr lang="en-GB" dirty="0" smtClean="0">
                <a:solidFill>
                  <a:schemeClr val="tx2">
                    <a:lumMod val="60000"/>
                    <a:lumOff val="40000"/>
                  </a:schemeClr>
                </a:solidFill>
              </a:rPr>
              <a:t>.</a:t>
            </a:r>
            <a:endParaRPr lang="en-GB" dirty="0">
              <a:solidFill>
                <a:schemeClr val="tx2">
                  <a:lumMod val="60000"/>
                  <a:lumOff val="40000"/>
                </a:schemeClr>
              </a:solidFill>
            </a:endParaRPr>
          </a:p>
        </p:txBody>
      </p:sp>
      <p:sp>
        <p:nvSpPr>
          <p:cNvPr id="3" name="AutoShape 2" descr="Image result for clipart crowdsou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6" name="Picture 4"/>
          <p:cNvPicPr>
            <a:picLocks noChangeAspect="1" noChangeArrowheads="1"/>
          </p:cNvPicPr>
          <p:nvPr/>
        </p:nvPicPr>
        <p:blipFill rotWithShape="1">
          <a:blip r:embed="rId3">
            <a:clrChange>
              <a:clrFrom>
                <a:srgbClr val="FEFEF6"/>
              </a:clrFrom>
              <a:clrTo>
                <a:srgbClr val="FEFEF6">
                  <a:alpha val="0"/>
                </a:srgbClr>
              </a:clrTo>
            </a:clrChange>
            <a:extLst>
              <a:ext uri="{28A0092B-C50C-407E-A947-70E740481C1C}">
                <a14:useLocalDpi xmlns:a14="http://schemas.microsoft.com/office/drawing/2010/main" val="0"/>
              </a:ext>
            </a:extLst>
          </a:blip>
          <a:srcRect l="26135" t="5523" r="25395" b="5350"/>
          <a:stretch/>
        </p:blipFill>
        <p:spPr bwMode="auto">
          <a:xfrm>
            <a:off x="2411760" y="2060848"/>
            <a:ext cx="3508745" cy="4295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0" y="2204864"/>
            <a:ext cx="2555776" cy="1477328"/>
          </a:xfrm>
          <a:prstGeom prst="rect">
            <a:avLst/>
          </a:prstGeom>
        </p:spPr>
        <p:txBody>
          <a:bodyPr wrap="square">
            <a:spAutoFit/>
          </a:bodyPr>
          <a:lstStyle/>
          <a:p>
            <a:r>
              <a:rPr lang="en-GB" dirty="0" smtClean="0"/>
              <a:t>I’m not:</a:t>
            </a:r>
          </a:p>
          <a:p>
            <a:r>
              <a:rPr lang="en-GB" dirty="0" smtClean="0">
                <a:solidFill>
                  <a:schemeClr val="tx2">
                    <a:lumMod val="60000"/>
                    <a:lumOff val="40000"/>
                  </a:schemeClr>
                </a:solidFill>
              </a:rPr>
              <a:t>A software developer</a:t>
            </a:r>
          </a:p>
          <a:p>
            <a:r>
              <a:rPr lang="en-GB" dirty="0">
                <a:solidFill>
                  <a:schemeClr val="tx2">
                    <a:lumMod val="60000"/>
                    <a:lumOff val="40000"/>
                  </a:schemeClr>
                </a:solidFill>
              </a:rPr>
              <a:t>Excel </a:t>
            </a:r>
            <a:r>
              <a:rPr lang="en-GB" dirty="0" smtClean="0">
                <a:solidFill>
                  <a:schemeClr val="tx2">
                    <a:lumMod val="60000"/>
                    <a:lumOff val="40000"/>
                  </a:schemeClr>
                </a:solidFill>
              </a:rPr>
              <a:t>expert/enthusiast</a:t>
            </a:r>
          </a:p>
          <a:p>
            <a:r>
              <a:rPr lang="en-GB" dirty="0">
                <a:solidFill>
                  <a:schemeClr val="tx2">
                    <a:lumMod val="60000"/>
                    <a:lumOff val="40000"/>
                  </a:schemeClr>
                </a:solidFill>
              </a:rPr>
              <a:t>SAP </a:t>
            </a:r>
            <a:r>
              <a:rPr lang="en-GB" dirty="0" smtClean="0">
                <a:solidFill>
                  <a:schemeClr val="tx2">
                    <a:lumMod val="60000"/>
                    <a:lumOff val="40000"/>
                  </a:schemeClr>
                </a:solidFill>
              </a:rPr>
              <a:t>expert/enthusiast</a:t>
            </a:r>
          </a:p>
          <a:p>
            <a:r>
              <a:rPr lang="en-GB" dirty="0" smtClean="0">
                <a:solidFill>
                  <a:schemeClr val="tx2">
                    <a:lumMod val="60000"/>
                    <a:lumOff val="40000"/>
                  </a:schemeClr>
                </a:solidFill>
              </a:rPr>
              <a:t>BUT others are.. </a:t>
            </a:r>
          </a:p>
        </p:txBody>
      </p:sp>
      <p:sp>
        <p:nvSpPr>
          <p:cNvPr id="7" name="Rectangle 6"/>
          <p:cNvSpPr/>
          <p:nvPr/>
        </p:nvSpPr>
        <p:spPr>
          <a:xfrm>
            <a:off x="6300192" y="2276872"/>
            <a:ext cx="2555776" cy="2585323"/>
          </a:xfrm>
          <a:prstGeom prst="rect">
            <a:avLst/>
          </a:prstGeom>
        </p:spPr>
        <p:txBody>
          <a:bodyPr wrap="square">
            <a:spAutoFit/>
          </a:bodyPr>
          <a:lstStyle/>
          <a:p>
            <a:r>
              <a:rPr lang="en-GB" dirty="0" smtClean="0"/>
              <a:t>A frame work could deliver:</a:t>
            </a:r>
          </a:p>
          <a:p>
            <a:r>
              <a:rPr lang="en-GB" dirty="0" smtClean="0">
                <a:solidFill>
                  <a:schemeClr val="tx2">
                    <a:lumMod val="60000"/>
                    <a:lumOff val="40000"/>
                  </a:schemeClr>
                </a:solidFill>
              </a:rPr>
              <a:t>Sharing of tools</a:t>
            </a:r>
          </a:p>
          <a:p>
            <a:r>
              <a:rPr lang="en-GB" dirty="0" smtClean="0">
                <a:solidFill>
                  <a:schemeClr val="tx2">
                    <a:lumMod val="60000"/>
                    <a:lumOff val="40000"/>
                  </a:schemeClr>
                </a:solidFill>
              </a:rPr>
              <a:t>Development of tools</a:t>
            </a:r>
          </a:p>
          <a:p>
            <a:r>
              <a:rPr lang="en-GB" dirty="0" smtClean="0">
                <a:solidFill>
                  <a:schemeClr val="tx2">
                    <a:lumMod val="60000"/>
                    <a:lumOff val="40000"/>
                  </a:schemeClr>
                </a:solidFill>
              </a:rPr>
              <a:t>Identification of popular tools</a:t>
            </a:r>
          </a:p>
          <a:p>
            <a:r>
              <a:rPr lang="en-GB" dirty="0" smtClean="0">
                <a:solidFill>
                  <a:schemeClr val="tx2">
                    <a:lumMod val="60000"/>
                    <a:lumOff val="40000"/>
                  </a:schemeClr>
                </a:solidFill>
              </a:rPr>
              <a:t>Pre-made user specification should a tool be made </a:t>
            </a:r>
            <a:r>
              <a:rPr lang="en-GB" dirty="0" err="1" smtClean="0">
                <a:solidFill>
                  <a:schemeClr val="tx2">
                    <a:lumMod val="60000"/>
                    <a:lumOff val="40000"/>
                  </a:schemeClr>
                </a:solidFill>
              </a:rPr>
              <a:t>ofical</a:t>
            </a:r>
            <a:r>
              <a:rPr lang="en-GB" dirty="0" smtClean="0">
                <a:solidFill>
                  <a:schemeClr val="tx2">
                    <a:lumMod val="60000"/>
                    <a:lumOff val="40000"/>
                  </a:schemeClr>
                </a:solidFill>
              </a:rPr>
              <a:t> </a:t>
            </a:r>
          </a:p>
        </p:txBody>
      </p:sp>
    </p:spTree>
    <p:extLst>
      <p:ext uri="{BB962C8B-B14F-4D97-AF65-F5344CB8AC3E}">
        <p14:creationId xmlns:p14="http://schemas.microsoft.com/office/powerpoint/2010/main" val="121827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076"/>
            <a:ext cx="9144000" cy="1754326"/>
          </a:xfrm>
          <a:prstGeom prst="rect">
            <a:avLst/>
          </a:prstGeom>
        </p:spPr>
        <p:txBody>
          <a:bodyPr wrap="square">
            <a:spAutoFit/>
          </a:bodyPr>
          <a:lstStyle/>
          <a:p>
            <a:r>
              <a:rPr lang="en-GB" dirty="0" smtClean="0"/>
              <a:t>Market </a:t>
            </a:r>
            <a:r>
              <a:rPr lang="en-GB" dirty="0"/>
              <a:t>Profile/Size: This will help as many as… or X will benefit from this… </a:t>
            </a:r>
          </a:p>
          <a:p>
            <a:r>
              <a:rPr lang="en-GB" dirty="0">
                <a:solidFill>
                  <a:schemeClr val="tx2">
                    <a:lumMod val="60000"/>
                    <a:lumOff val="40000"/>
                  </a:schemeClr>
                </a:solidFill>
              </a:rPr>
              <a:t>Originally I was only thinking of Development Engineering, but the more I think about it the more I see possibilities in Customer Services Engineers &amp; Quality Engineering, &amp; perhaps further. Just because your tool is unique to your task doesn’t mean it isn’t interesting to others. A350 concession engineering tool, might be useful to SA/</a:t>
            </a:r>
            <a:r>
              <a:rPr lang="en-GB" dirty="0" err="1">
                <a:solidFill>
                  <a:schemeClr val="tx2">
                    <a:lumMod val="60000"/>
                    <a:lumOff val="40000"/>
                  </a:schemeClr>
                </a:solidFill>
              </a:rPr>
              <a:t>LR</a:t>
            </a:r>
            <a:r>
              <a:rPr lang="en-GB" dirty="0">
                <a:solidFill>
                  <a:schemeClr val="tx2">
                    <a:lumMod val="60000"/>
                    <a:lumOff val="40000"/>
                  </a:schemeClr>
                </a:solidFill>
              </a:rPr>
              <a:t> or could be adapted to </a:t>
            </a:r>
            <a:r>
              <a:rPr lang="en-GB" dirty="0" err="1">
                <a:solidFill>
                  <a:schemeClr val="tx2">
                    <a:lumMod val="60000"/>
                    <a:lumOff val="40000"/>
                  </a:schemeClr>
                </a:solidFill>
              </a:rPr>
              <a:t>NCs</a:t>
            </a:r>
            <a:r>
              <a:rPr lang="en-GB" dirty="0">
                <a:solidFill>
                  <a:schemeClr val="tx2">
                    <a:lumMod val="60000"/>
                    <a:lumOff val="40000"/>
                  </a:schemeClr>
                </a:solidFill>
              </a:rPr>
              <a:t>, </a:t>
            </a:r>
            <a:r>
              <a:rPr lang="en-GB" dirty="0" err="1">
                <a:solidFill>
                  <a:schemeClr val="tx2">
                    <a:lumMod val="60000"/>
                    <a:lumOff val="40000"/>
                  </a:schemeClr>
                </a:solidFill>
              </a:rPr>
              <a:t>QLBs</a:t>
            </a:r>
            <a:r>
              <a:rPr lang="en-GB" dirty="0">
                <a:solidFill>
                  <a:schemeClr val="tx2">
                    <a:lumMod val="60000"/>
                    <a:lumOff val="40000"/>
                  </a:schemeClr>
                </a:solidFill>
              </a:rPr>
              <a:t>. And why stop at tools, could this idea enable collaborative document checking/validation/</a:t>
            </a:r>
            <a:r>
              <a:rPr lang="en-GB" dirty="0" err="1">
                <a:solidFill>
                  <a:schemeClr val="tx2">
                    <a:lumMod val="60000"/>
                    <a:lumOff val="40000"/>
                  </a:schemeClr>
                </a:solidFill>
              </a:rPr>
              <a:t>comentry</a:t>
            </a:r>
            <a:r>
              <a:rPr lang="en-GB" dirty="0">
                <a:solidFill>
                  <a:schemeClr val="tx2">
                    <a:lumMod val="60000"/>
                    <a:lumOff val="40000"/>
                  </a:schemeClr>
                </a:solidFill>
              </a:rPr>
              <a:t>? </a:t>
            </a:r>
          </a:p>
        </p:txBody>
      </p:sp>
      <p:pic>
        <p:nvPicPr>
          <p:cNvPr id="4098" name="Picture 2" descr="Image result for organis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1988840"/>
            <a:ext cx="448927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7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788" y="1052736"/>
            <a:ext cx="9119212" cy="707886"/>
          </a:xfrm>
          <a:prstGeom prst="rect">
            <a:avLst/>
          </a:prstGeom>
        </p:spPr>
        <p:txBody>
          <a:bodyPr wrap="square">
            <a:spAutoFit/>
          </a:bodyPr>
          <a:lstStyle/>
          <a:p>
            <a:r>
              <a:rPr lang="en-GB" sz="1000" b="1" dirty="0"/>
              <a:t>To Do lists</a:t>
            </a:r>
          </a:p>
          <a:p>
            <a:r>
              <a:rPr lang="en-GB" sz="1000" dirty="0" err="1" smtClean="0"/>
              <a:t>Gists</a:t>
            </a:r>
            <a:r>
              <a:rPr lang="en-GB" sz="1000" dirty="0" smtClean="0"/>
              <a:t> </a:t>
            </a:r>
            <a:r>
              <a:rPr lang="en-GB" sz="1000" dirty="0"/>
              <a:t>are Git repositories, </a:t>
            </a:r>
            <a:r>
              <a:rPr lang="en-GB" sz="1000" dirty="0" smtClean="0"/>
              <a:t>meaning</a:t>
            </a:r>
          </a:p>
          <a:p>
            <a:r>
              <a:rPr lang="en-GB" sz="1000" dirty="0" smtClean="0"/>
              <a:t> </a:t>
            </a:r>
            <a:r>
              <a:rPr lang="en-GB" sz="1000" dirty="0"/>
              <a:t>the entire change history of your To Do list gets tracked, so you can always review when you completed a certain task. </a:t>
            </a:r>
            <a:br>
              <a:rPr lang="en-GB" sz="1000" dirty="0"/>
            </a:br>
            <a:endParaRPr lang="en-GB" sz="1000" dirty="0"/>
          </a:p>
        </p:txBody>
      </p:sp>
      <p:sp>
        <p:nvSpPr>
          <p:cNvPr id="4" name="Rectangle 3"/>
          <p:cNvSpPr/>
          <p:nvPr/>
        </p:nvSpPr>
        <p:spPr>
          <a:xfrm>
            <a:off x="0" y="1700808"/>
            <a:ext cx="9119212" cy="861774"/>
          </a:xfrm>
          <a:prstGeom prst="rect">
            <a:avLst/>
          </a:prstGeom>
        </p:spPr>
        <p:txBody>
          <a:bodyPr wrap="square">
            <a:spAutoFit/>
          </a:bodyPr>
          <a:lstStyle/>
          <a:p>
            <a:r>
              <a:rPr lang="en-GB" sz="1000" b="1" dirty="0"/>
              <a:t>German laws</a:t>
            </a:r>
          </a:p>
          <a:p>
            <a:r>
              <a:rPr lang="en-GB" sz="1000" dirty="0" smtClean="0"/>
              <a:t>Germany </a:t>
            </a:r>
            <a:r>
              <a:rPr lang="en-GB" sz="1000" dirty="0"/>
              <a:t>has published </a:t>
            </a:r>
            <a:r>
              <a:rPr lang="en-GB" sz="1000" dirty="0">
                <a:hlinkClick r:id="rId3"/>
              </a:rPr>
              <a:t>all of their federal laws and regulations in a GitHub repository</a:t>
            </a:r>
            <a:r>
              <a:rPr lang="en-GB" sz="1000" dirty="0"/>
              <a:t> so that, going forward, all changes to the laws will be tracked and available to the public. </a:t>
            </a:r>
            <a:endParaRPr lang="en-GB" sz="1000" dirty="0" smtClean="0"/>
          </a:p>
          <a:p>
            <a:r>
              <a:rPr lang="en-GB" sz="1000" dirty="0" smtClean="0"/>
              <a:t>Also</a:t>
            </a:r>
            <a:r>
              <a:rPr lang="en-GB" sz="1000" dirty="0"/>
              <a:t>, people can suggest amendments to laws through pull requests, all of which will also become public record. </a:t>
            </a:r>
            <a:endParaRPr lang="en-GB" sz="1000" dirty="0" smtClean="0"/>
          </a:p>
          <a:p>
            <a:r>
              <a:rPr lang="en-GB" sz="1000" dirty="0" smtClean="0"/>
              <a:t>Changing the laws, however, still has to be done the </a:t>
            </a:r>
            <a:r>
              <a:rPr lang="en-GB" sz="1000" b="1" u="sng" dirty="0" smtClean="0"/>
              <a:t>old fashioned way</a:t>
            </a:r>
            <a:r>
              <a:rPr lang="en-GB" sz="1000" dirty="0" smtClean="0"/>
              <a:t>, through a vote of the </a:t>
            </a:r>
            <a:r>
              <a:rPr lang="en-GB" sz="1000" dirty="0" smtClean="0">
                <a:hlinkClick r:id="rId4"/>
              </a:rPr>
              <a:t>Bundestag</a:t>
            </a:r>
            <a:r>
              <a:rPr lang="en-GB" sz="1000" dirty="0" smtClean="0"/>
              <a:t>.</a:t>
            </a:r>
            <a:endParaRPr lang="en-GB" sz="1000" dirty="0"/>
          </a:p>
        </p:txBody>
      </p:sp>
      <p:sp>
        <p:nvSpPr>
          <p:cNvPr id="5" name="Rectangle 4"/>
          <p:cNvSpPr/>
          <p:nvPr/>
        </p:nvSpPr>
        <p:spPr>
          <a:xfrm>
            <a:off x="0" y="4005064"/>
            <a:ext cx="9119212" cy="707886"/>
          </a:xfrm>
          <a:prstGeom prst="rect">
            <a:avLst/>
          </a:prstGeom>
        </p:spPr>
        <p:txBody>
          <a:bodyPr wrap="square">
            <a:spAutoFit/>
          </a:bodyPr>
          <a:lstStyle/>
          <a:p>
            <a:r>
              <a:rPr lang="en-GB" sz="1000" b="1" dirty="0"/>
              <a:t>Maps of congressional districts</a:t>
            </a:r>
          </a:p>
          <a:p>
            <a:r>
              <a:rPr lang="en-GB" sz="1000" dirty="0" smtClean="0"/>
              <a:t>GitHub’s </a:t>
            </a:r>
            <a:r>
              <a:rPr lang="en-GB" sz="1000" dirty="0"/>
              <a:t>mapping functionality also includes </a:t>
            </a:r>
            <a:r>
              <a:rPr lang="en-GB" sz="1000" dirty="0">
                <a:hlinkClick r:id="rId5"/>
              </a:rPr>
              <a:t>visualizations of changes to maps over time</a:t>
            </a:r>
            <a:r>
              <a:rPr lang="en-GB" sz="1000" dirty="0"/>
              <a:t> (such as an interactive slider), </a:t>
            </a:r>
            <a:endParaRPr lang="en-GB" sz="1000" dirty="0" smtClean="0"/>
          </a:p>
          <a:p>
            <a:r>
              <a:rPr lang="en-GB" sz="1000" dirty="0" smtClean="0"/>
              <a:t>This </a:t>
            </a:r>
            <a:r>
              <a:rPr lang="en-GB" sz="1000" dirty="0"/>
              <a:t>now makes GitHub a great tool for crowdsourcing, and viewing, maps all of sorts. One neat example: </a:t>
            </a:r>
            <a:r>
              <a:rPr lang="en-GB" sz="1000" dirty="0">
                <a:hlinkClick r:id="rId6"/>
              </a:rPr>
              <a:t>this repository of the history U.S. congressional districts</a:t>
            </a:r>
            <a:r>
              <a:rPr lang="en-GB" sz="1000" dirty="0"/>
              <a:t>. You can visualize, for example, how </a:t>
            </a:r>
            <a:r>
              <a:rPr lang="en-GB" sz="1000" dirty="0">
                <a:hlinkClick r:id="rId7"/>
              </a:rPr>
              <a:t>Illinois’ 4th congressional district changed</a:t>
            </a:r>
            <a:r>
              <a:rPr lang="en-GB" sz="1000" dirty="0"/>
              <a:t> after redistricting in 2011. </a:t>
            </a:r>
          </a:p>
        </p:txBody>
      </p:sp>
      <p:sp>
        <p:nvSpPr>
          <p:cNvPr id="6" name="Rectangle 5"/>
          <p:cNvSpPr/>
          <p:nvPr/>
        </p:nvSpPr>
        <p:spPr>
          <a:xfrm>
            <a:off x="0" y="2564904"/>
            <a:ext cx="9119212" cy="707886"/>
          </a:xfrm>
          <a:prstGeom prst="rect">
            <a:avLst/>
          </a:prstGeom>
        </p:spPr>
        <p:txBody>
          <a:bodyPr wrap="square">
            <a:spAutoFit/>
          </a:bodyPr>
          <a:lstStyle/>
          <a:p>
            <a:r>
              <a:rPr lang="en-GB" sz="1000" b="1" dirty="0"/>
              <a:t>Book manuscript</a:t>
            </a:r>
          </a:p>
          <a:p>
            <a:r>
              <a:rPr lang="en-GB" sz="1000" dirty="0"/>
              <a:t>Author Juan </a:t>
            </a:r>
            <a:r>
              <a:rPr lang="en-GB" sz="1000" dirty="0" err="1"/>
              <a:t>Julián</a:t>
            </a:r>
            <a:r>
              <a:rPr lang="en-GB" sz="1000" dirty="0"/>
              <a:t> </a:t>
            </a:r>
            <a:r>
              <a:rPr lang="en-GB" sz="1000" dirty="0" err="1"/>
              <a:t>Merelo</a:t>
            </a:r>
            <a:r>
              <a:rPr lang="en-GB" sz="1000" dirty="0"/>
              <a:t> </a:t>
            </a:r>
            <a:r>
              <a:rPr lang="en-GB" sz="1000" dirty="0" err="1" smtClean="0"/>
              <a:t>Guervós</a:t>
            </a:r>
            <a:r>
              <a:rPr lang="en-GB" sz="1000" dirty="0"/>
              <a:t>, </a:t>
            </a:r>
            <a:r>
              <a:rPr lang="en-GB" sz="1000" dirty="0" smtClean="0"/>
              <a:t>Not </a:t>
            </a:r>
            <a:r>
              <a:rPr lang="en-GB" sz="1000" dirty="0"/>
              <a:t>being a native English speaker, he </a:t>
            </a:r>
            <a:r>
              <a:rPr lang="en-GB" sz="1000" dirty="0">
                <a:hlinkClick r:id="rId8"/>
              </a:rPr>
              <a:t>created a GitHub repository for the book</a:t>
            </a:r>
            <a:r>
              <a:rPr lang="en-GB" sz="1000" dirty="0"/>
              <a:t> so </a:t>
            </a:r>
            <a:r>
              <a:rPr lang="en-GB" sz="1000" dirty="0" smtClean="0"/>
              <a:t>others </a:t>
            </a:r>
            <a:r>
              <a:rPr lang="en-GB" sz="1000" dirty="0"/>
              <a:t>could help him by offering corrections. </a:t>
            </a:r>
            <a:endParaRPr lang="en-GB" sz="1000" dirty="0" smtClean="0"/>
          </a:p>
          <a:p>
            <a:r>
              <a:rPr lang="en-GB" sz="1000" dirty="0" smtClean="0"/>
              <a:t>He </a:t>
            </a:r>
            <a:r>
              <a:rPr lang="en-GB" sz="1000" dirty="0"/>
              <a:t>also encouraged people to fork the book in order to create their own version of his story. </a:t>
            </a:r>
            <a:endParaRPr lang="en-GB" sz="1000" dirty="0" smtClean="0"/>
          </a:p>
          <a:p>
            <a:r>
              <a:rPr lang="en-GB" sz="1000" dirty="0"/>
              <a:t>E</a:t>
            </a:r>
            <a:r>
              <a:rPr lang="en-GB" sz="1000" dirty="0" smtClean="0"/>
              <a:t>rrors </a:t>
            </a:r>
            <a:r>
              <a:rPr lang="en-GB" sz="1000" dirty="0"/>
              <a:t>in the book could be submitted as issues and suggested fixes (or changes to the story) could be submitted as pull requests. </a:t>
            </a:r>
          </a:p>
        </p:txBody>
      </p:sp>
      <p:sp>
        <p:nvSpPr>
          <p:cNvPr id="7" name="Rectangle 6"/>
          <p:cNvSpPr/>
          <p:nvPr/>
        </p:nvSpPr>
        <p:spPr>
          <a:xfrm>
            <a:off x="37477" y="3284984"/>
            <a:ext cx="9119212" cy="707886"/>
          </a:xfrm>
          <a:prstGeom prst="rect">
            <a:avLst/>
          </a:prstGeom>
        </p:spPr>
        <p:txBody>
          <a:bodyPr wrap="square">
            <a:spAutoFit/>
          </a:bodyPr>
          <a:lstStyle/>
          <a:p>
            <a:r>
              <a:rPr lang="en-GB" sz="1000" b="1" dirty="0"/>
              <a:t>An Australians U.S. travel plans</a:t>
            </a:r>
          </a:p>
          <a:p>
            <a:r>
              <a:rPr lang="en-GB" sz="1000" dirty="0"/>
              <a:t>When Michael </a:t>
            </a:r>
            <a:r>
              <a:rPr lang="en-GB" sz="1000" dirty="0" err="1"/>
              <a:t>Mifsud</a:t>
            </a:r>
            <a:r>
              <a:rPr lang="en-GB" sz="1000" dirty="0" smtClean="0"/>
              <a:t>, </a:t>
            </a:r>
            <a:r>
              <a:rPr lang="en-GB" sz="1000" dirty="0"/>
              <a:t>was planning his trip to the U.S. last year, he decided to crowdsource his visit by </a:t>
            </a:r>
            <a:r>
              <a:rPr lang="en-GB" sz="1000" dirty="0">
                <a:hlinkClick r:id="rId9"/>
              </a:rPr>
              <a:t>creating a GitHub repository</a:t>
            </a:r>
            <a:r>
              <a:rPr lang="en-GB" sz="1000" dirty="0"/>
              <a:t>. He shared his general interests and asked people with suggestions of what to do or see to submit them via pull requests. For items that were likely to generate a lot of suggestions, he opened separate issues tied to the repository, such as ones for </a:t>
            </a:r>
            <a:r>
              <a:rPr lang="en-GB" sz="1000" dirty="0">
                <a:hlinkClick r:id="rId10"/>
              </a:rPr>
              <a:t>pizza</a:t>
            </a:r>
            <a:r>
              <a:rPr lang="en-GB" sz="1000" dirty="0"/>
              <a:t> or </a:t>
            </a:r>
            <a:r>
              <a:rPr lang="en-GB" sz="1000" dirty="0">
                <a:hlinkClick r:id="rId11"/>
              </a:rPr>
              <a:t>tacos joints</a:t>
            </a:r>
            <a:r>
              <a:rPr lang="en-GB" sz="1000" dirty="0"/>
              <a:t> in San Francisco. </a:t>
            </a:r>
          </a:p>
        </p:txBody>
      </p:sp>
      <p:sp>
        <p:nvSpPr>
          <p:cNvPr id="8" name="Rectangle 7"/>
          <p:cNvSpPr/>
          <p:nvPr/>
        </p:nvSpPr>
        <p:spPr>
          <a:xfrm>
            <a:off x="0" y="0"/>
            <a:ext cx="7740352" cy="369332"/>
          </a:xfrm>
          <a:prstGeom prst="rect">
            <a:avLst/>
          </a:prstGeom>
        </p:spPr>
        <p:txBody>
          <a:bodyPr wrap="square">
            <a:spAutoFit/>
          </a:bodyPr>
          <a:lstStyle/>
          <a:p>
            <a:r>
              <a:rPr lang="en-GB" dirty="0"/>
              <a:t>Business Model: We will make money by… or The way it operates is… </a:t>
            </a:r>
          </a:p>
        </p:txBody>
      </p:sp>
      <p:sp>
        <p:nvSpPr>
          <p:cNvPr id="9" name="Rectangle 8"/>
          <p:cNvSpPr/>
          <p:nvPr/>
        </p:nvSpPr>
        <p:spPr>
          <a:xfrm>
            <a:off x="179512" y="6093296"/>
            <a:ext cx="8784976" cy="646331"/>
          </a:xfrm>
          <a:prstGeom prst="rect">
            <a:avLst/>
          </a:prstGeom>
        </p:spPr>
        <p:txBody>
          <a:bodyPr wrap="square">
            <a:spAutoFit/>
          </a:bodyPr>
          <a:lstStyle/>
          <a:p>
            <a:r>
              <a:rPr lang="en-GB" dirty="0"/>
              <a:t>http://</a:t>
            </a:r>
            <a:r>
              <a:rPr lang="en-GB" dirty="0" smtClean="0"/>
              <a:t>www.itworld.com/article/2822952/open-source-tools/142227-Gitty-up-12-things-other-than-programming-code-that-are-managed-on-GitHub.html</a:t>
            </a:r>
            <a:endParaRPr lang="en-GB" dirty="0"/>
          </a:p>
        </p:txBody>
      </p:sp>
    </p:spTree>
    <p:extLst>
      <p:ext uri="{BB962C8B-B14F-4D97-AF65-F5344CB8AC3E}">
        <p14:creationId xmlns:p14="http://schemas.microsoft.com/office/powerpoint/2010/main" val="121827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49" y="0"/>
            <a:ext cx="8784976" cy="3693319"/>
          </a:xfrm>
          <a:prstGeom prst="rect">
            <a:avLst/>
          </a:prstGeom>
          <a:noFill/>
        </p:spPr>
        <p:txBody>
          <a:bodyPr wrap="square" rtlCol="0">
            <a:spAutoFit/>
          </a:bodyPr>
          <a:lstStyle/>
          <a:p>
            <a:r>
              <a:rPr lang="en-GB" dirty="0" smtClean="0"/>
              <a:t>So this idea is inspired by me hearing about GitHub, this however is a technology solution &amp; others may exist. </a:t>
            </a:r>
          </a:p>
          <a:p>
            <a:endParaRPr lang="en-GB" dirty="0"/>
          </a:p>
          <a:p>
            <a:endParaRPr lang="en-GB" dirty="0" smtClean="0"/>
          </a:p>
          <a:p>
            <a:r>
              <a:rPr lang="en-GB" dirty="0" smtClean="0"/>
              <a:t>What </a:t>
            </a:r>
            <a:r>
              <a:rPr lang="en-GB" dirty="0" smtClean="0"/>
              <a:t>is GIT.</a:t>
            </a:r>
          </a:p>
          <a:p>
            <a:endParaRPr lang="en-GB" dirty="0"/>
          </a:p>
          <a:p>
            <a:r>
              <a:rPr lang="en-GB" dirty="0" smtClean="0"/>
              <a:t>It is a VCS (Version Control Software)</a:t>
            </a:r>
          </a:p>
          <a:p>
            <a:endParaRPr lang="en-GB" dirty="0"/>
          </a:p>
          <a:p>
            <a:endParaRPr lang="en-GB" dirty="0" smtClean="0"/>
          </a:p>
          <a:p>
            <a:endParaRPr lang="en-GB" dirty="0"/>
          </a:p>
          <a:p>
            <a:r>
              <a:rPr lang="en-GB" b="1" dirty="0" err="1"/>
              <a:t>Github</a:t>
            </a:r>
            <a:r>
              <a:rPr lang="en-GB" dirty="0"/>
              <a:t> makes Git even easier and social. With </a:t>
            </a:r>
            <a:r>
              <a:rPr lang="en-GB" dirty="0" err="1"/>
              <a:t>Github</a:t>
            </a:r>
            <a:r>
              <a:rPr lang="en-GB" dirty="0"/>
              <a:t> you can put your code online and share it with others. Users can create new projects and work together on projects -- making something better, together.</a:t>
            </a:r>
            <a:r>
              <a:rPr lang="en-GB" dirty="0" smtClean="0"/>
              <a:t> </a:t>
            </a:r>
          </a:p>
        </p:txBody>
      </p:sp>
      <p:sp>
        <p:nvSpPr>
          <p:cNvPr id="3" name="TextBox 2"/>
          <p:cNvSpPr txBox="1"/>
          <p:nvPr/>
        </p:nvSpPr>
        <p:spPr>
          <a:xfrm>
            <a:off x="5580112" y="1196752"/>
            <a:ext cx="3460257" cy="1200329"/>
          </a:xfrm>
          <a:prstGeom prst="rect">
            <a:avLst/>
          </a:prstGeom>
          <a:solidFill>
            <a:srgbClr val="FFC000"/>
          </a:solidFill>
        </p:spPr>
        <p:txBody>
          <a:bodyPr wrap="square" rtlCol="0">
            <a:spAutoFit/>
          </a:bodyPr>
          <a:lstStyle/>
          <a:p>
            <a:r>
              <a:rPr lang="en-GB" dirty="0" smtClean="0"/>
              <a:t>Need to engage IS teams to see if GIT or another VCS is the best solution.. But this idea is about the principle.</a:t>
            </a:r>
            <a:endParaRPr lang="en-GB" b="1" dirty="0" smtClean="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4941168"/>
            <a:ext cx="6120680" cy="1741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467102"/>
            <a:ext cx="3316784" cy="4409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2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076"/>
            <a:ext cx="9144000" cy="369332"/>
          </a:xfrm>
          <a:prstGeom prst="rect">
            <a:avLst/>
          </a:prstGeom>
        </p:spPr>
        <p:txBody>
          <a:bodyPr wrap="square">
            <a:spAutoFit/>
          </a:bodyPr>
          <a:lstStyle/>
          <a:p>
            <a:r>
              <a:rPr lang="en-GB" dirty="0" smtClean="0"/>
              <a:t>Call </a:t>
            </a:r>
            <a:r>
              <a:rPr lang="en-GB" dirty="0"/>
              <a:t>to Action: To continue we need… or Right now we</a:t>
            </a:r>
            <a:r>
              <a:rPr lang="en-GB" i="1" dirty="0"/>
              <a:t>´</a:t>
            </a:r>
            <a:r>
              <a:rPr lang="en-GB" dirty="0"/>
              <a:t>re looking for… </a:t>
            </a:r>
          </a:p>
        </p:txBody>
      </p:sp>
    </p:spTree>
    <p:extLst>
      <p:ext uri="{BB962C8B-B14F-4D97-AF65-F5344CB8AC3E}">
        <p14:creationId xmlns:p14="http://schemas.microsoft.com/office/powerpoint/2010/main" val="121827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2308324"/>
          </a:xfrm>
          <a:prstGeom prst="rect">
            <a:avLst/>
          </a:prstGeom>
        </p:spPr>
        <p:txBody>
          <a:bodyPr wrap="square">
            <a:spAutoFit/>
          </a:bodyPr>
          <a:lstStyle/>
          <a:p>
            <a:endParaRPr lang="en-GB" dirty="0"/>
          </a:p>
          <a:p>
            <a:endParaRPr lang="en-GB" dirty="0"/>
          </a:p>
          <a:p>
            <a:r>
              <a:rPr lang="en-GB" dirty="0"/>
              <a:t>1.Twitter Pitch ……… </a:t>
            </a:r>
            <a:r>
              <a:rPr lang="en-GB" dirty="0" smtClean="0"/>
              <a:t>Slide 1</a:t>
            </a:r>
            <a:endParaRPr lang="en-GB" dirty="0"/>
          </a:p>
          <a:p>
            <a:r>
              <a:rPr lang="en-GB" dirty="0"/>
              <a:t>2.Customer Pain …………… </a:t>
            </a:r>
            <a:r>
              <a:rPr lang="en-GB" dirty="0" smtClean="0"/>
              <a:t>My tool could be better if others helped develop it. </a:t>
            </a:r>
            <a:endParaRPr lang="en-GB" dirty="0"/>
          </a:p>
          <a:p>
            <a:r>
              <a:rPr lang="en-GB" dirty="0"/>
              <a:t>3.Value Proposition …………………. </a:t>
            </a:r>
            <a:r>
              <a:rPr lang="en-GB" dirty="0" smtClean="0"/>
              <a:t>Could be useful to others in saving time, gaining better info</a:t>
            </a:r>
            <a:endParaRPr lang="en-GB" dirty="0"/>
          </a:p>
          <a:p>
            <a:r>
              <a:rPr lang="en-GB" dirty="0"/>
              <a:t>4.Market Profile/Size ………………………… </a:t>
            </a:r>
            <a:r>
              <a:rPr lang="en-GB" dirty="0" smtClean="0"/>
              <a:t>small, local focused teams</a:t>
            </a:r>
            <a:endParaRPr lang="en-GB" dirty="0"/>
          </a:p>
          <a:p>
            <a:r>
              <a:rPr lang="en-GB" dirty="0"/>
              <a:t>5.Business Model ………… </a:t>
            </a:r>
            <a:r>
              <a:rPr lang="en-GB" dirty="0" smtClean="0"/>
              <a:t>tools managed by small local focused teams</a:t>
            </a:r>
            <a:endParaRPr lang="en-GB" dirty="0"/>
          </a:p>
          <a:p>
            <a:r>
              <a:rPr lang="en-GB" dirty="0"/>
              <a:t>6.Call-to-Action……………..................... </a:t>
            </a:r>
          </a:p>
        </p:txBody>
      </p:sp>
      <p:sp>
        <p:nvSpPr>
          <p:cNvPr id="3" name="Rectangle 2"/>
          <p:cNvSpPr/>
          <p:nvPr/>
        </p:nvSpPr>
        <p:spPr>
          <a:xfrm>
            <a:off x="107504" y="2420888"/>
            <a:ext cx="8640960" cy="4154984"/>
          </a:xfrm>
          <a:prstGeom prst="rect">
            <a:avLst/>
          </a:prstGeom>
        </p:spPr>
        <p:txBody>
          <a:bodyPr wrap="square">
            <a:spAutoFit/>
          </a:bodyPr>
          <a:lstStyle/>
          <a:p>
            <a:r>
              <a:rPr lang="en-GB" dirty="0"/>
              <a:t>Customer pain: Have you ever heard…? or Did you know that…? </a:t>
            </a:r>
            <a:endParaRPr lang="en-GB" dirty="0" smtClean="0"/>
          </a:p>
          <a:p>
            <a:r>
              <a:rPr lang="en-GB" sz="1200" dirty="0">
                <a:solidFill>
                  <a:schemeClr val="tx2">
                    <a:lumMod val="60000"/>
                    <a:lumOff val="40000"/>
                  </a:schemeClr>
                </a:solidFill>
              </a:rPr>
              <a:t> </a:t>
            </a:r>
            <a:r>
              <a:rPr lang="en-GB" sz="1200" dirty="0" smtClean="0">
                <a:solidFill>
                  <a:schemeClr val="tx2">
                    <a:lumMod val="60000"/>
                    <a:lumOff val="40000"/>
                  </a:schemeClr>
                </a:solidFill>
              </a:rPr>
              <a:t>- Did you know that today people use </a:t>
            </a:r>
            <a:r>
              <a:rPr lang="en-GB" sz="1200" dirty="0" err="1" smtClean="0">
                <a:solidFill>
                  <a:schemeClr val="tx2">
                    <a:lumMod val="60000"/>
                    <a:lumOff val="40000"/>
                  </a:schemeClr>
                </a:solidFill>
              </a:rPr>
              <a:t>selfmade</a:t>
            </a:r>
            <a:r>
              <a:rPr lang="en-GB" sz="1200" dirty="0" smtClean="0">
                <a:solidFill>
                  <a:schemeClr val="tx2">
                    <a:lumMod val="60000"/>
                    <a:lumOff val="40000"/>
                  </a:schemeClr>
                </a:solidFill>
              </a:rPr>
              <a:t> tools &amp; templates to do their job, these are limited by their time and skill and don’t benefit from a second set of eyes. These tools can be used to propose data for official documents. This output is entirely un validated. </a:t>
            </a:r>
          </a:p>
          <a:p>
            <a:r>
              <a:rPr lang="en-GB" dirty="0" smtClean="0"/>
              <a:t>Value </a:t>
            </a:r>
            <a:r>
              <a:rPr lang="en-GB" dirty="0"/>
              <a:t>Proposition: The innovation is… or What I</a:t>
            </a:r>
            <a:r>
              <a:rPr lang="en-GB" i="1" dirty="0"/>
              <a:t>´</a:t>
            </a:r>
            <a:r>
              <a:rPr lang="en-GB" dirty="0"/>
              <a:t>m doing different is… </a:t>
            </a:r>
            <a:endParaRPr lang="en-GB" dirty="0" smtClean="0"/>
          </a:p>
          <a:p>
            <a:r>
              <a:rPr lang="en-GB" sz="1200" dirty="0" smtClean="0">
                <a:solidFill>
                  <a:schemeClr val="tx2">
                    <a:lumMod val="60000"/>
                    <a:lumOff val="40000"/>
                  </a:schemeClr>
                </a:solidFill>
              </a:rPr>
              <a:t>What I propose is that </a:t>
            </a:r>
            <a:r>
              <a:rPr lang="en-GB" sz="1200" dirty="0" err="1" smtClean="0">
                <a:solidFill>
                  <a:schemeClr val="tx2">
                    <a:lumMod val="60000"/>
                    <a:lumOff val="40000"/>
                  </a:schemeClr>
                </a:solidFill>
              </a:rPr>
              <a:t>Aibus</a:t>
            </a:r>
            <a:r>
              <a:rPr lang="en-GB" sz="1200" dirty="0" smtClean="0">
                <a:solidFill>
                  <a:schemeClr val="tx2">
                    <a:lumMod val="60000"/>
                    <a:lumOff val="40000"/>
                  </a:schemeClr>
                </a:solidFill>
              </a:rPr>
              <a:t> recognise this behaviour and rather then try to stamp it out, embrace it in </a:t>
            </a:r>
            <a:r>
              <a:rPr lang="en-GB" sz="1200" dirty="0">
                <a:solidFill>
                  <a:schemeClr val="tx2">
                    <a:lumMod val="60000"/>
                    <a:lumOff val="40000"/>
                  </a:schemeClr>
                </a:solidFill>
              </a:rPr>
              <a:t>an entrepreneurial style </a:t>
            </a:r>
            <a:r>
              <a:rPr lang="en-GB" sz="1200" dirty="0" smtClean="0">
                <a:solidFill>
                  <a:schemeClr val="tx2">
                    <a:lumMod val="60000"/>
                    <a:lumOff val="40000"/>
                  </a:schemeClr>
                </a:solidFill>
              </a:rPr>
              <a:t>using methods already in use in the open source community for over a decade.</a:t>
            </a:r>
          </a:p>
          <a:p>
            <a:r>
              <a:rPr lang="en-GB" dirty="0" smtClean="0"/>
              <a:t>Market </a:t>
            </a:r>
            <a:r>
              <a:rPr lang="en-GB" dirty="0"/>
              <a:t>Profile/Size: This will help as many as… or X will benefit from this… </a:t>
            </a:r>
            <a:endParaRPr lang="en-GB" dirty="0" smtClean="0"/>
          </a:p>
          <a:p>
            <a:r>
              <a:rPr lang="en-GB" sz="1200" dirty="0" smtClean="0">
                <a:solidFill>
                  <a:schemeClr val="tx2">
                    <a:lumMod val="60000"/>
                    <a:lumOff val="40000"/>
                  </a:schemeClr>
                </a:solidFill>
              </a:rPr>
              <a:t>Originally I was only thinking of Development Engineering, but the more I think about it the more I see possibilities in Customer Services Engineers &amp; </a:t>
            </a:r>
            <a:r>
              <a:rPr lang="en-GB" sz="1200" dirty="0">
                <a:solidFill>
                  <a:schemeClr val="tx2">
                    <a:lumMod val="60000"/>
                    <a:lumOff val="40000"/>
                  </a:schemeClr>
                </a:solidFill>
              </a:rPr>
              <a:t>Q</a:t>
            </a:r>
            <a:r>
              <a:rPr lang="en-GB" sz="1200" dirty="0" smtClean="0">
                <a:solidFill>
                  <a:schemeClr val="tx2">
                    <a:lumMod val="60000"/>
                    <a:lumOff val="40000"/>
                  </a:schemeClr>
                </a:solidFill>
              </a:rPr>
              <a:t>uality Engineering, &amp; perhaps further. Just because your tool is unique to your task doesn’t mean it isn’t interesting to others. A350 concession engineering tool, might be useful to SA/</a:t>
            </a:r>
            <a:r>
              <a:rPr lang="en-GB" sz="1200" dirty="0" err="1" smtClean="0">
                <a:solidFill>
                  <a:schemeClr val="tx2">
                    <a:lumMod val="60000"/>
                    <a:lumOff val="40000"/>
                  </a:schemeClr>
                </a:solidFill>
              </a:rPr>
              <a:t>LR</a:t>
            </a:r>
            <a:r>
              <a:rPr lang="en-GB" sz="1200" dirty="0" smtClean="0">
                <a:solidFill>
                  <a:schemeClr val="tx2">
                    <a:lumMod val="60000"/>
                    <a:lumOff val="40000"/>
                  </a:schemeClr>
                </a:solidFill>
              </a:rPr>
              <a:t> or could be adapted to </a:t>
            </a:r>
            <a:r>
              <a:rPr lang="en-GB" sz="1200" dirty="0" err="1" smtClean="0">
                <a:solidFill>
                  <a:schemeClr val="tx2">
                    <a:lumMod val="60000"/>
                    <a:lumOff val="40000"/>
                  </a:schemeClr>
                </a:solidFill>
              </a:rPr>
              <a:t>NCs</a:t>
            </a:r>
            <a:r>
              <a:rPr lang="en-GB" sz="1200" dirty="0" smtClean="0">
                <a:solidFill>
                  <a:schemeClr val="tx2">
                    <a:lumMod val="60000"/>
                    <a:lumOff val="40000"/>
                  </a:schemeClr>
                </a:solidFill>
              </a:rPr>
              <a:t>, </a:t>
            </a:r>
            <a:r>
              <a:rPr lang="en-GB" sz="1200" dirty="0" err="1" smtClean="0">
                <a:solidFill>
                  <a:schemeClr val="tx2">
                    <a:lumMod val="60000"/>
                    <a:lumOff val="40000"/>
                  </a:schemeClr>
                </a:solidFill>
              </a:rPr>
              <a:t>QLBs</a:t>
            </a:r>
            <a:r>
              <a:rPr lang="en-GB" sz="1200" dirty="0" smtClean="0">
                <a:solidFill>
                  <a:schemeClr val="tx2">
                    <a:lumMod val="60000"/>
                    <a:lumOff val="40000"/>
                  </a:schemeClr>
                </a:solidFill>
              </a:rPr>
              <a:t>. And why stop at tools, could this idea enable collaborative document checking/validation/</a:t>
            </a:r>
            <a:r>
              <a:rPr lang="en-GB" sz="1200" dirty="0" err="1" smtClean="0">
                <a:solidFill>
                  <a:schemeClr val="tx2">
                    <a:lumMod val="60000"/>
                    <a:lumOff val="40000"/>
                  </a:schemeClr>
                </a:solidFill>
              </a:rPr>
              <a:t>comentry</a:t>
            </a:r>
            <a:r>
              <a:rPr lang="en-GB" sz="1200" dirty="0" smtClean="0">
                <a:solidFill>
                  <a:schemeClr val="tx2">
                    <a:lumMod val="60000"/>
                    <a:lumOff val="40000"/>
                  </a:schemeClr>
                </a:solidFill>
              </a:rPr>
              <a:t>? </a:t>
            </a:r>
          </a:p>
          <a:p>
            <a:r>
              <a:rPr lang="en-GB" dirty="0" smtClean="0"/>
              <a:t>Business </a:t>
            </a:r>
            <a:r>
              <a:rPr lang="en-GB" dirty="0"/>
              <a:t>Model: We will make money by… or The way it operates is… </a:t>
            </a:r>
            <a:endParaRPr lang="en-GB" dirty="0" smtClean="0"/>
          </a:p>
          <a:p>
            <a:r>
              <a:rPr lang="en-GB" sz="1200" dirty="0" smtClean="0">
                <a:solidFill>
                  <a:schemeClr val="tx2">
                    <a:lumMod val="60000"/>
                    <a:lumOff val="40000"/>
                  </a:schemeClr>
                </a:solidFill>
              </a:rPr>
              <a:t>My idea is based on the Git method of Version Control, with GitHub being the repository. It is simply a system to enable may dispersed people to work on a single problem, together without loosing control. In also enables branches where the original idea can split into separate ideas from the same root.</a:t>
            </a:r>
          </a:p>
          <a:p>
            <a:r>
              <a:rPr lang="en-GB" sz="1200" dirty="0" smtClean="0">
                <a:solidFill>
                  <a:schemeClr val="tx2">
                    <a:lumMod val="60000"/>
                    <a:lumOff val="40000"/>
                  </a:schemeClr>
                </a:solidFill>
              </a:rPr>
              <a:t>By locating ideas into a single repository, Airbus can monitor as needed what is out there, who is using it and decide if something is popular enough to promote as a full business supported tool/idea.</a:t>
            </a:r>
          </a:p>
          <a:p>
            <a:r>
              <a:rPr lang="en-GB" dirty="0" smtClean="0"/>
              <a:t>Call </a:t>
            </a:r>
            <a:r>
              <a:rPr lang="en-GB" dirty="0"/>
              <a:t>to Action: To continue we need… or Right now we</a:t>
            </a:r>
            <a:r>
              <a:rPr lang="en-GB" i="1" dirty="0"/>
              <a:t>´</a:t>
            </a:r>
            <a:r>
              <a:rPr lang="en-GB" dirty="0"/>
              <a:t>re looking for… </a:t>
            </a:r>
            <a:endParaRPr lang="en-GB" dirty="0" smtClean="0"/>
          </a:p>
          <a:p>
            <a:endParaRPr lang="en-GB" dirty="0" smtClean="0"/>
          </a:p>
        </p:txBody>
      </p:sp>
    </p:spTree>
    <p:extLst>
      <p:ext uri="{BB962C8B-B14F-4D97-AF65-F5344CB8AC3E}">
        <p14:creationId xmlns:p14="http://schemas.microsoft.com/office/powerpoint/2010/main" val="322234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49" y="0"/>
            <a:ext cx="8784976" cy="6463308"/>
          </a:xfrm>
          <a:prstGeom prst="rect">
            <a:avLst/>
          </a:prstGeom>
          <a:noFill/>
        </p:spPr>
        <p:txBody>
          <a:bodyPr wrap="square" rtlCol="0">
            <a:spAutoFit/>
          </a:bodyPr>
          <a:lstStyle/>
          <a:p>
            <a:endParaRPr lang="en-GB" dirty="0"/>
          </a:p>
          <a:p>
            <a:endParaRPr lang="en-GB" dirty="0" smtClean="0"/>
          </a:p>
          <a:p>
            <a:r>
              <a:rPr lang="en-GB" dirty="0" smtClean="0"/>
              <a:t>Central Airbus process for software &amp; “tools” :- quality project or not? Quality care? </a:t>
            </a:r>
          </a:p>
          <a:p>
            <a:endParaRPr lang="en-GB" dirty="0"/>
          </a:p>
          <a:p>
            <a:r>
              <a:rPr lang="en-GB" dirty="0" smtClean="0"/>
              <a:t>Advantages:</a:t>
            </a:r>
          </a:p>
          <a:p>
            <a:r>
              <a:rPr lang="en-GB" dirty="0"/>
              <a:t> </a:t>
            </a:r>
            <a:r>
              <a:rPr lang="en-GB" dirty="0" smtClean="0"/>
              <a:t>- enables collaborative improvements to peoples ideas/tools</a:t>
            </a:r>
          </a:p>
          <a:p>
            <a:r>
              <a:rPr lang="en-GB" dirty="0" smtClean="0"/>
              <a:t>- Enables flagging by users for harmful or dangerous tools (wrong information or violates process)</a:t>
            </a:r>
          </a:p>
          <a:p>
            <a:r>
              <a:rPr lang="en-GB" dirty="0"/>
              <a:t> </a:t>
            </a:r>
            <a:r>
              <a:rPr lang="en-GB" dirty="0" smtClean="0"/>
              <a:t>- enables alerts to current users that issues/bugs exist with the tool they’re using.</a:t>
            </a:r>
          </a:p>
          <a:p>
            <a:r>
              <a:rPr lang="en-GB" dirty="0" smtClean="0"/>
              <a:t> - enables the discovery of tools to speed up the job (time saved or increased quality or both)</a:t>
            </a:r>
          </a:p>
          <a:p>
            <a:r>
              <a:rPr lang="en-GB" dirty="0"/>
              <a:t> </a:t>
            </a:r>
            <a:r>
              <a:rPr lang="en-GB" dirty="0" smtClean="0"/>
              <a:t>- engages people as their contributions are recognised/used/encouraged by others</a:t>
            </a:r>
          </a:p>
          <a:p>
            <a:r>
              <a:rPr lang="en-GB" dirty="0"/>
              <a:t> </a:t>
            </a:r>
            <a:r>
              <a:rPr lang="en-GB" dirty="0" smtClean="0"/>
              <a:t>- Enabler project, I’m thinking of if for software. But others could user it for other collaborative projects (documents, presentations) </a:t>
            </a:r>
          </a:p>
          <a:p>
            <a:r>
              <a:rPr lang="en-GB" dirty="0"/>
              <a:t> </a:t>
            </a:r>
            <a:r>
              <a:rPr lang="en-GB" dirty="0" smtClean="0"/>
              <a:t>- could speed up projects</a:t>
            </a:r>
            <a:endParaRPr lang="en-GB" dirty="0"/>
          </a:p>
          <a:p>
            <a:endParaRPr lang="en-GB" dirty="0" smtClean="0"/>
          </a:p>
          <a:p>
            <a:r>
              <a:rPr lang="en-GB" dirty="0" smtClean="0"/>
              <a:t>Risks</a:t>
            </a:r>
          </a:p>
          <a:p>
            <a:r>
              <a:rPr lang="en-GB" dirty="0"/>
              <a:t> </a:t>
            </a:r>
            <a:r>
              <a:rPr lang="en-GB" dirty="0" smtClean="0"/>
              <a:t>- could be seen as Airbus endorsing software/projects</a:t>
            </a:r>
          </a:p>
          <a:p>
            <a:r>
              <a:rPr lang="en-GB" dirty="0"/>
              <a:t>	</a:t>
            </a:r>
            <a:r>
              <a:rPr lang="en-GB" dirty="0" smtClean="0"/>
              <a:t>- “document not valid when printed” warnings</a:t>
            </a:r>
          </a:p>
          <a:p>
            <a:r>
              <a:rPr lang="en-GB" dirty="0"/>
              <a:t>	</a:t>
            </a:r>
            <a:r>
              <a:rPr lang="en-GB" dirty="0" smtClean="0"/>
              <a:t>- ensure people are aware of the risks</a:t>
            </a:r>
          </a:p>
          <a:p>
            <a:r>
              <a:rPr lang="en-GB" dirty="0"/>
              <a:t> </a:t>
            </a:r>
            <a:r>
              <a:rPr lang="en-GB" dirty="0" smtClean="0"/>
              <a:t>- could release sensitive data to the whole of Airbus </a:t>
            </a:r>
          </a:p>
          <a:p>
            <a:r>
              <a:rPr lang="en-GB" dirty="0"/>
              <a:t>	</a:t>
            </a:r>
            <a:r>
              <a:rPr lang="en-GB" dirty="0" smtClean="0"/>
              <a:t>- i.e. HR tool for salaries</a:t>
            </a:r>
          </a:p>
          <a:p>
            <a:r>
              <a:rPr lang="en-GB" dirty="0"/>
              <a:t>	</a:t>
            </a:r>
            <a:r>
              <a:rPr lang="en-GB" dirty="0" smtClean="0"/>
              <a:t>- Trust the employees (same issue can happen with P-Drive, emails etc..)</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5013176"/>
            <a:ext cx="2925763" cy="174625"/>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590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1783</Words>
  <Application>Microsoft Office PowerPoint</Application>
  <PresentationFormat>On-screen Show (4:3)</PresentationFormat>
  <Paragraphs>170</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Airbus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Adam MM</dc:creator>
  <cp:lastModifiedBy>RUSSELL, Adam MM</cp:lastModifiedBy>
  <cp:revision>24</cp:revision>
  <dcterms:created xsi:type="dcterms:W3CDTF">2016-11-03T10:12:25Z</dcterms:created>
  <dcterms:modified xsi:type="dcterms:W3CDTF">2017-03-02T10:05:49Z</dcterms:modified>
</cp:coreProperties>
</file>