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7.xml"/><Relationship Id="rId33" Type="http://schemas.openxmlformats.org/officeDocument/2006/relationships/font" Target="fonts/Lato-regular.fntdata"/><Relationship Id="rId10" Type="http://schemas.openxmlformats.org/officeDocument/2006/relationships/slide" Target="slides/slide6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35" Type="http://schemas.openxmlformats.org/officeDocument/2006/relationships/font" Target="fonts/Lato-italic.fntdata"/><Relationship Id="rId12" Type="http://schemas.openxmlformats.org/officeDocument/2006/relationships/slide" Target="slides/slide8.xml"/><Relationship Id="rId34" Type="http://schemas.openxmlformats.org/officeDocument/2006/relationships/font" Target="fonts/Lat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Lat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Alizee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Alizee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Moi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Demarage sur Librarie OPEN CV (Trop dur )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On va sur W3CSchool (get user media)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PB Environnement d’exploitation + Navigateur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(PB navigateur donc test sur ALL mais chaque nav réagi pas de la meme facon sur chaque OS)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Alizee</a:t>
            </a:r>
            <a:endParaRPr/>
          </a:p>
        </p:txBody>
      </p:sp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Magou</a:t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Magou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Tony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MONTRE LE BLENDER !!!!</a:t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Moi</a:t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Tony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Pb système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Alizee</a:t>
            </a:r>
            <a:endParaRPr/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Alizee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Magou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Magou</a:t>
            </a:r>
            <a:endParaRPr/>
          </a:p>
        </p:txBody>
      </p:sp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taf en groupe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nouveau sujet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approfondir nos connaissance en javascript et le reste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découvrir de nouvelles technologies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apprendre à utiliser github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→ Svicam ( pour </a:t>
            </a:r>
            <a:r>
              <a:rPr lang="fr"/>
              <a:t>handicap</a:t>
            </a:r>
            <a:r>
              <a:rPr lang="fr"/>
              <a:t> moteur ) le must serait l’ajout de WebSpeech pour pouvoir gérer les autres handicaps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Tony</a:t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fr"/>
              <a:t>Tony</a:t>
            </a:r>
            <a:endParaRPr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0" i="0" lang="f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Reprendre le logiciel open source SviaCam pour le passer en WEB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Tony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OUBLIE PAS DE LE PRESENTER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Tony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Alizee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Alizee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Alizee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Shape 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Shape 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Shape 2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Shape 4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386475" y="1508875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b="1" i="0" lang="fr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Projet d’étude</a:t>
            </a:r>
            <a:endParaRPr b="1" i="0" sz="4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b="1" i="0" lang="fr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			SVIACAM</a:t>
            </a:r>
            <a:endParaRPr b="1" i="0" sz="4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409025" y="3283175"/>
            <a:ext cx="3406500" cy="14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r" sz="1600">
                <a:latin typeface="Montserrat"/>
                <a:ea typeface="Montserrat"/>
                <a:cs typeface="Montserrat"/>
                <a:sym typeface="Montserrat"/>
              </a:rPr>
              <a:t>Réalisé p</a:t>
            </a:r>
            <a:r>
              <a:rPr b="0" i="0" lang="fr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 : </a:t>
            </a:r>
            <a:endParaRPr b="0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r" sz="1600">
                <a:latin typeface="Montserrat"/>
                <a:ea typeface="Montserrat"/>
                <a:cs typeface="Montserrat"/>
                <a:sym typeface="Montserrat"/>
              </a:rPr>
              <a:t>=&gt; </a:t>
            </a:r>
            <a:r>
              <a:rPr b="0" i="0" lang="fr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Halima </a:t>
            </a:r>
            <a:r>
              <a:rPr lang="fr" sz="1600">
                <a:latin typeface="Montserrat"/>
                <a:ea typeface="Montserrat"/>
                <a:cs typeface="Montserrat"/>
                <a:sym typeface="Montserrat"/>
              </a:rPr>
              <a:t>MAAMMA</a:t>
            </a:r>
            <a:r>
              <a:rPr b="0" i="0" lang="fr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endParaRPr b="0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r" sz="1600">
                <a:latin typeface="Montserrat"/>
                <a:ea typeface="Montserrat"/>
                <a:cs typeface="Montserrat"/>
                <a:sym typeface="Montserrat"/>
              </a:rPr>
              <a:t>=&gt; Magou </a:t>
            </a:r>
            <a:r>
              <a:rPr b="0" i="0" lang="fr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CAMARA  ,</a:t>
            </a:r>
            <a:endParaRPr b="0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r" sz="1600">
                <a:latin typeface="Montserrat"/>
                <a:ea typeface="Montserrat"/>
                <a:cs typeface="Montserrat"/>
                <a:sym typeface="Montserrat"/>
              </a:rPr>
              <a:t>=&gt; Tony </a:t>
            </a:r>
            <a:r>
              <a:rPr b="0" i="0" lang="fr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RAJARATNAM N.  , </a:t>
            </a:r>
            <a:endParaRPr b="0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r" sz="1600">
                <a:latin typeface="Montserrat"/>
                <a:ea typeface="Montserrat"/>
                <a:cs typeface="Montserrat"/>
                <a:sym typeface="Montserrat"/>
              </a:rPr>
              <a:t>=&gt; Alizée </a:t>
            </a:r>
            <a:r>
              <a:rPr b="0" i="0" lang="fr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DOLAIS </a:t>
            </a:r>
            <a:r>
              <a:rPr lang="fr" sz="1600">
                <a:latin typeface="Montserrat"/>
                <a:ea typeface="Montserrat"/>
                <a:cs typeface="Montserrat"/>
                <a:sym typeface="Montserrat"/>
              </a:rPr>
              <a:t>- PICOT </a:t>
            </a:r>
            <a:endParaRPr b="0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849950" y="3283175"/>
            <a:ext cx="3406500" cy="14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r" sz="1600">
                <a:latin typeface="Montserrat"/>
                <a:ea typeface="Montserrat"/>
                <a:cs typeface="Montserrat"/>
                <a:sym typeface="Montserrat"/>
              </a:rPr>
              <a:t>Encadré</a:t>
            </a:r>
            <a:r>
              <a:rPr lang="fr" sz="1600">
                <a:latin typeface="Montserrat"/>
                <a:ea typeface="Montserrat"/>
                <a:cs typeface="Montserrat"/>
                <a:sym typeface="Montserrat"/>
              </a:rPr>
              <a:t> p</a:t>
            </a:r>
            <a:r>
              <a:rPr b="0" i="0" lang="fr" sz="1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 : </a:t>
            </a:r>
            <a:endParaRPr b="0" i="0" sz="1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r" sz="1600">
                <a:latin typeface="Montserrat"/>
                <a:ea typeface="Montserrat"/>
                <a:cs typeface="Montserrat"/>
                <a:sym typeface="Montserrat"/>
              </a:rPr>
              <a:t>=&gt; Didier COURTAUD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r" sz="1600">
                <a:latin typeface="Montserrat"/>
                <a:ea typeface="Montserrat"/>
                <a:cs typeface="Montserrat"/>
                <a:sym typeface="Montserrat"/>
              </a:rPr>
              <a:t>Année : 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r" sz="1600">
                <a:latin typeface="Montserrat"/>
                <a:ea typeface="Montserrat"/>
                <a:cs typeface="Montserrat"/>
                <a:sym typeface="Montserrat"/>
              </a:rPr>
              <a:t>=&gt; 2017 - 2018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9449" y="0"/>
            <a:ext cx="2233774" cy="89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1" i="0" lang="fr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Outils utilisés</a:t>
            </a:r>
            <a:endParaRPr b="1"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1297500" y="1408300"/>
            <a:ext cx="70389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❖"/>
            </a:pPr>
            <a:r>
              <a:rPr b="1" lang="fr" sz="2000">
                <a:latin typeface="Montserrat"/>
                <a:ea typeface="Montserrat"/>
                <a:cs typeface="Montserrat"/>
                <a:sym typeface="Montserrat"/>
              </a:rPr>
              <a:t>Net</a:t>
            </a:r>
            <a:r>
              <a:rPr b="1" i="0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beans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❖"/>
            </a:pPr>
            <a:r>
              <a:rPr b="1" i="0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Notepad++ / Atom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❖"/>
            </a:pPr>
            <a:r>
              <a:rPr b="1" i="0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b="1" lang="fr" sz="2000">
                <a:latin typeface="Montserrat"/>
                <a:ea typeface="Montserrat"/>
                <a:cs typeface="Montserrat"/>
                <a:sym typeface="Montserrat"/>
              </a:rPr>
              <a:t>HP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❖"/>
            </a:pPr>
            <a:r>
              <a:rPr b="1" i="0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LocalHost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❖"/>
            </a:pPr>
            <a:r>
              <a:rPr b="1" lang="fr" sz="2000"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endParaRPr b="1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❖"/>
            </a:pPr>
            <a:r>
              <a:rPr b="1" i="0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JQ</a:t>
            </a:r>
            <a:r>
              <a:rPr b="1" lang="fr" sz="2000">
                <a:latin typeface="Montserrat"/>
                <a:ea typeface="Montserrat"/>
                <a:cs typeface="Montserrat"/>
                <a:sym typeface="Montserrat"/>
              </a:rPr>
              <a:t>uery</a:t>
            </a:r>
            <a:endParaRPr b="1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❖"/>
            </a:pPr>
            <a:r>
              <a:rPr b="1" i="0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HTML5 </a:t>
            </a:r>
            <a:endParaRPr b="1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❖"/>
            </a:pPr>
            <a:r>
              <a:rPr b="1" i="0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CSS3  </a:t>
            </a:r>
            <a:r>
              <a:rPr b="1" lang="fr" sz="2000">
                <a:latin typeface="Montserrat"/>
                <a:ea typeface="Montserrat"/>
                <a:cs typeface="Montserrat"/>
                <a:sym typeface="Montserrat"/>
              </a:rPr>
              <a:t>/ </a:t>
            </a:r>
            <a:r>
              <a:rPr b="1" i="0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b="1" lang="fr" sz="2000">
                <a:latin typeface="Montserrat"/>
                <a:ea typeface="Montserrat"/>
                <a:cs typeface="Montserrat"/>
                <a:sym typeface="Montserrat"/>
              </a:rPr>
              <a:t>ootstrap</a:t>
            </a:r>
            <a:r>
              <a:rPr b="1" i="0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3 </a:t>
            </a:r>
            <a:r>
              <a:rPr b="1" lang="fr" sz="2000">
                <a:latin typeface="Montserrat"/>
                <a:ea typeface="Montserrat"/>
                <a:cs typeface="Montserrat"/>
                <a:sym typeface="Montserrat"/>
              </a:rPr>
              <a:t>/ </a:t>
            </a:r>
            <a:r>
              <a:rPr b="1" i="0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lang="fr" sz="2000">
                <a:latin typeface="Montserrat"/>
                <a:ea typeface="Montserrat"/>
                <a:cs typeface="Montserrat"/>
                <a:sym typeface="Montserrat"/>
              </a:rPr>
              <a:t>ont</a:t>
            </a:r>
            <a:r>
              <a:rPr b="1" i="0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</a:t>
            </a:r>
            <a:r>
              <a:rPr b="1" lang="fr" sz="2000">
                <a:latin typeface="Montserrat"/>
                <a:ea typeface="Montserrat"/>
                <a:cs typeface="Montserrat"/>
                <a:sym typeface="Montserrat"/>
              </a:rPr>
              <a:t>wesome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❖"/>
            </a:pPr>
            <a:r>
              <a:rPr b="1" lang="fr" sz="2000">
                <a:latin typeface="Montserrat"/>
                <a:ea typeface="Montserrat"/>
                <a:cs typeface="Montserrat"/>
                <a:sym typeface="Montserrat"/>
              </a:rPr>
              <a:t>Github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374" y="40200"/>
            <a:ext cx="2233774" cy="89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712750" y="2053000"/>
            <a:ext cx="52314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1" lang="fr">
                <a:solidFill>
                  <a:schemeClr val="dk1"/>
                </a:solidFill>
              </a:rPr>
              <a:t>III. </a:t>
            </a:r>
            <a:r>
              <a:rPr b="1" i="0" lang="fr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Recherches et avancement du projet</a:t>
            </a:r>
            <a:endParaRPr b="1" i="0" sz="2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Shape 2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374" y="110525"/>
            <a:ext cx="2233774" cy="89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120550" y="170800"/>
            <a:ext cx="4359900" cy="13242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783675" y="170800"/>
            <a:ext cx="3293400" cy="12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Etape 1  : Récupérer la caméra 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Méthode (s) </a:t>
            </a:r>
            <a:r>
              <a:rPr b="1" lang="fr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d’aide </a:t>
            </a:r>
            <a:r>
              <a:rPr b="1" lang="f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: 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-"/>
            </a:pPr>
            <a:r>
              <a:rPr lang="f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Open CV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-"/>
            </a:pPr>
            <a:r>
              <a:rPr lang="fr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Fonctions  Javascript du W3CSchools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-"/>
            </a:pPr>
            <a:r>
              <a:rPr lang="f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getUserMedia()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-"/>
            </a:pPr>
            <a:r>
              <a:rPr lang="f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...etc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374" y="60275"/>
            <a:ext cx="2233774" cy="89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525" y="1647400"/>
            <a:ext cx="4436474" cy="33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33" name="Shape 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374" y="90400"/>
            <a:ext cx="2233774" cy="89219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/>
          <p:nvPr/>
        </p:nvSpPr>
        <p:spPr>
          <a:xfrm>
            <a:off x="268675" y="177625"/>
            <a:ext cx="4237500" cy="15894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/>
        </p:nvSpPr>
        <p:spPr>
          <a:xfrm>
            <a:off x="1062300" y="177625"/>
            <a:ext cx="3402900" cy="16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Etape 2 : Création des canvas 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Méthode (s) </a:t>
            </a:r>
            <a:r>
              <a:rPr b="1" lang="fr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d’aide </a:t>
            </a:r>
            <a:r>
              <a:rPr b="1" lang="f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-"/>
            </a:pPr>
            <a:r>
              <a:rPr lang="f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Balises HTML &lt;canvas&gt;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-"/>
            </a:pPr>
            <a:r>
              <a:rPr lang="fr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Fonctions  Javascript du W3CSchools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-"/>
            </a:pPr>
            <a:r>
              <a:rPr lang="f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createElement()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-"/>
            </a:pPr>
            <a:r>
              <a:rPr lang="f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getElementById()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-"/>
            </a:pPr>
            <a:r>
              <a:rPr lang="f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…..etc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6" name="Shape 2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2350" y="1861525"/>
            <a:ext cx="6564725" cy="280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374" y="90400"/>
            <a:ext cx="2233774" cy="89219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/>
          <p:nvPr/>
        </p:nvSpPr>
        <p:spPr>
          <a:xfrm>
            <a:off x="284225" y="239300"/>
            <a:ext cx="4237500" cy="1589400"/>
          </a:xfrm>
          <a:prstGeom prst="chevron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/>
        </p:nvSpPr>
        <p:spPr>
          <a:xfrm>
            <a:off x="1077850" y="239300"/>
            <a:ext cx="3293400" cy="16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Etape 3 : Récupérer des pixels 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et les comparés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Méthode (s) </a:t>
            </a:r>
            <a:r>
              <a:rPr b="1" lang="fr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d’aide </a:t>
            </a:r>
            <a:r>
              <a:rPr b="1" lang="f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-"/>
            </a:pPr>
            <a:r>
              <a:rPr lang="fr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Fonctions  Javascript du W3CSchools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-"/>
            </a:pPr>
            <a:r>
              <a:rPr lang="f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imageData() 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-"/>
            </a:pPr>
            <a:r>
              <a:rPr lang="f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getImageData()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-"/>
            </a:pPr>
            <a:r>
              <a:rPr lang="f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….etc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5" name="Shape 2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5175" y="2052100"/>
            <a:ext cx="6808349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/>
        </p:nvSpPr>
        <p:spPr>
          <a:xfrm>
            <a:off x="192675" y="168875"/>
            <a:ext cx="4237500" cy="1277700"/>
          </a:xfrm>
          <a:prstGeom prst="chevron">
            <a:avLst>
              <a:gd fmla="val 50000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/>
        </p:nvSpPr>
        <p:spPr>
          <a:xfrm>
            <a:off x="986300" y="168875"/>
            <a:ext cx="32412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Etape 4 : </a:t>
            </a:r>
            <a:r>
              <a:rPr b="1" lang="f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="1" lang="f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étection de mouvement 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Méthode (s) d’aide : 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"/>
              <a:buChar char="-"/>
            </a:pPr>
            <a:r>
              <a:rPr lang="fr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Fonctions Javascript du W3CSchools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374" y="60275"/>
            <a:ext cx="2233774" cy="89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8175" y="1624750"/>
            <a:ext cx="411480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374" y="50225"/>
            <a:ext cx="2233774" cy="89219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/>
          <p:cNvSpPr/>
          <p:nvPr/>
        </p:nvSpPr>
        <p:spPr>
          <a:xfrm>
            <a:off x="389325" y="140900"/>
            <a:ext cx="4754100" cy="2309100"/>
          </a:xfrm>
          <a:prstGeom prst="chevron">
            <a:avLst>
              <a:gd fmla="val 50000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 txBox="1"/>
          <p:nvPr/>
        </p:nvSpPr>
        <p:spPr>
          <a:xfrm>
            <a:off x="1199950" y="289800"/>
            <a:ext cx="3241200" cy="14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Etape 5 : Définir une zone 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de détection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Méthode (s) d’aide : 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-"/>
            </a:pPr>
            <a:r>
              <a:rPr lang="fr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Fonctions  Javascript du W3CSchools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-"/>
            </a:pPr>
            <a:r>
              <a:rPr lang="fr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render()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-"/>
            </a:pPr>
            <a:r>
              <a:rPr lang="fr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blend()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-"/>
            </a:pPr>
            <a:r>
              <a:rPr lang="fr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differenteAccurency()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-"/>
            </a:pPr>
            <a:r>
              <a:rPr lang="fr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checkArea()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Site d’aide :</a:t>
            </a:r>
            <a:endParaRPr b="1"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-"/>
            </a:pPr>
            <a:r>
              <a:rPr lang="fr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Utilisation du projet git xylophone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3" name="Shape 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2574" y="2694504"/>
            <a:ext cx="4944800" cy="2448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9849" y="90400"/>
            <a:ext cx="2233774" cy="89219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Shape 270"/>
          <p:cNvSpPr/>
          <p:nvPr/>
        </p:nvSpPr>
        <p:spPr>
          <a:xfrm>
            <a:off x="346450" y="298925"/>
            <a:ext cx="4237500" cy="1516800"/>
          </a:xfrm>
          <a:prstGeom prst="chevron">
            <a:avLst>
              <a:gd fmla="val 50000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 txBox="1"/>
          <p:nvPr/>
        </p:nvSpPr>
        <p:spPr>
          <a:xfrm>
            <a:off x="1079800" y="298925"/>
            <a:ext cx="3289800" cy="14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Etape 6 : Définir des actions 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dans les zones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Méthode (s) d’aide : 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-"/>
            </a:pPr>
            <a:r>
              <a:rPr lang="fr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Fonctions Javascript du W3CSchools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-"/>
            </a:pPr>
            <a:r>
              <a:rPr lang="fr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Changements de couleurs selon la zone traitée par le geste devant la caméra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2" name="Shape 2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68125"/>
            <a:ext cx="8839199" cy="2409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254650" y="374875"/>
            <a:ext cx="4237500" cy="1277700"/>
          </a:xfrm>
          <a:prstGeom prst="chevron">
            <a:avLst>
              <a:gd fmla="val 50000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 txBox="1"/>
          <p:nvPr/>
        </p:nvSpPr>
        <p:spPr>
          <a:xfrm>
            <a:off x="1048275" y="374875"/>
            <a:ext cx="3241200" cy="13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Etape 7 : Effectuer des actions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systèmes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Méthode (s) d’aide : 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-"/>
            </a:pPr>
            <a:r>
              <a:rPr lang="fr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Autoit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-"/>
            </a:pPr>
            <a:r>
              <a:rPr lang="fr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AutoHotKey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Shape 2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9949" y="45475"/>
            <a:ext cx="2233774" cy="892199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/>
          <p:nvPr/>
        </p:nvSpPr>
        <p:spPr>
          <a:xfrm>
            <a:off x="2546475" y="2859924"/>
            <a:ext cx="4237500" cy="1476600"/>
          </a:xfrm>
          <a:prstGeom prst="chevron">
            <a:avLst>
              <a:gd fmla="val 50000" name="adj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 txBox="1"/>
          <p:nvPr/>
        </p:nvSpPr>
        <p:spPr>
          <a:xfrm>
            <a:off x="3350150" y="2812675"/>
            <a:ext cx="3241200" cy="14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Etape 8 : Actions avec window()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Méthode (s) d’aide : 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-"/>
            </a:pPr>
            <a:r>
              <a:rPr lang="fr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Fonctions  Javascript du W3CSchools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-"/>
            </a:pPr>
            <a:r>
              <a:rPr lang="fr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window.scrollBy(x, y)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-"/>
            </a:pPr>
            <a:r>
              <a:rPr lang="fr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window.open(“lien http”)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-"/>
            </a:pPr>
            <a:r>
              <a:rPr lang="fr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window.historic.back()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"/>
              <a:buChar char="-"/>
            </a:pPr>
            <a:r>
              <a:rPr lang="fr" sz="1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….etc</a:t>
            </a:r>
            <a:endParaRPr sz="1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1" lang="fr">
                <a:solidFill>
                  <a:schemeClr val="dk1"/>
                </a:solidFill>
              </a:rPr>
              <a:t>IV. Simulation en live</a:t>
            </a:r>
            <a:endParaRPr b="1"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89" name="Shape 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374" y="50225"/>
            <a:ext cx="2233774" cy="89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307850"/>
            <a:ext cx="6096122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1" i="0" lang="fr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SOMMAIRE</a:t>
            </a:r>
            <a:endParaRPr b="1"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romanUcPeriod"/>
            </a:pPr>
            <a:r>
              <a:rPr b="1" i="0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du sujet</a:t>
            </a:r>
            <a:endParaRPr b="1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romanUcPeriod"/>
            </a:pPr>
            <a:r>
              <a:rPr b="1" i="0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Méthodes de travail</a:t>
            </a:r>
            <a:endParaRPr b="1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romanUcPeriod"/>
            </a:pPr>
            <a:r>
              <a:rPr b="1" i="0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Recherches </a:t>
            </a:r>
            <a:r>
              <a:rPr b="1" lang="fr" sz="2000">
                <a:latin typeface="Montserrat"/>
                <a:ea typeface="Montserrat"/>
                <a:cs typeface="Montserrat"/>
                <a:sym typeface="Montserrat"/>
              </a:rPr>
              <a:t>et</a:t>
            </a:r>
            <a:r>
              <a:rPr b="1" lang="fr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fr" sz="2000">
                <a:latin typeface="Montserrat"/>
                <a:ea typeface="Montserrat"/>
                <a:cs typeface="Montserrat"/>
                <a:sym typeface="Montserrat"/>
              </a:rPr>
              <a:t>avancement</a:t>
            </a:r>
            <a:r>
              <a:rPr b="1" lang="fr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fr" sz="2000">
                <a:latin typeface="Montserrat"/>
                <a:ea typeface="Montserrat"/>
                <a:cs typeface="Montserrat"/>
                <a:sym typeface="Montserrat"/>
              </a:rPr>
              <a:t>du</a:t>
            </a:r>
            <a:r>
              <a:rPr b="1" lang="fr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fr" sz="2000">
                <a:latin typeface="Montserrat"/>
                <a:ea typeface="Montserrat"/>
                <a:cs typeface="Montserrat"/>
                <a:sym typeface="Montserrat"/>
              </a:rPr>
              <a:t>projet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AutoNum type="romanUcPeriod"/>
            </a:pPr>
            <a:r>
              <a:rPr b="1" lang="fr" sz="2000">
                <a:latin typeface="Montserrat"/>
                <a:ea typeface="Montserrat"/>
                <a:cs typeface="Montserrat"/>
                <a:sym typeface="Montserrat"/>
              </a:rPr>
              <a:t>Simulation en live 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romanUcPeriod"/>
            </a:pPr>
            <a:r>
              <a:rPr b="1" i="0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Difficultés rencontrées / </a:t>
            </a:r>
            <a:r>
              <a:rPr b="1" lang="fr" sz="2000">
                <a:latin typeface="Montserrat"/>
                <a:ea typeface="Montserrat"/>
                <a:cs typeface="Montserrat"/>
                <a:sym typeface="Montserrat"/>
              </a:rPr>
              <a:t>Évolutions</a:t>
            </a:r>
            <a:r>
              <a:rPr b="1" i="0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possibles</a:t>
            </a:r>
            <a:endParaRPr b="1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romanUcPeriod"/>
            </a:pPr>
            <a:r>
              <a:rPr b="1" i="0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0599" y="112225"/>
            <a:ext cx="2233774" cy="89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422025" y="2053000"/>
            <a:ext cx="83883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1" lang="fr">
                <a:solidFill>
                  <a:schemeClr val="dk1"/>
                </a:solidFill>
              </a:rPr>
              <a:t>V. </a:t>
            </a:r>
            <a:r>
              <a:rPr b="1" i="0" lang="fr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Difficultés rencontrées / </a:t>
            </a:r>
            <a:endParaRPr b="1" i="0" sz="2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1" lang="fr">
                <a:solidFill>
                  <a:schemeClr val="dk1"/>
                </a:solidFill>
              </a:rPr>
              <a:t>    </a:t>
            </a:r>
            <a:r>
              <a:rPr b="1" i="0" lang="fr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Travail restant</a:t>
            </a:r>
            <a:endParaRPr b="1" i="0" sz="2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374" y="50225"/>
            <a:ext cx="2233774" cy="89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1" i="0" lang="fr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Difficultés rencontrées </a:t>
            </a:r>
            <a:r>
              <a:rPr b="1" lang="fr">
                <a:solidFill>
                  <a:schemeClr val="dk1"/>
                </a:solidFill>
              </a:rPr>
              <a:t>…</a:t>
            </a:r>
            <a:r>
              <a:rPr b="1" i="0" lang="fr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b="1"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1297500" y="1643750"/>
            <a:ext cx="7038900" cy="19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oto Sans Symbols"/>
              <a:buChar char="❖"/>
            </a:pPr>
            <a:r>
              <a:rPr b="1" lang="fr" sz="2000">
                <a:latin typeface="Montserrat"/>
                <a:ea typeface="Montserrat"/>
                <a:cs typeface="Montserrat"/>
                <a:sym typeface="Montserrat"/>
              </a:rPr>
              <a:t>Problème selon les navigateurs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oto Sans Symbols"/>
              <a:buChar char="❖"/>
            </a:pPr>
            <a:r>
              <a:rPr b="1" i="0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="1" lang="fr" sz="2000">
                <a:latin typeface="Montserrat"/>
                <a:ea typeface="Montserrat"/>
                <a:cs typeface="Montserrat"/>
                <a:sym typeface="Montserrat"/>
              </a:rPr>
              <a:t>é</a:t>
            </a:r>
            <a:r>
              <a:rPr b="1" i="0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tection de la canvas par rapport à la cam</a:t>
            </a:r>
            <a:r>
              <a:rPr b="1" lang="fr" sz="2000">
                <a:latin typeface="Montserrat"/>
                <a:ea typeface="Montserrat"/>
                <a:cs typeface="Montserrat"/>
                <a:sym typeface="Montserrat"/>
              </a:rPr>
              <a:t>é</a:t>
            </a:r>
            <a:r>
              <a:rPr b="1" i="0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oto Sans Symbols"/>
              <a:buChar char="❖"/>
            </a:pPr>
            <a:r>
              <a:rPr b="1" i="0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Faire des actions systèmes</a:t>
            </a:r>
            <a:endParaRPr b="1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oto Sans Symbols"/>
              <a:buChar char="❖"/>
            </a:pPr>
            <a:r>
              <a:rPr b="1" lang="fr" sz="2000">
                <a:latin typeface="Montserrat"/>
                <a:ea typeface="Montserrat"/>
                <a:cs typeface="Montserrat"/>
                <a:sym typeface="Montserrat"/>
              </a:rPr>
              <a:t>Plantage de git 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oto Sans Symbols"/>
              <a:buChar char="❖"/>
            </a:pPr>
            <a:r>
              <a:rPr b="1" lang="fr" sz="2000">
                <a:latin typeface="Montserrat"/>
                <a:ea typeface="Montserrat"/>
                <a:cs typeface="Montserrat"/>
                <a:sym typeface="Montserrat"/>
              </a:rPr>
              <a:t>Manque de temps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374" y="60275"/>
            <a:ext cx="2233774" cy="89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1" i="0" lang="fr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Reste à faire </a:t>
            </a:r>
            <a:r>
              <a:rPr b="1" lang="fr">
                <a:solidFill>
                  <a:schemeClr val="dk1"/>
                </a:solidFill>
              </a:rPr>
              <a:t>……</a:t>
            </a:r>
            <a:r>
              <a:rPr b="1" i="0" lang="fr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oto Sans Symbols"/>
              <a:buChar char="❖"/>
            </a:pPr>
            <a:r>
              <a:rPr b="1" i="0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Utiliser le site sur un fichier Word, PDF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oto Sans Symbols"/>
              <a:buChar char="❖"/>
            </a:pPr>
            <a:r>
              <a:rPr b="1" i="0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Mettre en place un formulaire pour choisir son action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oto Sans Symbols"/>
              <a:buChar char="❖"/>
            </a:pPr>
            <a:r>
              <a:rPr b="1" i="0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Offrir la possibilité de modifier la taille de la zone détection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oto Sans Symbols"/>
              <a:buChar char="❖"/>
            </a:pPr>
            <a:r>
              <a:rPr b="1" lang="fr" sz="2000">
                <a:latin typeface="Montserrat"/>
                <a:ea typeface="Montserrat"/>
                <a:cs typeface="Montserrat"/>
                <a:sym typeface="Montserrat"/>
              </a:rPr>
              <a:t>Définir un effet sonore sur la zone détectée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374" y="160725"/>
            <a:ext cx="2233774" cy="89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803750" y="19974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b="1" lang="fr">
                <a:solidFill>
                  <a:schemeClr val="dk1"/>
                </a:solidFill>
              </a:rPr>
              <a:t>VI. </a:t>
            </a:r>
            <a:r>
              <a:rPr b="1" i="0" lang="fr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 i="0" sz="2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Shape 319"/>
          <p:cNvSpPr txBox="1"/>
          <p:nvPr>
            <p:ph idx="4294967295" type="body"/>
          </p:nvPr>
        </p:nvSpPr>
        <p:spPr>
          <a:xfrm>
            <a:off x="2943450" y="3201700"/>
            <a:ext cx="4192200" cy="1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fr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Qu'est ce que le projet nous as apporté ?</a:t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r"/>
              <a:t>Perspectives d’évolutions  du projet (si plus de temps ) ?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Vers d’autres projets tels que :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le WebRTC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le WebSpeach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374" y="50225"/>
            <a:ext cx="2233774" cy="89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823850" y="2053000"/>
            <a:ext cx="58467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0000"/>
                </a:solidFill>
              </a:rPr>
              <a:t>Avez - vous des questions ?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9849" y="70325"/>
            <a:ext cx="2233774" cy="89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AutoNum type="romanUcPeriod"/>
            </a:pPr>
            <a:r>
              <a:rPr b="1" i="0" lang="fr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du sujet</a:t>
            </a:r>
            <a:endParaRPr b="1"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9949" y="0"/>
            <a:ext cx="2233774" cy="89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292750" y="63170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1" i="0" lang="fr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Explication du sujet</a:t>
            </a:r>
            <a:endParaRPr b="1"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511800" y="1544075"/>
            <a:ext cx="8120400" cy="3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❖"/>
            </a:pPr>
            <a:r>
              <a:rPr b="1" i="0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Logiciel Open Source SVIACAM</a:t>
            </a:r>
            <a:endParaRPr b="1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➢"/>
            </a:pPr>
            <a:r>
              <a:rPr b="1" i="0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Pouvoir piloter un ordinateur via une Webcam</a:t>
            </a:r>
            <a:endParaRPr b="1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❖"/>
            </a:pPr>
            <a:r>
              <a:rPr b="1" i="0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Notre but :</a:t>
            </a:r>
            <a:endParaRPr b="1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➢"/>
            </a:pPr>
            <a:r>
              <a:rPr b="1" lang="fr" sz="2000"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i="0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eprendre  les fonctionnalités du logiciel via le Web</a:t>
            </a:r>
            <a:endParaRPr b="1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➢"/>
            </a:pPr>
            <a:r>
              <a:rPr b="1" lang="fr" sz="2000"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b="1" i="0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asser par la détection de mouvements</a:t>
            </a:r>
            <a:endParaRPr b="1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➢"/>
            </a:pPr>
            <a:r>
              <a:rPr b="1" i="0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Effectuer des actions gr</a:t>
            </a:r>
            <a:r>
              <a:rPr b="1" lang="fr" sz="2000">
                <a:latin typeface="Montserrat"/>
                <a:ea typeface="Montserrat"/>
                <a:cs typeface="Montserrat"/>
                <a:sym typeface="Montserrat"/>
              </a:rPr>
              <a:t>â</a:t>
            </a:r>
            <a:r>
              <a:rPr b="1" i="0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ce à la d</a:t>
            </a:r>
            <a:r>
              <a:rPr b="1" lang="fr" sz="2000">
                <a:latin typeface="Montserrat"/>
                <a:ea typeface="Montserrat"/>
                <a:cs typeface="Montserrat"/>
                <a:sym typeface="Montserrat"/>
              </a:rPr>
              <a:t>é</a:t>
            </a:r>
            <a:r>
              <a:rPr b="1" i="0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tection</a:t>
            </a:r>
            <a:endParaRPr/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9349" y="90400"/>
            <a:ext cx="2233774" cy="89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1" i="0" lang="fr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Logiciel Open Source SVIACAM</a:t>
            </a:r>
            <a:endParaRPr b="1"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http://sviacam.sourceforge.net/" id="167" name="Shape 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988" y="1513400"/>
            <a:ext cx="8264027" cy="23007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2360525" y="4183250"/>
            <a:ext cx="46038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Site Sviacam : http://sviacam.sourceforge.net/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7374" y="0"/>
            <a:ext cx="2233774" cy="89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1" lang="fr">
                <a:solidFill>
                  <a:schemeClr val="dk1"/>
                </a:solidFill>
              </a:rPr>
              <a:t>But du projet</a:t>
            </a:r>
            <a:endParaRPr b="1"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oto Sans Symbols"/>
              <a:buAutoNum type="arabicPeriod"/>
            </a:pPr>
            <a:r>
              <a:rPr b="1" i="0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Récupérer la </a:t>
            </a:r>
            <a:r>
              <a:rPr b="1" lang="fr" sz="2000">
                <a:latin typeface="Montserrat"/>
                <a:ea typeface="Montserrat"/>
                <a:cs typeface="Montserrat"/>
                <a:sym typeface="Montserrat"/>
              </a:rPr>
              <a:t>caméra</a:t>
            </a:r>
            <a:endParaRPr b="1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oto Sans Symbols"/>
              <a:buAutoNum type="arabicPeriod"/>
            </a:pPr>
            <a:r>
              <a:rPr b="1" i="0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Créer et gérer des canvas</a:t>
            </a:r>
            <a:endParaRPr b="1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oto Sans Symbols"/>
              <a:buAutoNum type="arabicPeriod"/>
            </a:pPr>
            <a:r>
              <a:rPr b="1" i="0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Détecter le mouvement</a:t>
            </a:r>
            <a:endParaRPr b="1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oto Sans Symbols"/>
              <a:buAutoNum type="arabicPeriod"/>
            </a:pPr>
            <a:r>
              <a:rPr b="1" i="0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Effectuer une action lors de la d</a:t>
            </a:r>
            <a:r>
              <a:rPr b="1" lang="fr" sz="2000">
                <a:latin typeface="Montserrat"/>
                <a:ea typeface="Montserrat"/>
                <a:cs typeface="Montserrat"/>
                <a:sym typeface="Montserrat"/>
              </a:rPr>
              <a:t>é</a:t>
            </a:r>
            <a:r>
              <a:rPr b="1" i="0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tection</a:t>
            </a:r>
            <a:endParaRPr b="1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374" y="100475"/>
            <a:ext cx="2233774" cy="89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1" lang="fr">
                <a:solidFill>
                  <a:schemeClr val="dk1"/>
                </a:solidFill>
              </a:rPr>
              <a:t>II. M</a:t>
            </a:r>
            <a:r>
              <a:rPr b="1" i="0" lang="fr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éthodes de travail</a:t>
            </a:r>
            <a:endParaRPr b="1"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374" y="50225"/>
            <a:ext cx="2233774" cy="89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1" lang="fr">
                <a:solidFill>
                  <a:schemeClr val="dk1"/>
                </a:solidFill>
              </a:rPr>
              <a:t>Stratégie mise en place</a:t>
            </a:r>
            <a:endParaRPr b="1"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1233100" y="1209275"/>
            <a:ext cx="7038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❖"/>
            </a:pPr>
            <a:r>
              <a:rPr b="1" lang="fr" sz="2000">
                <a:latin typeface="Montserrat"/>
                <a:ea typeface="Montserrat"/>
                <a:cs typeface="Montserrat"/>
                <a:sym typeface="Montserrat"/>
              </a:rPr>
              <a:t>Diagramme de GANTT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9849" y="50225"/>
            <a:ext cx="2233774" cy="89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Shape 1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3050" y="1815450"/>
            <a:ext cx="7363350" cy="32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1" lang="fr">
                <a:solidFill>
                  <a:schemeClr val="dk1"/>
                </a:solidFill>
              </a:rPr>
              <a:t>Stratégie mise en place</a:t>
            </a:r>
            <a:endParaRPr b="1"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1297500" y="1459275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❖"/>
            </a:pPr>
            <a:r>
              <a:rPr b="1" i="0" lang="fr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Méthode SCRUM 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9849" y="50225"/>
            <a:ext cx="2233774" cy="892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499" y="1950100"/>
            <a:ext cx="6674925" cy="279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