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Yujin" initials="W" lastIdx="2" clrIdx="0">
    <p:extLst>
      <p:ext uri="{19B8F6BF-5375-455C-9EA6-DF929625EA0E}">
        <p15:presenceInfo xmlns:p15="http://schemas.microsoft.com/office/powerpoint/2012/main" userId="WangYu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CCA"/>
          </a:solidFill>
        </a:fill>
      </a:tcStyle>
    </a:wholeTbl>
    <a:band2H>
      <a:tcTxStyle/>
      <a:tcStyle>
        <a:tcBdr/>
        <a:fill>
          <a:solidFill>
            <a:srgbClr val="FFF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D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6099"/>
  </p:normalViewPr>
  <p:slideViewPr>
    <p:cSldViewPr snapToGrid="0">
      <p:cViewPr>
        <p:scale>
          <a:sx n="80" d="100"/>
          <a:sy n="80" d="100"/>
        </p:scale>
        <p:origin x="18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5" name="Shape 5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8" name="Shape 5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Intermediate Format to easier work with in java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String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6" name="Shape 5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Intermediate Format to easier work with in java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String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2" name="Shape 6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 for ease of use and most experience in team</a:t>
            </a:r>
          </a:p>
          <a:p>
            <a:r>
              <a:rPr dirty="0" err="1"/>
              <a:t>Pdfbox</a:t>
            </a:r>
            <a:r>
              <a:rPr dirty="0"/>
              <a:t> because of extraction method in easier to work with txt format</a:t>
            </a:r>
          </a:p>
          <a:p>
            <a:endParaRPr dirty="0"/>
          </a:p>
          <a:p>
            <a:r>
              <a:rPr dirty="0"/>
              <a:t>Golden standard for testing and determining accuracy</a:t>
            </a:r>
          </a:p>
          <a:p>
            <a:endParaRPr dirty="0"/>
          </a:p>
          <a:p>
            <a:r>
              <a:rPr dirty="0"/>
              <a:t>First steps are to extract the index with all undesired </a:t>
            </a:r>
            <a:r>
              <a:rPr dirty="0" err="1"/>
              <a:t>conctents</a:t>
            </a:r>
            <a:r>
              <a:rPr dirty="0"/>
              <a:t> and then filter that out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Hello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Fabian Rösch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Ruolin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extractor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but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tackling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obstacles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Firstly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just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curently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inserting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Index.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via a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book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utilize</a:t>
            </a:r>
            <a:r>
              <a:rPr lang="de-DE" dirty="0"/>
              <a:t>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in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book</a:t>
            </a:r>
            <a:r>
              <a:rPr lang="de-DE" dirty="0"/>
              <a:t>,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First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extracts</a:t>
            </a:r>
            <a:r>
              <a:rPr lang="de-DE" dirty="0"/>
              <a:t>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footer</a:t>
            </a:r>
            <a:r>
              <a:rPr lang="de-DE" dirty="0"/>
              <a:t>, </a:t>
            </a:r>
            <a:r>
              <a:rPr lang="de-DE" dirty="0" err="1"/>
              <a:t>header</a:t>
            </a:r>
            <a:r>
              <a:rPr lang="de-DE" dirty="0"/>
              <a:t>, </a:t>
            </a:r>
            <a:r>
              <a:rPr lang="de-DE" dirty="0" err="1"/>
              <a:t>pagenumber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concern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like </a:t>
            </a:r>
            <a:r>
              <a:rPr lang="de-DE" dirty="0" err="1"/>
              <a:t>headlines</a:t>
            </a:r>
            <a:endParaRPr lang="de-DE" dirty="0"/>
          </a:p>
          <a:p>
            <a:r>
              <a:rPr lang="de-DE" dirty="0" err="1"/>
              <a:t>Secondly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subphrases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entry</a:t>
            </a:r>
            <a:r>
              <a:rPr lang="de-DE" dirty="0"/>
              <a:t> like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algebraically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Field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algebrabraically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individual </a:t>
            </a:r>
            <a:r>
              <a:rPr lang="de-DE" dirty="0" err="1"/>
              <a:t>entry</a:t>
            </a:r>
            <a:r>
              <a:rPr lang="de-DE" dirty="0"/>
              <a:t>.</a:t>
            </a:r>
          </a:p>
          <a:p>
            <a:r>
              <a:rPr lang="de-DE" dirty="0"/>
              <a:t>This also </a:t>
            </a:r>
            <a:r>
              <a:rPr lang="de-DE" dirty="0" err="1"/>
              <a:t>entails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different </a:t>
            </a:r>
            <a:r>
              <a:rPr lang="de-DE" dirty="0" err="1"/>
              <a:t>subentries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precede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succeed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phrase</a:t>
            </a:r>
            <a:r>
              <a:rPr lang="de-DE" dirty="0"/>
              <a:t>. Also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phrase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still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subphrase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versatile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intermediate </a:t>
            </a:r>
            <a:r>
              <a:rPr lang="de-DE" dirty="0" err="1"/>
              <a:t>format</a:t>
            </a:r>
            <a:r>
              <a:rPr lang="de-DE" dirty="0"/>
              <a:t> like </a:t>
            </a:r>
            <a:r>
              <a:rPr lang="de-DE" dirty="0" err="1"/>
              <a:t>xhtml</a:t>
            </a:r>
            <a:r>
              <a:rPr lang="de-DE" dirty="0"/>
              <a:t>/</a:t>
            </a:r>
            <a:r>
              <a:rPr lang="de-DE" dirty="0" err="1"/>
              <a:t>xhtml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like </a:t>
            </a:r>
            <a:r>
              <a:rPr lang="de-DE" dirty="0" err="1"/>
              <a:t>paragraph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strategies</a:t>
            </a:r>
            <a:r>
              <a:rPr lang="de-DE" dirty="0"/>
              <a:t> 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open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suggestions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eager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0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besides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obstacles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scenarios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properly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ironed</a:t>
            </a:r>
            <a:r>
              <a:rPr lang="de-DE" dirty="0"/>
              <a:t> out</a:t>
            </a:r>
          </a:p>
          <a:p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Special non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 like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greek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mathematics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extracted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 but </a:t>
            </a:r>
            <a:r>
              <a:rPr lang="de-DE" dirty="0" err="1"/>
              <a:t>weird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latin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 like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alpha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extracted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o-</a:t>
            </a:r>
            <a:r>
              <a:rPr lang="de-DE" dirty="0" err="1"/>
              <a:t>apostrophy</a:t>
            </a:r>
            <a:endParaRPr lang="de-DE" dirty="0"/>
          </a:p>
          <a:p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Currrently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expecting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messed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whenever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expands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expands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mid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hyphen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hyphen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extracted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happy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hear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 on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time!</a:t>
            </a:r>
          </a:p>
        </p:txBody>
      </p:sp>
    </p:spTree>
    <p:extLst>
      <p:ext uri="{BB962C8B-B14F-4D97-AF65-F5344CB8AC3E}">
        <p14:creationId xmlns:p14="http://schemas.microsoft.com/office/powerpoint/2010/main" val="313633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/>
          <p:nvPr/>
        </p:nvSpPr>
        <p:spPr>
          <a:xfrm>
            <a:off x="334433" y="368300"/>
            <a:ext cx="11523135" cy="20891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" name="Titeltext"/>
          <p:cNvSpPr txBox="1">
            <a:spLocks noGrp="1"/>
          </p:cNvSpPr>
          <p:nvPr>
            <p:ph type="title"/>
          </p:nvPr>
        </p:nvSpPr>
        <p:spPr>
          <a:xfrm>
            <a:off x="478367" y="374650"/>
            <a:ext cx="8978901" cy="895350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9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78367" y="1449387"/>
            <a:ext cx="8978901" cy="9445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" name="Rectangle 5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" name="Rectangle 8"/>
          <p:cNvSpPr/>
          <p:nvPr/>
        </p:nvSpPr>
        <p:spPr>
          <a:xfrm>
            <a:off x="334434" y="36036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Rectangle 9"/>
          <p:cNvSpPr/>
          <p:nvPr/>
        </p:nvSpPr>
        <p:spPr>
          <a:xfrm>
            <a:off x="334434" y="2455068"/>
            <a:ext cx="11521017" cy="127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" name="Text Box 10"/>
          <p:cNvSpPr txBox="1"/>
          <p:nvPr/>
        </p:nvSpPr>
        <p:spPr>
          <a:xfrm>
            <a:off x="8013927" y="5556280"/>
            <a:ext cx="3796994" cy="950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KOM – Multimedia Communications Lab </a:t>
            </a:r>
            <a:br/>
            <a:r>
              <a:t>Technical University of Darmstadt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Prof. Dr.-Ing. Ralf Steinmetz (Director)</a:t>
            </a:r>
            <a:br/>
            <a:r>
              <a:t>Dept. of Electrical Engineering and Information Technology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Dept. of Computer Science (adjunct Professor)</a:t>
            </a:r>
            <a:br/>
            <a:r>
              <a:t>www.KOM.tu-darmstadt.de                            </a:t>
            </a:r>
          </a:p>
        </p:txBody>
      </p:sp>
      <p:sp>
        <p:nvSpPr>
          <p:cNvPr id="24" name="Line 1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" name="Rectangle 18"/>
          <p:cNvSpPr txBox="1"/>
          <p:nvPr/>
        </p:nvSpPr>
        <p:spPr>
          <a:xfrm>
            <a:off x="9264649" y="6524625"/>
            <a:ext cx="25929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19. Mai 2020</a:t>
            </a:r>
          </a:p>
        </p:txBody>
      </p:sp>
      <p:pic>
        <p:nvPicPr>
          <p:cNvPr id="26" name="Picture 6" descr="Picture 6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657226"/>
            <a:ext cx="1943029" cy="792165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ext Box 11"/>
          <p:cNvSpPr txBox="1"/>
          <p:nvPr/>
        </p:nvSpPr>
        <p:spPr>
          <a:xfrm>
            <a:off x="306552" y="6624455"/>
            <a:ext cx="9993167" cy="20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8" tIns="46798" rIns="46798" bIns="46798" anchor="ctr">
            <a:spAutoFit/>
          </a:bodyPr>
          <a:lstStyle>
            <a:lvl1pPr algn="l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28" name="Text Box 11"/>
          <p:cNvSpPr txBox="1"/>
          <p:nvPr/>
        </p:nvSpPr>
        <p:spPr>
          <a:xfrm>
            <a:off x="10132959" y="6636980"/>
            <a:ext cx="1776659" cy="20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8" tIns="46798" rIns="46798" bIns="46798" anchor="ctr">
            <a:spAutoFit/>
          </a:bodyPr>
          <a:lstStyle>
            <a:lvl1pPr algn="r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Template all v.3.6</a:t>
            </a:r>
          </a:p>
        </p:txBody>
      </p:sp>
      <p:sp>
        <p:nvSpPr>
          <p:cNvPr id="2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15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5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defRPr sz="2400"/>
            </a:lvl1pPr>
            <a:lvl2pPr marL="0" indent="0" algn="ctr">
              <a:spcBef>
                <a:spcPts val="500"/>
              </a:spcBef>
              <a:buSzTx/>
              <a:buNone/>
              <a:defRPr sz="2400"/>
            </a:lvl2pPr>
            <a:lvl3pPr marL="0" indent="0" algn="ctr">
              <a:spcBef>
                <a:spcPts val="500"/>
              </a:spcBef>
              <a:buSzTx/>
              <a:buNone/>
              <a:defRPr sz="2400"/>
            </a:lvl3pPr>
            <a:lvl4pPr marL="0" indent="0" algn="ctr">
              <a:spcBef>
                <a:spcPts val="500"/>
              </a:spcBef>
              <a:buSzTx/>
              <a:buNone/>
              <a:defRPr sz="2400"/>
            </a:lvl4pPr>
            <a:lvl5pPr marL="0" indent="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17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7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18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8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0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0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2"/>
            <a:ext cx="5657852" cy="496887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1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9" cy="8239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8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7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3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3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4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4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5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6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7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5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6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73288" indent="-192314">
              <a:spcBef>
                <a:spcPts val="700"/>
              </a:spcBef>
              <a:defRPr sz="3200"/>
            </a:lvl2pPr>
            <a:lvl3pPr marL="600603" indent="-249766">
              <a:spcBef>
                <a:spcPts val="700"/>
              </a:spcBef>
              <a:defRPr sz="3200"/>
            </a:lvl3pPr>
            <a:lvl4pPr marL="821371" indent="-276859">
              <a:spcBef>
                <a:spcPts val="700"/>
              </a:spcBef>
              <a:defRPr sz="3200"/>
            </a:lvl4pPr>
            <a:lvl5pPr marL="1021396" indent="-302259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0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1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2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3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7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76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9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29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defRPr sz="2400"/>
            </a:lvl1pPr>
            <a:lvl2pPr marL="0" indent="0" algn="ctr">
              <a:spcBef>
                <a:spcPts val="500"/>
              </a:spcBef>
              <a:buSzTx/>
              <a:buNone/>
              <a:defRPr sz="2400"/>
            </a:lvl2pPr>
            <a:lvl3pPr marL="0" indent="0" algn="ctr">
              <a:spcBef>
                <a:spcPts val="500"/>
              </a:spcBef>
              <a:buSzTx/>
              <a:buNone/>
              <a:defRPr sz="2400"/>
            </a:lvl3pPr>
            <a:lvl4pPr marL="0" indent="0" algn="ctr">
              <a:spcBef>
                <a:spcPts val="500"/>
              </a:spcBef>
              <a:buSzTx/>
              <a:buNone/>
              <a:defRPr sz="2400"/>
            </a:lvl4pPr>
            <a:lvl5pPr marL="0" indent="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9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0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0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2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3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3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2"/>
            <a:ext cx="5657852" cy="496887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5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5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9" cy="8239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35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2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3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4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5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6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8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9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0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1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2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9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39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73288" indent="-192314">
              <a:spcBef>
                <a:spcPts val="700"/>
              </a:spcBef>
              <a:defRPr sz="3200"/>
            </a:lvl2pPr>
            <a:lvl3pPr marL="600603" indent="-249766">
              <a:spcBef>
                <a:spcPts val="700"/>
              </a:spcBef>
              <a:defRPr sz="3200"/>
            </a:lvl3pPr>
            <a:lvl4pPr marL="821371" indent="-276859">
              <a:spcBef>
                <a:spcPts val="700"/>
              </a:spcBef>
              <a:defRPr sz="3200"/>
            </a:lvl4pPr>
            <a:lvl5pPr marL="1021396" indent="-302259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5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6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7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8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0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411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2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2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defRPr sz="2400"/>
            </a:lvl1pPr>
            <a:lvl2pPr marL="0" indent="0" algn="ctr">
              <a:spcBef>
                <a:spcPts val="500"/>
              </a:spcBef>
              <a:buSzTx/>
              <a:buNone/>
              <a:defRPr sz="2400"/>
            </a:lvl2pPr>
            <a:lvl3pPr marL="0" indent="0" algn="ctr">
              <a:spcBef>
                <a:spcPts val="500"/>
              </a:spcBef>
              <a:buSzTx/>
              <a:buNone/>
              <a:defRPr sz="2400"/>
            </a:lvl3pPr>
            <a:lvl4pPr marL="0" indent="0" algn="ctr">
              <a:spcBef>
                <a:spcPts val="500"/>
              </a:spcBef>
              <a:buSzTx/>
              <a:buNone/>
              <a:defRPr sz="2400"/>
            </a:lvl4pPr>
            <a:lvl5pPr marL="0" indent="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4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4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5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5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5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7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2"/>
            <a:ext cx="5657852" cy="496887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7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8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9" cy="8239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8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8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7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50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51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4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5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6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7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52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3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73288" indent="-192314">
              <a:spcBef>
                <a:spcPts val="700"/>
              </a:spcBef>
              <a:defRPr sz="3200"/>
            </a:lvl2pPr>
            <a:lvl3pPr marL="600603" indent="-249766">
              <a:spcBef>
                <a:spcPts val="700"/>
              </a:spcBef>
              <a:defRPr sz="3200"/>
            </a:lvl3pPr>
            <a:lvl4pPr marL="821371" indent="-276859">
              <a:spcBef>
                <a:spcPts val="700"/>
              </a:spcBef>
              <a:defRPr sz="3200"/>
            </a:lvl4pPr>
            <a:lvl5pPr marL="1021396" indent="-302259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0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1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2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3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54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46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4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5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2"/>
            <a:ext cx="5657852" cy="496887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7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81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9" cy="8239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8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9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5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6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9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0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9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2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3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24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2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73288" indent="-192314">
              <a:spcBef>
                <a:spcPts val="700"/>
              </a:spcBef>
              <a:defRPr sz="3200"/>
            </a:lvl2pPr>
            <a:lvl3pPr marL="600603" indent="-249766">
              <a:spcBef>
                <a:spcPts val="700"/>
              </a:spcBef>
              <a:defRPr sz="3200"/>
            </a:lvl3pPr>
            <a:lvl4pPr marL="821371" indent="-276859">
              <a:spcBef>
                <a:spcPts val="700"/>
              </a:spcBef>
              <a:defRPr sz="3200"/>
            </a:lvl4pPr>
            <a:lvl5pPr marL="1021396" indent="-302259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5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3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41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38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8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9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2"/>
            <a:ext cx="11521018" cy="496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79387" marR="0" indent="-1793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67946" marR="0" indent="-18697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58976" marR="0" indent="-2081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760808" marR="0" indent="-21629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9552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itel 1"/>
          <p:cNvSpPr txBox="1">
            <a:spLocks noGrp="1"/>
          </p:cNvSpPr>
          <p:nvPr>
            <p:ph type="title"/>
          </p:nvPr>
        </p:nvSpPr>
        <p:spPr>
          <a:xfrm>
            <a:off x="478367" y="620687"/>
            <a:ext cx="8978901" cy="920477"/>
          </a:xfrm>
          <a:prstGeom prst="rect">
            <a:avLst/>
          </a:prstGeom>
        </p:spPr>
        <p:txBody>
          <a:bodyPr/>
          <a:lstStyle/>
          <a:p>
            <a:r>
              <a:t>Index Extraction From Textbooks</a:t>
            </a:r>
          </a:p>
        </p:txBody>
      </p:sp>
      <p:sp>
        <p:nvSpPr>
          <p:cNvPr id="558" name="Untertitel 2"/>
          <p:cNvSpPr txBox="1">
            <a:spLocks noGrp="1"/>
          </p:cNvSpPr>
          <p:nvPr>
            <p:ph type="body" sz="quarter" idx="1"/>
          </p:nvPr>
        </p:nvSpPr>
        <p:spPr>
          <a:xfrm>
            <a:off x="473692" y="1772816"/>
            <a:ext cx="8978901" cy="648074"/>
          </a:xfrm>
          <a:prstGeom prst="rect">
            <a:avLst/>
          </a:prstGeom>
        </p:spPr>
        <p:txBody>
          <a:bodyPr/>
          <a:lstStyle/>
          <a:p>
            <a:r>
              <a:t>KOM Lab Design Workshop – Group KM-2</a:t>
            </a:r>
          </a:p>
        </p:txBody>
      </p:sp>
      <p:sp>
        <p:nvSpPr>
          <p:cNvPr id="559" name="Textfeld 7"/>
          <p:cNvSpPr txBox="1"/>
          <p:nvPr/>
        </p:nvSpPr>
        <p:spPr>
          <a:xfrm>
            <a:off x="314165" y="6491941"/>
            <a:ext cx="6352770" cy="17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defRPr sz="6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pic>
        <p:nvPicPr>
          <p:cNvPr id="560" name="Grafik 9" descr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995775"/>
            <a:ext cx="5823752" cy="2419684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Text Box 6"/>
          <p:cNvSpPr txBox="1"/>
          <p:nvPr/>
        </p:nvSpPr>
        <p:spPr>
          <a:xfrm>
            <a:off x="359884" y="5722826"/>
            <a:ext cx="5386929" cy="71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  <a:defRPr sz="1100" b="1">
                <a:latin typeface="Arial"/>
                <a:ea typeface="Arial"/>
                <a:cs typeface="Arial"/>
                <a:sym typeface="Arial"/>
              </a:defRPr>
            </a:pPr>
            <a:r>
              <a:t>Yujin Wang			Ruolin Huang		Fabian Rösch</a:t>
            </a:r>
            <a:endParaRPr>
              <a:solidFill>
                <a:srgbClr val="FFFFFF"/>
              </a:solidFill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guantao0815@gmail.com	hrl96fz@foxmail.com		fabianroesch@gmail.com</a:t>
            </a:r>
            <a:br/>
            <a:br/>
            <a:r>
              <a:t>Tim Steuer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Our Project: Index Extraction From Textbooks</a:t>
            </a:r>
          </a:p>
        </p:txBody>
      </p:sp>
      <p:sp>
        <p:nvSpPr>
          <p:cNvPr id="568" name="Inhaltsplatzhalter 2"/>
          <p:cNvSpPr txBox="1"/>
          <p:nvPr/>
        </p:nvSpPr>
        <p:spPr>
          <a:xfrm>
            <a:off x="381080" y="1485948"/>
            <a:ext cx="11501849" cy="5214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Motivation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Index of a book can contain information about its contents that can be analyzed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If Index can be extracted it can be used for keyword extraction or algorithmic paragraph headline creation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Problem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Most Textbooks are PDF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PDF is not well structured and thus can not easily be interpreted by a machine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Idea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It’s difficult for a machine to read and contextualize the content of a PDF file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XML is well structured with labels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Solution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Automate index extraction from PDF files to standardized XML files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69" name="Rechteck"/>
          <p:cNvSpPr/>
          <p:nvPr/>
        </p:nvSpPr>
        <p:spPr>
          <a:xfrm>
            <a:off x="335358" y="6508856"/>
            <a:ext cx="6710821" cy="3408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Existing Related Projects and Services</a:t>
            </a:r>
          </a:p>
        </p:txBody>
      </p:sp>
      <p:graphicFrame>
        <p:nvGraphicFramePr>
          <p:cNvPr id="572" name="Tabelle 1"/>
          <p:cNvGraphicFramePr/>
          <p:nvPr>
            <p:extLst>
              <p:ext uri="{D42A27DB-BD31-4B8C-83A1-F6EECF244321}">
                <p14:modId xmlns:p14="http://schemas.microsoft.com/office/powerpoint/2010/main" val="3430023834"/>
              </p:ext>
            </p:extLst>
          </p:nvPr>
        </p:nvGraphicFramePr>
        <p:xfrm>
          <a:off x="478366" y="1715678"/>
          <a:ext cx="10654689" cy="5951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80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0558">
                <a:tc>
                  <a:txBody>
                    <a:bodyPr/>
                    <a:lstStyle/>
                    <a:p>
                      <a:pPr lvl="2" indent="180975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 b="1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Amazon Textract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dirty="0"/>
                        <a:t>AWS  cloud based service to extract data from scanned documents using machine learning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dirty="0"/>
                        <a:t>M</a:t>
                      </a:r>
                      <a:r>
                        <a:rPr dirty="0" err="1"/>
                        <a:t>ade</a:t>
                      </a:r>
                      <a:r>
                        <a:rPr dirty="0"/>
                        <a:t> for scanned documents that do not contain actual text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dirty="0"/>
                        <a:t>E</a:t>
                      </a:r>
                      <a:r>
                        <a:rPr dirty="0" err="1"/>
                        <a:t>xpensive</a:t>
                      </a:r>
                      <a:r>
                        <a:rPr dirty="0"/>
                        <a:t> and not open source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94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 b="1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923">
                <a:tc>
                  <a:txBody>
                    <a:bodyPr/>
                    <a:lstStyle/>
                    <a:p>
                      <a:pPr indent="180975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 b="1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Apache Tika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dirty="0"/>
                        <a:t>Java based toolkit to parse PDF Documents and it‘s metadata and extract into HTML format extraction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dirty="0"/>
                        <a:t>P</a:t>
                      </a:r>
                      <a:r>
                        <a:rPr dirty="0" err="1"/>
                        <a:t>owerful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toolset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1615">
                <a:tc>
                  <a:txBody>
                    <a:bodyPr/>
                    <a:lstStyle/>
                    <a:p>
                      <a:pPr indent="180975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 b="1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dirty="0"/>
                        <a:t>PDFBox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dirty="0"/>
                        <a:t>Open Source Java Library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dirty="0"/>
                        <a:t>P</a:t>
                      </a:r>
                      <a:r>
                        <a:rPr dirty="0" err="1"/>
                        <a:t>owerful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toolset</a:t>
                      </a:r>
                      <a:endParaRPr dirty="0"/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dirty="0"/>
                        <a:t>W</a:t>
                      </a:r>
                      <a:r>
                        <a:rPr dirty="0"/>
                        <a:t>ell documented and integrated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Java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619">
                <a:tc>
                  <a:txBody>
                    <a:bodyPr/>
                    <a:lstStyle/>
                    <a:p>
                      <a:pPr algn="l">
                        <a:defRPr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rial"/>
                          <a:ea typeface="Arial"/>
                          <a:cs typeface="Arial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Implementation Idea: Intermediate Format</a:t>
            </a:r>
          </a:p>
        </p:txBody>
      </p:sp>
      <p:grpSp>
        <p:nvGrpSpPr>
          <p:cNvPr id="577" name="Fußzeilenplatzhalter 2"/>
          <p:cNvGrpSpPr/>
          <p:nvPr/>
        </p:nvGrpSpPr>
        <p:grpSpPr>
          <a:xfrm>
            <a:off x="335359" y="6508856"/>
            <a:ext cx="7781119" cy="340843"/>
            <a:chOff x="0" y="0"/>
            <a:chExt cx="7781118" cy="340842"/>
          </a:xfrm>
        </p:grpSpPr>
        <p:sp>
          <p:nvSpPr>
            <p:cNvPr id="575" name="Rechteck"/>
            <p:cNvSpPr/>
            <p:nvPr/>
          </p:nvSpPr>
          <p:spPr>
            <a:xfrm>
              <a:off x="0" y="-1"/>
              <a:ext cx="7781119" cy="340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6" name="KOM et al.: Widescreen Powerpoint Template for KOM  [KOM19]"/>
            <p:cNvSpPr txBox="1"/>
            <p:nvPr/>
          </p:nvSpPr>
          <p:spPr>
            <a:xfrm>
              <a:off x="0" y="-1"/>
              <a:ext cx="7781119" cy="263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t>U. S. History</a:t>
              </a:r>
              <a:r>
                <a:rPr i="0"/>
                <a:t> </a:t>
              </a:r>
              <a:r>
                <a:rPr i="0">
                  <a:solidFill>
                    <a:srgbClr val="A6A6A6"/>
                  </a:solidFill>
                </a:rPr>
                <a:t>[1]</a:t>
              </a:r>
              <a:endParaRPr>
                <a:solidFill>
                  <a:srgbClr val="A6A6A6"/>
                </a:solidFill>
              </a:endParaRPr>
            </a:p>
            <a:p>
              <a:pPr algn="l">
                <a:lnSpc>
                  <a:spcPct val="100000"/>
                </a:lnSpc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br/>
              <a:endParaRPr/>
            </a:p>
          </p:txBody>
        </p:sp>
      </p:grpSp>
      <p:pic>
        <p:nvPicPr>
          <p:cNvPr id="578" name="Grafik 4" descr="Grafik 4"/>
          <p:cNvPicPr>
            <a:picLocks noChangeAspect="1"/>
          </p:cNvPicPr>
          <p:nvPr/>
        </p:nvPicPr>
        <p:blipFill>
          <a:blip r:embed="rId3"/>
          <a:srcRect r="40975"/>
          <a:stretch>
            <a:fillRect/>
          </a:stretch>
        </p:blipFill>
        <p:spPr>
          <a:xfrm>
            <a:off x="144393" y="1749724"/>
            <a:ext cx="2957377" cy="41863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79" name="Grafik 6" descr="Grafik 6"/>
          <p:cNvPicPr>
            <a:picLocks noChangeAspect="1"/>
          </p:cNvPicPr>
          <p:nvPr/>
        </p:nvPicPr>
        <p:blipFill>
          <a:blip r:embed="rId4"/>
          <a:srcRect r="47043"/>
          <a:stretch>
            <a:fillRect/>
          </a:stretch>
        </p:blipFill>
        <p:spPr>
          <a:xfrm>
            <a:off x="4502857" y="1549308"/>
            <a:ext cx="2186042" cy="4819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2" name="Pfeil nach rechts 12"/>
          <p:cNvGrpSpPr/>
          <p:nvPr/>
        </p:nvGrpSpPr>
        <p:grpSpPr>
          <a:xfrm>
            <a:off x="3139513" y="3529598"/>
            <a:ext cx="1337733" cy="752002"/>
            <a:chOff x="0" y="0"/>
            <a:chExt cx="1337732" cy="752000"/>
          </a:xfrm>
        </p:grpSpPr>
        <p:sp>
          <p:nvSpPr>
            <p:cNvPr id="580" name="Pfeil"/>
            <p:cNvSpPr/>
            <p:nvPr/>
          </p:nvSpPr>
          <p:spPr>
            <a:xfrm>
              <a:off x="0" y="0"/>
              <a:ext cx="1337733" cy="7520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1" name="Step 1"/>
            <p:cNvSpPr txBox="1"/>
            <p:nvPr/>
          </p:nvSpPr>
          <p:spPr>
            <a:xfrm>
              <a:off x="-1" y="188386"/>
              <a:ext cx="1149735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Step 1</a:t>
              </a:r>
            </a:p>
          </p:txBody>
        </p:sp>
      </p:grpSp>
      <p:grpSp>
        <p:nvGrpSpPr>
          <p:cNvPr id="585" name="Pfeil nach rechts 22"/>
          <p:cNvGrpSpPr/>
          <p:nvPr/>
        </p:nvGrpSpPr>
        <p:grpSpPr>
          <a:xfrm>
            <a:off x="6714469" y="3529598"/>
            <a:ext cx="1337734" cy="752002"/>
            <a:chOff x="0" y="0"/>
            <a:chExt cx="1337732" cy="752000"/>
          </a:xfrm>
        </p:grpSpPr>
        <p:sp>
          <p:nvSpPr>
            <p:cNvPr id="583" name="Pfeil"/>
            <p:cNvSpPr/>
            <p:nvPr/>
          </p:nvSpPr>
          <p:spPr>
            <a:xfrm>
              <a:off x="0" y="0"/>
              <a:ext cx="1337733" cy="7520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4" name="Step 2"/>
            <p:cNvSpPr txBox="1"/>
            <p:nvPr/>
          </p:nvSpPr>
          <p:spPr>
            <a:xfrm>
              <a:off x="-1" y="188386"/>
              <a:ext cx="1149735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Step 2</a:t>
              </a:r>
            </a:p>
          </p:txBody>
        </p:sp>
      </p:grpSp>
      <p:pic>
        <p:nvPicPr>
          <p:cNvPr id="586" name="Grafik 2" descr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774" y="1957004"/>
            <a:ext cx="3969833" cy="377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rPr dirty="0"/>
              <a:t>Evaluation Method: Precision, Recall and F1 Metric</a:t>
            </a:r>
          </a:p>
        </p:txBody>
      </p:sp>
      <p:grpSp>
        <p:nvGrpSpPr>
          <p:cNvPr id="593" name="Fußzeilenplatzhalter 2"/>
          <p:cNvGrpSpPr/>
          <p:nvPr/>
        </p:nvGrpSpPr>
        <p:grpSpPr>
          <a:xfrm>
            <a:off x="335359" y="6508855"/>
            <a:ext cx="7781120" cy="340845"/>
            <a:chOff x="0" y="-1"/>
            <a:chExt cx="7781119" cy="340844"/>
          </a:xfrm>
        </p:grpSpPr>
        <p:sp>
          <p:nvSpPr>
            <p:cNvPr id="591" name="Rechteck"/>
            <p:cNvSpPr/>
            <p:nvPr/>
          </p:nvSpPr>
          <p:spPr>
            <a:xfrm>
              <a:off x="0" y="-1"/>
              <a:ext cx="7781119" cy="340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2" name="KOM et al.: Widescreen Powerpoint Template for KOM  [KOM19]"/>
            <p:cNvSpPr txBox="1"/>
            <p:nvPr/>
          </p:nvSpPr>
          <p:spPr>
            <a:xfrm>
              <a:off x="0" y="-1"/>
              <a:ext cx="7781119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altLang="zh-CN" sz="700" dirty="0">
                  <a:solidFill>
                    <a:schemeClr val="tx1"/>
                  </a:solidFill>
                  <a:sym typeface="Arial"/>
                </a:rPr>
                <a:t>Accuracy, Precision, Recall or F1?</a:t>
              </a:r>
              <a:r>
                <a:rPr lang="en-US" altLang="zh-CN" sz="700" dirty="0">
                  <a:sym typeface="Arial"/>
                </a:rPr>
                <a:t>[2]</a:t>
              </a:r>
            </a:p>
            <a:p>
              <a:pPr algn="l">
                <a:lnSpc>
                  <a:spcPct val="100000"/>
                </a:lnSpc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Textfeld 1"/>
              <p:cNvSpPr txBox="1"/>
              <p:nvPr/>
            </p:nvSpPr>
            <p:spPr>
              <a:xfrm>
                <a:off x="335358" y="1674117"/>
                <a:ext cx="8825895" cy="24700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8" tIns="45718" rIns="45718" bIns="45718">
                <a:spAutoFit/>
              </a:bodyPr>
              <a:lstStyle/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num>
                      <m:den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𝑭𝒂𝒍𝒔𝒆𝒍𝒚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en-US" sz="21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den>
                    </m:f>
                  </m:oMath>
                </a14:m>
                <a:endParaRPr lang="ar-AE" dirty="0"/>
              </a:p>
              <a:p>
                <a:pPr marL="349250" lvl="1" indent="-168275" algn="l" defTabSz="914400">
                  <a:lnSpc>
                    <a:spcPct val="100000"/>
                  </a:lnSpc>
                  <a:spcBef>
                    <a:spcPts val="400"/>
                  </a:spcBef>
                  <a:buSzPct val="100000"/>
                  <a:buChar char="▪"/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lang="ar-AE" dirty="0"/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num>
                      <m:den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𝑭𝒂𝒍𝒔𝒆𝒍𝒚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𝑪𝒐𝒏𝒔𝒊𝒅𝒆𝒓𝒆𝒅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𝒂𝒔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𝑶𝒕𝒉𝒆𝒓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𝑻𝒆𝒙𝒕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𝑷𝒂𝒓𝒕</m:t>
                        </m:r>
                      </m:den>
                    </m:f>
                  </m:oMath>
                </a14:m>
                <a:endParaRPr lang="ar-AE" dirty="0"/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 lang="ar-AE" dirty="0"/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/>
                  <a:t>F1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</m:num>
                      <m:den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</m:den>
                    </m:f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594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8" y="1674117"/>
                <a:ext cx="8825895" cy="2470031"/>
              </a:xfrm>
              <a:prstGeom prst="rect">
                <a:avLst/>
              </a:prstGeom>
              <a:blipFill>
                <a:blip r:embed="rId3"/>
                <a:stretch>
                  <a:fillRect l="-124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0453982-8F8E-45F3-9D0D-A2AF9E372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6" t="16856" r="6368" b="13950"/>
          <a:stretch/>
        </p:blipFill>
        <p:spPr>
          <a:xfrm>
            <a:off x="5020573" y="4136366"/>
            <a:ext cx="6464061" cy="15355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rPr dirty="0"/>
              <a:t>Status Quo</a:t>
            </a:r>
          </a:p>
        </p:txBody>
      </p:sp>
      <p:sp>
        <p:nvSpPr>
          <p:cNvPr id="599" name="Inhaltsplatzhalter 2"/>
          <p:cNvSpPr txBox="1"/>
          <p:nvPr/>
        </p:nvSpPr>
        <p:spPr>
          <a:xfrm>
            <a:off x="381080" y="1485947"/>
            <a:ext cx="11501849" cy="3775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/>
              <a:t>Golden Standard 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/>
              <a:t>Five manually created sample XML files for verification and testing</a:t>
            </a:r>
            <a:endParaRPr lang="en-US" altLang="zh-CN" dirty="0">
              <a:latin typeface="Arial"/>
              <a:cs typeface="Arial"/>
              <a:sym typeface="Arial"/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lang="en-US" altLang="zh-CN" dirty="0"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Programming language and library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Java 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PDFBox library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Raw text extraction </a:t>
            </a:r>
          </a:p>
          <a:p>
            <a:pPr marL="180975" lvl="1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Raw PDF to TXT extraction including all undesired content</a:t>
            </a:r>
          </a:p>
          <a:p>
            <a:pPr marL="180975" lvl="1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Basic filtering of undesired content and separating phrases from page numbers</a:t>
            </a:r>
          </a:p>
          <a:p>
            <a:pPr marL="180975" lvl="1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Performs well in one PDF but it still need to be optimized for general using</a:t>
            </a:r>
          </a:p>
        </p:txBody>
      </p:sp>
      <p:sp>
        <p:nvSpPr>
          <p:cNvPr id="600" name="Rechteck"/>
          <p:cNvSpPr/>
          <p:nvPr/>
        </p:nvSpPr>
        <p:spPr>
          <a:xfrm>
            <a:off x="335358" y="6508856"/>
            <a:ext cx="6710821" cy="3408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Main Obstacles Right Now</a:t>
            </a:r>
          </a:p>
        </p:txBody>
      </p:sp>
      <p:grpSp>
        <p:nvGrpSpPr>
          <p:cNvPr id="607" name="Fußzeilenplatzhalter 2"/>
          <p:cNvGrpSpPr/>
          <p:nvPr/>
        </p:nvGrpSpPr>
        <p:grpSpPr>
          <a:xfrm>
            <a:off x="335358" y="6508856"/>
            <a:ext cx="6710823" cy="340845"/>
            <a:chOff x="-1" y="-1"/>
            <a:chExt cx="6710821" cy="340844"/>
          </a:xfrm>
        </p:grpSpPr>
        <p:sp>
          <p:nvSpPr>
            <p:cNvPr id="605" name="Rechteck"/>
            <p:cNvSpPr/>
            <p:nvPr/>
          </p:nvSpPr>
          <p:spPr>
            <a:xfrm>
              <a:off x="-1" y="-1"/>
              <a:ext cx="6710821" cy="340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6" name="KOM et al.: Widescreen Powerpoint Template for KOM  [KOM19]"/>
            <p:cNvSpPr txBox="1"/>
            <p:nvPr/>
          </p:nvSpPr>
          <p:spPr>
            <a:xfrm>
              <a:off x="-1" y="-1"/>
              <a:ext cx="6710821" cy="32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Automata and Computability </a:t>
              </a:r>
              <a:r>
                <a:rPr i="0" dirty="0">
                  <a:solidFill>
                    <a:srgbClr val="A6A6A6"/>
                  </a:solidFill>
                </a:rPr>
                <a:t>[</a:t>
              </a:r>
              <a:r>
                <a:rPr lang="en-US" altLang="zh-CN" i="0" dirty="0">
                  <a:solidFill>
                    <a:srgbClr val="A6A6A6"/>
                  </a:solidFill>
                </a:rPr>
                <a:t>3</a:t>
              </a:r>
              <a:r>
                <a:rPr i="0" dirty="0">
                  <a:solidFill>
                    <a:srgbClr val="A6A6A6"/>
                  </a:solidFill>
                </a:rPr>
                <a:t>]</a:t>
              </a:r>
            </a:p>
            <a:p>
              <a:pPr algn="l">
                <a:lnSpc>
                  <a:spcPct val="100000"/>
                </a:lnSpc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br>
                <a:rPr dirty="0"/>
              </a:br>
              <a:endParaRPr dirty="0"/>
            </a:p>
          </p:txBody>
        </p:sp>
      </p:grpSp>
      <p:sp>
        <p:nvSpPr>
          <p:cNvPr id="608" name="Inhaltsplatzhalter 2"/>
          <p:cNvSpPr txBox="1"/>
          <p:nvPr/>
        </p:nvSpPr>
        <p:spPr>
          <a:xfrm>
            <a:off x="381081" y="1485947"/>
            <a:ext cx="3932503" cy="342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Determining where the Index in any given PDF is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Filtering and removal of non-relevant content (e.g. page number, header, </a:t>
            </a:r>
            <a:r>
              <a:rPr dirty="0" err="1"/>
              <a:t>etc</a:t>
            </a:r>
            <a:r>
              <a:rPr dirty="0"/>
              <a:t>)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How to identify subphrases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09" name="Gerade Verbindung mit Pfeil 16"/>
          <p:cNvSpPr/>
          <p:nvPr/>
        </p:nvSpPr>
        <p:spPr>
          <a:xfrm flipH="1">
            <a:off x="8528874" y="6038069"/>
            <a:ext cx="1049781" cy="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10" name="Textfeld 17"/>
          <p:cNvSpPr txBox="1"/>
          <p:nvPr/>
        </p:nvSpPr>
        <p:spPr>
          <a:xfrm>
            <a:off x="9578654" y="5857313"/>
            <a:ext cx="142456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Pagenumber</a:t>
            </a:r>
            <a:endParaRPr dirty="0"/>
          </a:p>
        </p:txBody>
      </p:sp>
      <p:sp>
        <p:nvSpPr>
          <p:cNvPr id="611" name="Ring 18"/>
          <p:cNvSpPr/>
          <p:nvPr/>
        </p:nvSpPr>
        <p:spPr>
          <a:xfrm>
            <a:off x="8279009" y="5983358"/>
            <a:ext cx="249867" cy="171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12" name="Grafik 10" descr="Grafik 10"/>
          <p:cNvPicPr>
            <a:picLocks noChangeAspect="1"/>
          </p:cNvPicPr>
          <p:nvPr/>
        </p:nvPicPr>
        <p:blipFill>
          <a:blip r:embed="rId3"/>
          <a:srcRect t="7808" b="3819"/>
          <a:stretch>
            <a:fillRect/>
          </a:stretch>
        </p:blipFill>
        <p:spPr>
          <a:xfrm>
            <a:off x="5333946" y="1601913"/>
            <a:ext cx="3555772" cy="4767138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613" name="Gerade Verbindung mit Pfeil 19"/>
          <p:cNvCxnSpPr>
            <a:cxnSpLocks/>
            <a:stCxn id="614" idx="3"/>
          </p:cNvCxnSpPr>
          <p:nvPr/>
        </p:nvCxnSpPr>
        <p:spPr>
          <a:xfrm>
            <a:off x="4787649" y="5910834"/>
            <a:ext cx="688936" cy="127235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  <p:sp>
        <p:nvSpPr>
          <p:cNvPr id="614" name="Textfeld 20"/>
          <p:cNvSpPr txBox="1"/>
          <p:nvPr/>
        </p:nvSpPr>
        <p:spPr>
          <a:xfrm>
            <a:off x="3891705" y="5611226"/>
            <a:ext cx="895944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Header/Footer</a:t>
            </a:r>
          </a:p>
        </p:txBody>
      </p:sp>
      <p:sp>
        <p:nvSpPr>
          <p:cNvPr id="615" name="Ring 21"/>
          <p:cNvSpPr/>
          <p:nvPr/>
        </p:nvSpPr>
        <p:spPr>
          <a:xfrm>
            <a:off x="5476585" y="5921259"/>
            <a:ext cx="2585381" cy="447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16" name="Geschweifte Klammer rechts 24"/>
          <p:cNvSpPr/>
          <p:nvPr/>
        </p:nvSpPr>
        <p:spPr>
          <a:xfrm>
            <a:off x="8061965" y="3783662"/>
            <a:ext cx="1015129" cy="29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362"/>
                  <a:pt x="10800" y="808"/>
                </a:cubicBezTo>
                <a:lnTo>
                  <a:pt x="10800" y="10550"/>
                </a:lnTo>
                <a:cubicBezTo>
                  <a:pt x="10800" y="10996"/>
                  <a:pt x="15635" y="11358"/>
                  <a:pt x="21600" y="11358"/>
                </a:cubicBezTo>
                <a:cubicBezTo>
                  <a:pt x="15635" y="11358"/>
                  <a:pt x="10800" y="11720"/>
                  <a:pt x="10800" y="12166"/>
                </a:cubicBezTo>
                <a:lnTo>
                  <a:pt x="10800" y="20792"/>
                </a:lnTo>
                <a:cubicBezTo>
                  <a:pt x="10800" y="21238"/>
                  <a:pt x="5965" y="21600"/>
                  <a:pt x="0" y="21600"/>
                </a:cubicBezTo>
              </a:path>
            </a:pathLst>
          </a:custGeom>
          <a:ln w="1270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17" name="Textfeld 25"/>
          <p:cNvSpPr txBox="1"/>
          <p:nvPr/>
        </p:nvSpPr>
        <p:spPr>
          <a:xfrm>
            <a:off x="8963544" y="3642424"/>
            <a:ext cx="2039671" cy="847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These are not individual entries but subentries</a:t>
            </a:r>
          </a:p>
        </p:txBody>
      </p:sp>
      <p:sp>
        <p:nvSpPr>
          <p:cNvPr id="618" name="Ring 37"/>
          <p:cNvSpPr/>
          <p:nvPr/>
        </p:nvSpPr>
        <p:spPr>
          <a:xfrm>
            <a:off x="5712971" y="3038643"/>
            <a:ext cx="161843" cy="105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19" name="Ring 44"/>
          <p:cNvSpPr/>
          <p:nvPr/>
        </p:nvSpPr>
        <p:spPr>
          <a:xfrm>
            <a:off x="5607765" y="1617179"/>
            <a:ext cx="534085" cy="218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" name="Textfeld 20">
            <a:extLst>
              <a:ext uri="{FF2B5EF4-FFF2-40B4-BE49-F238E27FC236}">
                <a16:creationId xmlns:a16="http://schemas.microsoft.com/office/drawing/2014/main" id="{21EFD45B-8255-744F-8617-967745C84FA4}"/>
              </a:ext>
            </a:extLst>
          </p:cNvPr>
          <p:cNvSpPr txBox="1"/>
          <p:nvPr/>
        </p:nvSpPr>
        <p:spPr>
          <a:xfrm>
            <a:off x="9367707" y="1656583"/>
            <a:ext cx="1443727" cy="34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Headlines</a:t>
            </a:r>
            <a:endParaRPr dirty="0"/>
          </a:p>
        </p:txBody>
      </p:sp>
      <p:cxnSp>
        <p:nvCxnSpPr>
          <p:cNvPr id="21" name="Gerade Verbindung mit Pfeil 19">
            <a:extLst>
              <a:ext uri="{FF2B5EF4-FFF2-40B4-BE49-F238E27FC236}">
                <a16:creationId xmlns:a16="http://schemas.microsoft.com/office/drawing/2014/main" id="{09168B2D-11FF-F243-8823-425D133AB8EB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141851" y="1726615"/>
            <a:ext cx="3225856" cy="104950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  <p:cxnSp>
        <p:nvCxnSpPr>
          <p:cNvPr id="24" name="Gerade Verbindung mit Pfeil 19">
            <a:extLst>
              <a:ext uri="{FF2B5EF4-FFF2-40B4-BE49-F238E27FC236}">
                <a16:creationId xmlns:a16="http://schemas.microsoft.com/office/drawing/2014/main" id="{7DA56D41-2510-0D45-B51F-0EFC7D59248E}"/>
              </a:ext>
            </a:extLst>
          </p:cNvPr>
          <p:cNvCxnSpPr>
            <a:cxnSpLocks/>
          </p:cNvCxnSpPr>
          <p:nvPr/>
        </p:nvCxnSpPr>
        <p:spPr>
          <a:xfrm flipH="1">
            <a:off x="5874807" y="1837979"/>
            <a:ext cx="3492900" cy="1200664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Further Problems: Special Cases</a:t>
            </a:r>
            <a:endParaRPr dirty="0"/>
          </a:p>
        </p:txBody>
      </p:sp>
      <p:grpSp>
        <p:nvGrpSpPr>
          <p:cNvPr id="607" name="Fußzeilenplatzhalter 2"/>
          <p:cNvGrpSpPr/>
          <p:nvPr/>
        </p:nvGrpSpPr>
        <p:grpSpPr>
          <a:xfrm>
            <a:off x="335357" y="6508855"/>
            <a:ext cx="6710823" cy="538609"/>
            <a:chOff x="-1" y="-1"/>
            <a:chExt cx="6710821" cy="538608"/>
          </a:xfrm>
        </p:grpSpPr>
        <p:sp>
          <p:nvSpPr>
            <p:cNvPr id="605" name="Rechteck"/>
            <p:cNvSpPr/>
            <p:nvPr/>
          </p:nvSpPr>
          <p:spPr>
            <a:xfrm>
              <a:off x="-1" y="-1"/>
              <a:ext cx="6710821" cy="340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L="0" marR="0" lvl="0" indent="0" algn="l" defTabSz="44926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kumimoji="0" sz="700" b="0" i="0" u="none" strike="noStrike" kern="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KOM et al.: Widescreen Powerpoint Template for KOM  [KOM19]"/>
            <p:cNvSpPr txBox="1"/>
            <p:nvPr/>
          </p:nvSpPr>
          <p:spPr>
            <a:xfrm>
              <a:off x="-1" y="-1"/>
              <a:ext cx="6710821" cy="538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b="1" i="1" dirty="0">
                  <a:latin typeface="Arial"/>
                  <a:cs typeface="Arial"/>
                  <a:sym typeface="Arial"/>
                </a:rPr>
                <a:t>Chemistry-OP </a:t>
              </a:r>
              <a:r>
                <a:rPr lang="en-US" altLang="zh-CN" sz="700" b="1" dirty="0">
                  <a:solidFill>
                    <a:srgbClr val="A6A6A6"/>
                  </a:solidFill>
                  <a:latin typeface="Arial"/>
                  <a:cs typeface="Arial"/>
                  <a:sym typeface="Arial"/>
                </a:rPr>
                <a:t>[4]</a:t>
              </a:r>
              <a:endParaRPr lang="en-US" sz="700" b="1" i="1" dirty="0">
                <a:latin typeface="Arial"/>
                <a:cs typeface="Arial"/>
                <a:sym typeface="Arial"/>
              </a:endParaRPr>
            </a:p>
            <a:p>
              <a:pPr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b="1" i="1" dirty="0">
                  <a:latin typeface="Arial"/>
                  <a:cs typeface="Arial"/>
                  <a:sym typeface="Arial"/>
                </a:rPr>
                <a:t>Biology-OP</a:t>
              </a:r>
              <a:r>
                <a:rPr lang="en-US" altLang="zh-CN" sz="700" b="1" dirty="0">
                  <a:solidFill>
                    <a:srgbClr val="A6A6A6"/>
                  </a:solidFill>
                  <a:latin typeface="Arial"/>
                  <a:cs typeface="Arial"/>
                  <a:sym typeface="Arial"/>
                </a:rPr>
                <a:t>[5]</a:t>
              </a:r>
              <a:endParaRPr lang="en-US" sz="700" b="1" i="1" dirty="0">
                <a:latin typeface="Arial"/>
                <a:cs typeface="Arial"/>
                <a:sym typeface="Arial"/>
              </a:endParaRPr>
            </a:p>
            <a:p>
              <a:pPr lvl="0"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b="1" i="1" dirty="0">
                  <a:latin typeface="Arial"/>
                  <a:cs typeface="Arial"/>
                  <a:sym typeface="Arial"/>
                </a:rPr>
                <a:t>Computer-Networking-Principles-Bonaventure-1-30-31-OTC1</a:t>
              </a:r>
              <a:r>
                <a:rPr kumimoji="0" sz="7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</a:t>
              </a:r>
              <a:r>
                <a:rPr kumimoji="0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</a:t>
              </a: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6</a:t>
              </a:r>
              <a:r>
                <a:rPr kumimoji="0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]</a:t>
              </a:r>
            </a:p>
            <a:p>
              <a:pPr marL="0" marR="0" lvl="0" indent="0" algn="l" defTabSz="44926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br>
                <a:rPr kumimoji="0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</a:br>
              <a:endParaRPr kumimoji="0" sz="700" b="1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08" name="Inhaltsplatzhalter 2"/>
          <p:cNvSpPr txBox="1"/>
          <p:nvPr/>
        </p:nvSpPr>
        <p:spPr>
          <a:xfrm>
            <a:off x="381081" y="1485947"/>
            <a:ext cx="3932503" cy="2492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11113" algn="l" defTabSz="914400" rtl="0" eaLnBrk="1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Arial"/>
                <a:cs typeface="Arial"/>
                <a:sym typeface="Arial"/>
              </a:rPr>
              <a:t>Some special symbols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Arial"/>
                <a:cs typeface="Arial"/>
                <a:sym typeface="Arial"/>
              </a:rPr>
              <a:t>The phrase is too long and split into two lines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Arial"/>
                <a:cs typeface="Arial"/>
                <a:sym typeface="Arial"/>
              </a:rPr>
              <a:t>How to distinguish </a:t>
            </a:r>
            <a:r>
              <a:rPr lang="en-US" altLang="zh-CN" dirty="0">
                <a:sym typeface="Arial"/>
              </a:rPr>
              <a:t>between</a:t>
            </a:r>
            <a:r>
              <a:rPr lang="en-US" dirty="0">
                <a:latin typeface="Arial"/>
                <a:cs typeface="Arial"/>
                <a:sym typeface="Arial"/>
              </a:rPr>
              <a:t> the hyphen existing in the phrase itself and the hyphen due to line breaks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5E5F74-F53A-46F7-9F33-CE48DBDFFB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2" t="24239" r="6121" b="30556"/>
          <a:stretch/>
        </p:blipFill>
        <p:spPr>
          <a:xfrm>
            <a:off x="9489962" y="2449687"/>
            <a:ext cx="2656935" cy="35255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154C70-39D4-497F-92A7-DB250B8FC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5" y="1570270"/>
            <a:ext cx="2466975" cy="304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66FE7E-3CD3-43D9-9F24-E25E6D9B0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64" y="2839520"/>
            <a:ext cx="2329627" cy="2647770"/>
          </a:xfrm>
          <a:prstGeom prst="rect">
            <a:avLst/>
          </a:prstGeom>
        </p:spPr>
      </p:pic>
      <p:sp>
        <p:nvSpPr>
          <p:cNvPr id="12" name="左大括号 11">
            <a:extLst>
              <a:ext uri="{FF2B5EF4-FFF2-40B4-BE49-F238E27FC236}">
                <a16:creationId xmlns:a16="http://schemas.microsoft.com/office/drawing/2014/main" id="{3D17588C-72F3-4914-930C-A8A8ACAC418C}"/>
              </a:ext>
            </a:extLst>
          </p:cNvPr>
          <p:cNvSpPr/>
          <p:nvPr/>
        </p:nvSpPr>
        <p:spPr>
          <a:xfrm>
            <a:off x="4191637" y="3738114"/>
            <a:ext cx="430454" cy="1558506"/>
          </a:xfrm>
          <a:prstGeom prst="leftBrac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F8E214-7BC1-4490-B89D-A509DBA90A68}"/>
              </a:ext>
            </a:extLst>
          </p:cNvPr>
          <p:cNvSpPr txBox="1"/>
          <p:nvPr/>
        </p:nvSpPr>
        <p:spPr>
          <a:xfrm>
            <a:off x="2935870" y="4212460"/>
            <a:ext cx="1284434" cy="607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special symbols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Times New Roman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3A10163-D0BD-4DE9-BD55-34E179B7D792}"/>
              </a:ext>
            </a:extLst>
          </p:cNvPr>
          <p:cNvSpPr/>
          <p:nvPr/>
        </p:nvSpPr>
        <p:spPr>
          <a:xfrm>
            <a:off x="6743327" y="1765540"/>
            <a:ext cx="1869056" cy="43132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8D2529B-F807-4585-8F12-90328EFB849C}"/>
              </a:ext>
            </a:extLst>
          </p:cNvPr>
          <p:cNvSpPr/>
          <p:nvPr/>
        </p:nvSpPr>
        <p:spPr>
          <a:xfrm>
            <a:off x="9308794" y="2732440"/>
            <a:ext cx="1456972" cy="275303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EFD44B2-6E98-4AB1-B14E-4CEBA200E60B}"/>
              </a:ext>
            </a:extLst>
          </p:cNvPr>
          <p:cNvSpPr/>
          <p:nvPr/>
        </p:nvSpPr>
        <p:spPr>
          <a:xfrm>
            <a:off x="9223435" y="5241510"/>
            <a:ext cx="2923462" cy="644105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86CC56-E744-4ADD-AA42-7DCE2E57A577}"/>
              </a:ext>
            </a:extLst>
          </p:cNvPr>
          <p:cNvSpPr txBox="1"/>
          <p:nvPr/>
        </p:nvSpPr>
        <p:spPr>
          <a:xfrm>
            <a:off x="4610112" y="1799200"/>
            <a:ext cx="1790859" cy="607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Line break due to long </a:t>
            </a:r>
            <a:r>
              <a:rPr lang="en-US" altLang="zh-CN" dirty="0" err="1">
                <a:solidFill>
                  <a:srgbClr val="FF0000"/>
                </a:solidFill>
              </a:rPr>
              <a:t>entrys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B0D5F3-A3CA-4B97-A795-B4B65A543684}"/>
              </a:ext>
            </a:extLst>
          </p:cNvPr>
          <p:cNvSpPr txBox="1"/>
          <p:nvPr/>
        </p:nvSpPr>
        <p:spPr>
          <a:xfrm>
            <a:off x="7375562" y="5056660"/>
            <a:ext cx="1503348" cy="607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hyphens due to line breaks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Times New Roman"/>
            </a:endParaRPr>
          </a:p>
        </p:txBody>
      </p:sp>
      <p:cxnSp>
        <p:nvCxnSpPr>
          <p:cNvPr id="19" name="Gerade Verbindung mit Pfeil 19">
            <a:extLst>
              <a:ext uri="{FF2B5EF4-FFF2-40B4-BE49-F238E27FC236}">
                <a16:creationId xmlns:a16="http://schemas.microsoft.com/office/drawing/2014/main" id="{8F9AABFB-4739-3C49-B085-76C212868DD3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 flipV="1">
            <a:off x="8878910" y="2870092"/>
            <a:ext cx="429884" cy="2490367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  <p:cxnSp>
        <p:nvCxnSpPr>
          <p:cNvPr id="23" name="Gerade Verbindung mit Pfeil 19">
            <a:extLst>
              <a:ext uri="{FF2B5EF4-FFF2-40B4-BE49-F238E27FC236}">
                <a16:creationId xmlns:a16="http://schemas.microsoft.com/office/drawing/2014/main" id="{DD6E9C92-7076-C947-A500-5F32F28C68A6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>
            <a:off x="8878910" y="5360459"/>
            <a:ext cx="344525" cy="203104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  <p:cxnSp>
        <p:nvCxnSpPr>
          <p:cNvPr id="27" name="Gerade Verbindung mit Pfeil 19">
            <a:extLst>
              <a:ext uri="{FF2B5EF4-FFF2-40B4-BE49-F238E27FC236}">
                <a16:creationId xmlns:a16="http://schemas.microsoft.com/office/drawing/2014/main" id="{C4DFF581-C0D0-9240-AC3B-65F1C70148F5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>
          <a:xfrm flipV="1">
            <a:off x="6400971" y="1981200"/>
            <a:ext cx="342356" cy="121799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7929451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Sources</a:t>
            </a:r>
          </a:p>
        </p:txBody>
      </p:sp>
      <p:sp>
        <p:nvSpPr>
          <p:cNvPr id="62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34434" y="1484312"/>
            <a:ext cx="11521017" cy="49688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800"/>
            </a:pPr>
            <a:r>
              <a:rPr dirty="0"/>
              <a:t>[1]	Corbett, P. S., Volker, J., Lund, J. M., </a:t>
            </a:r>
            <a:r>
              <a:rPr dirty="0" err="1"/>
              <a:t>Pfannestiel</a:t>
            </a:r>
            <a:r>
              <a:rPr dirty="0"/>
              <a:t>, T., Vickery, P. S., &amp; Janssen, V. (2014). </a:t>
            </a:r>
            <a:r>
              <a:rPr i="1" dirty="0"/>
              <a:t>U. S. History</a:t>
            </a:r>
            <a:r>
              <a:rPr dirty="0"/>
              <a:t>. Amsterdam, </a:t>
            </a:r>
            <a:r>
              <a:rPr dirty="0" err="1"/>
              <a:t>Niederlande</a:t>
            </a:r>
            <a:r>
              <a:rPr dirty="0"/>
              <a:t>: Amsterdam University Press.</a:t>
            </a:r>
          </a:p>
          <a:p>
            <a:pPr>
              <a:spcBef>
                <a:spcPts val="100"/>
              </a:spcBef>
              <a:defRPr sz="800"/>
            </a:pPr>
            <a:r>
              <a:rPr dirty="0"/>
              <a:t>[2]	</a:t>
            </a:r>
            <a:r>
              <a:rPr lang="en-US" altLang="zh-CN" sz="800" dirty="0"/>
              <a:t>Koo Ping </a:t>
            </a:r>
            <a:r>
              <a:rPr lang="en-US" altLang="zh-CN" sz="800" dirty="0" err="1"/>
              <a:t>Shung</a:t>
            </a:r>
            <a:r>
              <a:rPr lang="en-US" altLang="zh-CN" sz="800" dirty="0"/>
              <a:t>, (Mar 15, 2018) Accuracy, Precision, Recall or F1? </a:t>
            </a:r>
            <a:r>
              <a:rPr lang="en-US" altLang="zh-CN" dirty="0"/>
              <a:t>https://towardsdatascience.com/accuracy-precision-recall-or-f1-331fb37c5cb9</a:t>
            </a:r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[3]  </a:t>
            </a:r>
            <a:r>
              <a:rPr lang="en-US" altLang="zh-CN" dirty="0" err="1"/>
              <a:t>Kozen</a:t>
            </a:r>
            <a:r>
              <a:rPr lang="en-US" altLang="zh-CN" dirty="0"/>
              <a:t>, D. C. (2013). </a:t>
            </a:r>
            <a:r>
              <a:rPr lang="en-US" altLang="zh-CN" i="1" dirty="0"/>
              <a:t>Automata and Computability</a:t>
            </a:r>
            <a:r>
              <a:rPr lang="en-US" altLang="zh-CN" dirty="0"/>
              <a:t>. New York, </a:t>
            </a:r>
            <a:r>
              <a:rPr lang="en-US" altLang="zh-CN" dirty="0" err="1"/>
              <a:t>Vereinigte</a:t>
            </a:r>
            <a:r>
              <a:rPr lang="en-US" altLang="zh-CN" dirty="0"/>
              <a:t> </a:t>
            </a:r>
            <a:r>
              <a:rPr lang="en-US" altLang="zh-CN" dirty="0" err="1"/>
              <a:t>Staaten</a:t>
            </a:r>
            <a:r>
              <a:rPr lang="en-US" altLang="zh-CN" dirty="0"/>
              <a:t>: Springer Publishing.</a:t>
            </a:r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[4]  Flowers, P., </a:t>
            </a:r>
            <a:r>
              <a:rPr lang="en-US" altLang="zh-CN" dirty="0" err="1"/>
              <a:t>Theopold</a:t>
            </a:r>
            <a:r>
              <a:rPr lang="en-US" altLang="zh-CN" dirty="0"/>
              <a:t>, K., Langley, R., STEPHEN F., ROBINSON, W. R. (2015). Chemistry-OP. Rice University Press</a:t>
            </a:r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[5]  RYE, C., WISE, R., JURUKOVSKI, V., DESAIX, J., CHOI, J., AVISSAR, Y. (2013). Biology-OP. Rice University Press</a:t>
            </a:r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[6] Olivier Bonaventure (October 30, 2011</a:t>
            </a:r>
            <a:r>
              <a:rPr lang="en-US" altLang="zh-CN"/>
              <a:t>) </a:t>
            </a:r>
            <a:r>
              <a:rPr lang="en-US" altLang="zh-CN" sz="800" i="1"/>
              <a:t>Computer-Networking-Principles-Bonaventure-1-30-31-OTC1. </a:t>
            </a:r>
            <a:endParaRPr lang="en-US" altLang="zh-CN" dirty="0"/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 </a:t>
            </a:r>
          </a:p>
          <a:p>
            <a:pPr>
              <a:spcBef>
                <a:spcPts val="100"/>
              </a:spcBef>
              <a:defRPr sz="8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Microsoft Macintosh PowerPoint</Application>
  <PresentationFormat>Breitbild</PresentationFormat>
  <Paragraphs>126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Times New Roman</vt:lpstr>
      <vt:lpstr>Wingdings</vt:lpstr>
      <vt:lpstr>H0</vt:lpstr>
      <vt:lpstr>Index Extraction From Textbooks</vt:lpstr>
      <vt:lpstr>Our Project: Index Extraction From Textbooks</vt:lpstr>
      <vt:lpstr>Existing Related Projects and Services</vt:lpstr>
      <vt:lpstr>Implementation Idea: Intermediate Format</vt:lpstr>
      <vt:lpstr>Evaluation Method: Precision, Recall and F1 Metric</vt:lpstr>
      <vt:lpstr>Status Quo</vt:lpstr>
      <vt:lpstr>Main Obstacles Right Now</vt:lpstr>
      <vt:lpstr>Further Problems: Special Cases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Extraction From Textbooks</dc:title>
  <cp:lastModifiedBy>Fabian Rösch</cp:lastModifiedBy>
  <cp:revision>29</cp:revision>
  <dcterms:modified xsi:type="dcterms:W3CDTF">2020-05-24T10:30:52Z</dcterms:modified>
</cp:coreProperties>
</file>