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0" name="Shape 5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/>
          <p:nvPr/>
        </p:nvSpPr>
        <p:spPr>
          <a:xfrm>
            <a:off x="334433" y="368300"/>
            <a:ext cx="11523135" cy="20891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" name="Titeltext"/>
          <p:cNvSpPr txBox="1">
            <a:spLocks noGrp="1"/>
          </p:cNvSpPr>
          <p:nvPr>
            <p:ph type="title"/>
          </p:nvPr>
        </p:nvSpPr>
        <p:spPr>
          <a:xfrm>
            <a:off x="478367" y="374650"/>
            <a:ext cx="8978901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2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78367" y="1449387"/>
            <a:ext cx="8978901" cy="944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1pPr>
            <a:lvl2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2pPr>
            <a:lvl3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3pPr>
            <a:lvl4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4pPr>
            <a:lvl5pPr algn="ctr">
              <a:spcBef>
                <a:spcPts val="0"/>
              </a:spcBef>
              <a:defRPr b="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" name="Rectangle 5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Rectangle 8"/>
          <p:cNvSpPr/>
          <p:nvPr/>
        </p:nvSpPr>
        <p:spPr>
          <a:xfrm>
            <a:off x="334434" y="36036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Rectangle 9"/>
          <p:cNvSpPr/>
          <p:nvPr/>
        </p:nvSpPr>
        <p:spPr>
          <a:xfrm>
            <a:off x="334434" y="2455069"/>
            <a:ext cx="11521017" cy="127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Text Box 10"/>
          <p:cNvSpPr txBox="1"/>
          <p:nvPr/>
        </p:nvSpPr>
        <p:spPr>
          <a:xfrm>
            <a:off x="8013928" y="5551198"/>
            <a:ext cx="3796993" cy="95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KOM – Multimedia Communications Lab </a:t>
            </a:r>
            <a:br/>
            <a:r>
              <a:t>Technical University of Darmstadt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Prof. Dr.-Ing. Ralf Steinmetz (Director)</a:t>
            </a:r>
            <a:br/>
            <a:r>
              <a:t>Dept. of Electrical Engineering and Information Technology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/>
            </a:pPr>
            <a:r>
              <a:t>Dept. of Computer Science (adjunct Professor)</a:t>
            </a:r>
            <a:br/>
            <a:r>
              <a:t>www.KOM.tu-darmstadt.de                            </a:t>
            </a:r>
          </a:p>
        </p:txBody>
      </p:sp>
      <p:sp>
        <p:nvSpPr>
          <p:cNvPr id="25" name="Line 1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Rectangle 18"/>
          <p:cNvSpPr txBox="1"/>
          <p:nvPr/>
        </p:nvSpPr>
        <p:spPr>
          <a:xfrm>
            <a:off x="9264650" y="6524625"/>
            <a:ext cx="259291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r>
              <a:t>19. Mai 2020</a:t>
            </a:r>
          </a:p>
        </p:txBody>
      </p:sp>
      <p:pic>
        <p:nvPicPr>
          <p:cNvPr id="27" name="Picture 6" descr="Picture 6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657226"/>
            <a:ext cx="1943028" cy="79216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Box 11"/>
          <p:cNvSpPr txBox="1"/>
          <p:nvPr/>
        </p:nvSpPr>
        <p:spPr>
          <a:xfrm>
            <a:off x="306552" y="6624455"/>
            <a:ext cx="9993167" cy="20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l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29" name="Text Box 11"/>
          <p:cNvSpPr txBox="1"/>
          <p:nvPr/>
        </p:nvSpPr>
        <p:spPr>
          <a:xfrm>
            <a:off x="10132960" y="6636981"/>
            <a:ext cx="1776658" cy="204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r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</a:defRPr>
            </a:lvl1pPr>
          </a:lstStyle>
          <a:p>
            <a:r>
              <a:t>Template all v.3.6</a:t>
            </a:r>
          </a:p>
        </p:txBody>
      </p:sp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6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6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7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8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82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9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19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9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1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1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1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2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2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2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4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2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6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7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76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2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29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29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9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0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0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44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5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2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2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6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3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4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5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5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5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7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7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7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7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3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38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38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0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1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1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4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1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2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3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34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3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37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3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5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5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6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6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6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470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3"/>
            <a:ext cx="11521018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9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0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1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2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83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48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8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6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8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499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0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0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1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1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1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52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8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0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1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32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3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4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7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6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6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6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65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5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4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7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pic>
        <p:nvPicPr>
          <p:cNvPr id="57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3" y="512762"/>
            <a:ext cx="2089077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8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8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75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76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7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3"/>
            <a:ext cx="5657852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91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2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defRPr sz="2400"/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0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09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30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31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3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defRPr sz="1600"/>
            </a:pPr>
            <a:endParaRPr/>
          </a:p>
        </p:txBody>
      </p:sp>
      <p:sp>
        <p:nvSpPr>
          <p:cNvPr id="1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47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148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4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5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336550" y="6489700"/>
            <a:ext cx="11521018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334433" y="196851"/>
            <a:ext cx="11523135" cy="14446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38"/>
          <a:srcRect r="5453"/>
          <a:stretch>
            <a:fillRect/>
          </a:stretch>
        </p:blipFill>
        <p:spPr>
          <a:xfrm>
            <a:off x="10056439" y="512762"/>
            <a:ext cx="194506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9"/>
          <p:cNvSpPr/>
          <p:nvPr/>
        </p:nvSpPr>
        <p:spPr>
          <a:xfrm>
            <a:off x="334434" y="1449387"/>
            <a:ext cx="11521018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Rectangle 10"/>
          <p:cNvSpPr/>
          <p:nvPr/>
        </p:nvSpPr>
        <p:spPr>
          <a:xfrm>
            <a:off x="334434" y="366714"/>
            <a:ext cx="11521017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Rectangle 11"/>
          <p:cNvSpPr txBox="1"/>
          <p:nvPr/>
        </p:nvSpPr>
        <p:spPr>
          <a:xfrm>
            <a:off x="8398933" y="6524625"/>
            <a:ext cx="316865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" name="Rectangle 12"/>
          <p:cNvSpPr txBox="1"/>
          <p:nvPr/>
        </p:nvSpPr>
        <p:spPr>
          <a:xfrm>
            <a:off x="11328400" y="6524625"/>
            <a:ext cx="529168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defRPr sz="1000"/>
            </a:pPr>
            <a:endParaRPr/>
          </a:p>
        </p:txBody>
      </p:sp>
      <p:sp>
        <p:nvSpPr>
          <p:cNvPr id="9" name="Titel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Titeltext</a:t>
            </a:r>
          </a:p>
        </p:txBody>
      </p:sp>
      <p:sp>
        <p:nvSpPr>
          <p:cNvPr id="10" name="Textebene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7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9" marR="0" indent="-21629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el 1"/>
          <p:cNvSpPr txBox="1">
            <a:spLocks noGrp="1"/>
          </p:cNvSpPr>
          <p:nvPr>
            <p:ph type="title"/>
          </p:nvPr>
        </p:nvSpPr>
        <p:spPr>
          <a:xfrm>
            <a:off x="478367" y="620687"/>
            <a:ext cx="8978901" cy="920477"/>
          </a:xfrm>
          <a:prstGeom prst="rect">
            <a:avLst/>
          </a:prstGeom>
        </p:spPr>
        <p:txBody>
          <a:bodyPr/>
          <a:lstStyle/>
          <a:p>
            <a:r>
              <a:t>Index Extraction From Textbooks</a:t>
            </a:r>
          </a:p>
        </p:txBody>
      </p:sp>
      <p:sp>
        <p:nvSpPr>
          <p:cNvPr id="593" name="Untertitel 2"/>
          <p:cNvSpPr txBox="1">
            <a:spLocks noGrp="1"/>
          </p:cNvSpPr>
          <p:nvPr>
            <p:ph type="body" sz="quarter" idx="1"/>
          </p:nvPr>
        </p:nvSpPr>
        <p:spPr>
          <a:xfrm>
            <a:off x="473692" y="1772816"/>
            <a:ext cx="8978901" cy="648073"/>
          </a:xfrm>
          <a:prstGeom prst="rect">
            <a:avLst/>
          </a:prstGeom>
        </p:spPr>
        <p:txBody>
          <a:bodyPr/>
          <a:lstStyle/>
          <a:p>
            <a:r>
              <a:t>KOM Lab Design Workshop – Group XXX</a:t>
            </a:r>
          </a:p>
        </p:txBody>
      </p:sp>
      <p:sp>
        <p:nvSpPr>
          <p:cNvPr id="594" name="Text Box 6"/>
          <p:cNvSpPr txBox="1"/>
          <p:nvPr/>
        </p:nvSpPr>
        <p:spPr>
          <a:xfrm>
            <a:off x="314166" y="5507122"/>
            <a:ext cx="3148920" cy="899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defRPr sz="1100" b="1"/>
            </a:pPr>
            <a:r>
              <a:t>Yujin Wang    Ruolin Huang    Fabian Roesch</a:t>
            </a:r>
          </a:p>
          <a:p>
            <a:pPr algn="l">
              <a:lnSpc>
                <a:spcPct val="100000"/>
              </a:lnSpc>
              <a:spcBef>
                <a:spcPts val="100"/>
              </a:spcBef>
              <a:defRPr sz="1100"/>
            </a:pPr>
            <a:r>
              <a:t>guantao0815@gmail.com</a:t>
            </a:r>
            <a:endParaRPr>
              <a:solidFill>
                <a:schemeClr val="accent3">
                  <a:lumOff val="44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  <a:defRPr sz="1100"/>
            </a:pPr>
            <a:r>
              <a:t>hrl96fz@foxmail.com</a:t>
            </a:r>
            <a:endParaRPr>
              <a:solidFill>
                <a:schemeClr val="accent3">
                  <a:lumOff val="44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  <a:defRPr sz="1100"/>
            </a:pPr>
            <a:br>
              <a:rPr>
                <a:solidFill>
                  <a:schemeClr val="accent3">
                    <a:lumOff val="44000"/>
                  </a:schemeClr>
                </a:solidFill>
              </a:rPr>
            </a:br>
            <a:r>
              <a:t>Tim Steuer</a:t>
            </a:r>
          </a:p>
        </p:txBody>
      </p:sp>
      <p:sp>
        <p:nvSpPr>
          <p:cNvPr id="595" name="Textfeld 7"/>
          <p:cNvSpPr txBox="1"/>
          <p:nvPr/>
        </p:nvSpPr>
        <p:spPr>
          <a:xfrm>
            <a:off x="314165" y="6491940"/>
            <a:ext cx="6352770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defRPr sz="600">
                <a:solidFill>
                  <a:srgbClr val="A6A6A6"/>
                </a:solidFill>
              </a:defRPr>
            </a:lvl1pPr>
          </a:lstStyle>
          <a:p>
            <a:r>
              <a:t>Picture Reference</a:t>
            </a:r>
          </a:p>
        </p:txBody>
      </p:sp>
      <p:pic>
        <p:nvPicPr>
          <p:cNvPr id="596" name="Grafik 9" descr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995775"/>
            <a:ext cx="5823751" cy="2419683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Gerade Verbindung mit Pfeil 6"/>
          <p:cNvSpPr/>
          <p:nvPr/>
        </p:nvSpPr>
        <p:spPr>
          <a:xfrm flipH="1">
            <a:off x="1294873" y="6584473"/>
            <a:ext cx="1008113" cy="1"/>
          </a:xfrm>
          <a:prstGeom prst="line">
            <a:avLst/>
          </a:prstGeom>
          <a:ln w="57150">
            <a:solidFill>
              <a:srgbClr val="FFC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00" name="Fußzeilenplatzhalter 2"/>
          <p:cNvGrpSpPr/>
          <p:nvPr/>
        </p:nvGrpSpPr>
        <p:grpSpPr>
          <a:xfrm>
            <a:off x="2125985" y="6340550"/>
            <a:ext cx="1203427" cy="299803"/>
            <a:chOff x="0" y="0"/>
            <a:chExt cx="1203426" cy="299802"/>
          </a:xfrm>
        </p:grpSpPr>
        <p:sp>
          <p:nvSpPr>
            <p:cNvPr id="598" name="Rechteck"/>
            <p:cNvSpPr/>
            <p:nvPr/>
          </p:nvSpPr>
          <p:spPr>
            <a:xfrm>
              <a:off x="-1" y="-1"/>
              <a:ext cx="1203428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599" name="Don‘t forget to reference your title picture"/>
            <p:cNvSpPr txBox="1"/>
            <p:nvPr/>
          </p:nvSpPr>
          <p:spPr>
            <a:xfrm>
              <a:off x="-1" y="74739"/>
              <a:ext cx="1203428" cy="1503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t>Don‘t forget to reference your</a:t>
              </a:r>
              <a:br/>
              <a:r>
                <a:t>title picture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Task: Index Extraction From Textbooks</a:t>
            </a:r>
          </a:p>
        </p:txBody>
      </p:sp>
      <p:sp>
        <p:nvSpPr>
          <p:cNvPr id="603" name="Inhaltsplatzhalter 2"/>
          <p:cNvSpPr txBox="1"/>
          <p:nvPr/>
        </p:nvSpPr>
        <p:spPr>
          <a:xfrm>
            <a:off x="381081" y="1485947"/>
            <a:ext cx="11501847" cy="407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Motivation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rgbClr val="0070C0"/>
                </a:solidFill>
              </a:rPr>
              <a:t>Index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a </a:t>
            </a:r>
            <a:r>
              <a:rPr lang="de-DE" dirty="0" err="1">
                <a:solidFill>
                  <a:srgbClr val="0070C0"/>
                </a:solidFill>
              </a:rPr>
              <a:t>book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can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give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insight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it‘s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contents</a:t>
            </a:r>
            <a:endParaRPr dirty="0">
              <a:solidFill>
                <a:srgbClr val="0070C0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Most Textbooks are PDF, however PDF is a </a:t>
            </a:r>
            <a:r>
              <a:rPr lang="de-DE" dirty="0"/>
              <a:t>diverse</a:t>
            </a:r>
            <a:r>
              <a:rPr dirty="0"/>
              <a:t> format </a:t>
            </a:r>
            <a:endParaRPr lang="de-DE" dirty="0"/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lang="de-DE" dirty="0">
              <a:solidFill>
                <a:srgbClr val="FF2600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lang="de-DE" dirty="0" err="1">
                <a:solidFill>
                  <a:srgbClr val="0070C0"/>
                </a:solidFill>
              </a:rPr>
              <a:t>Idea</a:t>
            </a:r>
            <a:endParaRPr dirty="0">
              <a:solidFill>
                <a:srgbClr val="0070C0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rgbClr val="FF2600"/>
                </a:solidFill>
              </a:rPr>
              <a:t>It’s difficult for machine to understand the content of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>
                <a:solidFill>
                  <a:srgbClr val="FF2600"/>
                </a:solidFill>
              </a:rPr>
              <a:t>The content of XML is a good structured and can be easily understood by machine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>
              <a:solidFill>
                <a:srgbClr val="FF2600"/>
              </a:solidFill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Realization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Input: A textbook in PDF Format</a:t>
            </a:r>
            <a:endParaRPr lang="de-DE"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lang="de-DE" dirty="0">
                <a:solidFill>
                  <a:srgbClr val="0070C0"/>
                </a:solidFill>
              </a:rPr>
              <a:t>Intermediate Format: </a:t>
            </a:r>
            <a:r>
              <a:rPr lang="de-DE" dirty="0" err="1">
                <a:solidFill>
                  <a:srgbClr val="0070C0"/>
                </a:solidFill>
              </a:rPr>
              <a:t>txt</a:t>
            </a:r>
            <a:r>
              <a:rPr lang="de-DE" dirty="0">
                <a:solidFill>
                  <a:srgbClr val="0070C0"/>
                </a:solidFill>
              </a:rPr>
              <a:t>/String</a:t>
            </a:r>
            <a:endParaRPr dirty="0">
              <a:solidFill>
                <a:srgbClr val="0070C0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Output: </a:t>
            </a:r>
            <a:r>
              <a:rPr dirty="0">
                <a:solidFill>
                  <a:srgbClr val="FF2600"/>
                </a:solidFill>
              </a:rPr>
              <a:t>extract</a:t>
            </a:r>
            <a:r>
              <a:rPr dirty="0"/>
              <a:t> The index list of PDF and save</a:t>
            </a:r>
            <a:r>
              <a:rPr dirty="0">
                <a:solidFill>
                  <a:srgbClr val="FF2600"/>
                </a:solidFill>
              </a:rPr>
              <a:t> it </a:t>
            </a:r>
            <a:r>
              <a:rPr dirty="0"/>
              <a:t>in a .xml file</a:t>
            </a:r>
          </a:p>
        </p:txBody>
      </p:sp>
      <p:grpSp>
        <p:nvGrpSpPr>
          <p:cNvPr id="606" name="Fußzeilenplatzhalter 2"/>
          <p:cNvGrpSpPr/>
          <p:nvPr/>
        </p:nvGrpSpPr>
        <p:grpSpPr>
          <a:xfrm>
            <a:off x="335360" y="6508856"/>
            <a:ext cx="6710817" cy="340841"/>
            <a:chOff x="0" y="0"/>
            <a:chExt cx="6710815" cy="340839"/>
          </a:xfrm>
        </p:grpSpPr>
        <p:sp>
          <p:nvSpPr>
            <p:cNvPr id="604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05" name="KOM et al.: Widescreen Powerpoint Template for KOM  [KOM19]"/>
            <p:cNvSpPr txBox="1"/>
            <p:nvPr/>
          </p:nvSpPr>
          <p:spPr>
            <a:xfrm>
              <a:off x="-1" y="0"/>
              <a:ext cx="6710817" cy="26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t>KOM et al.: </a:t>
              </a:r>
              <a:r>
                <a:rPr b="0"/>
                <a:t>Widescreen Powerpoint</a:t>
              </a:r>
              <a:r>
                <a:t> </a:t>
              </a:r>
              <a:r>
                <a:rPr b="0"/>
                <a:t>Template for KOM</a:t>
              </a:r>
              <a:r>
                <a:t>  </a:t>
              </a:r>
              <a:r>
                <a:rPr b="0">
                  <a:solidFill>
                    <a:srgbClr val="A6A6A6"/>
                  </a:solidFill>
                </a:rPr>
                <a:t>[KOM19]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grpSp>
        <p:nvGrpSpPr>
          <p:cNvPr id="609" name="Fußzeilenplatzhalter 2"/>
          <p:cNvGrpSpPr/>
          <p:nvPr/>
        </p:nvGrpSpPr>
        <p:grpSpPr>
          <a:xfrm>
            <a:off x="3143672" y="6531299"/>
            <a:ext cx="2232249" cy="299803"/>
            <a:chOff x="0" y="0"/>
            <a:chExt cx="2232248" cy="299802"/>
          </a:xfrm>
        </p:grpSpPr>
        <p:sp>
          <p:nvSpPr>
            <p:cNvPr id="607" name="Rechteck"/>
            <p:cNvSpPr/>
            <p:nvPr/>
          </p:nvSpPr>
          <p:spPr>
            <a:xfrm>
              <a:off x="-1" y="-1"/>
              <a:ext cx="2232250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08" name="Example of a footnote reference: You can place your references used on this slide here, in addition to the Sources slide. Remove if not used."/>
            <p:cNvSpPr txBox="1"/>
            <p:nvPr/>
          </p:nvSpPr>
          <p:spPr>
            <a:xfrm>
              <a:off x="-1" y="36639"/>
              <a:ext cx="2232250" cy="226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t>Example of a footnote reference:</a:t>
              </a:r>
              <a:br/>
              <a:r>
                <a:t>You can place your references used on this slide here, in addition to the Sources slide. Remove if not used. 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 Ideas</a:t>
            </a:r>
            <a:r>
              <a:rPr>
                <a:solidFill>
                  <a:srgbClr val="FF2600"/>
                </a:solidFill>
              </a:rPr>
              <a:t>(algorithms)</a:t>
            </a:r>
            <a:r>
              <a:t>: Two Steps </a:t>
            </a:r>
          </a:p>
        </p:txBody>
      </p:sp>
      <p:sp>
        <p:nvSpPr>
          <p:cNvPr id="612" name="Inhaltsplatzhalter 2"/>
          <p:cNvSpPr txBox="1"/>
          <p:nvPr/>
        </p:nvSpPr>
        <p:spPr>
          <a:xfrm>
            <a:off x="381081" y="1485947"/>
            <a:ext cx="11501847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 First Step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Input: PDF file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Output: TXT file</a:t>
            </a:r>
            <a:endParaRPr lang="de-DE"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lang="de-DE" dirty="0"/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endParaRPr lang="de-DE" dirty="0"/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</a:pPr>
            <a:r>
              <a:rPr lang="de-DE" dirty="0">
                <a:solidFill>
                  <a:srgbClr val="0070C0"/>
                </a:solidFill>
              </a:rPr>
              <a:t>(</a:t>
            </a:r>
            <a:r>
              <a:rPr lang="de-DE" dirty="0" err="1">
                <a:solidFill>
                  <a:srgbClr val="0070C0"/>
                </a:solidFill>
              </a:rPr>
              <a:t>Maybe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put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pictures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PDF </a:t>
            </a:r>
            <a:r>
              <a:rPr lang="de-DE" dirty="0">
                <a:solidFill>
                  <a:srgbClr val="0070C0"/>
                </a:solidFill>
                <a:sym typeface="Wingdings" pitchFamily="2" charset="2"/>
              </a:rPr>
              <a:t> TXT  XML?)</a:t>
            </a:r>
            <a:endParaRPr dirty="0">
              <a:solidFill>
                <a:srgbClr val="0070C0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dirty="0"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Second Step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Input: TXT file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Output: XML file</a:t>
            </a:r>
          </a:p>
        </p:txBody>
      </p:sp>
      <p:grpSp>
        <p:nvGrpSpPr>
          <p:cNvPr id="615" name="Fußzeilenplatzhalter 2"/>
          <p:cNvGrpSpPr/>
          <p:nvPr/>
        </p:nvGrpSpPr>
        <p:grpSpPr>
          <a:xfrm>
            <a:off x="335360" y="6508856"/>
            <a:ext cx="6710817" cy="340841"/>
            <a:chOff x="0" y="0"/>
            <a:chExt cx="6710815" cy="340839"/>
          </a:xfrm>
        </p:grpSpPr>
        <p:sp>
          <p:nvSpPr>
            <p:cNvPr id="613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14" name="KOM et al.: Widescreen Powerpoint Template for KOM  [KOM19]"/>
            <p:cNvSpPr txBox="1"/>
            <p:nvPr/>
          </p:nvSpPr>
          <p:spPr>
            <a:xfrm>
              <a:off x="-1" y="0"/>
              <a:ext cx="6710817" cy="26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t>KOM et al.: </a:t>
              </a:r>
              <a:r>
                <a:rPr b="0"/>
                <a:t>Widescreen Powerpoint</a:t>
              </a:r>
              <a:r>
                <a:t> </a:t>
              </a:r>
              <a:r>
                <a:rPr b="0"/>
                <a:t>Template for KOM</a:t>
              </a:r>
              <a:r>
                <a:t>  </a:t>
              </a:r>
              <a:r>
                <a:rPr b="0">
                  <a:solidFill>
                    <a:srgbClr val="A6A6A6"/>
                  </a:solidFill>
                </a:rPr>
                <a:t>[KOM19]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grpSp>
        <p:nvGrpSpPr>
          <p:cNvPr id="618" name="Fußzeilenplatzhalter 2"/>
          <p:cNvGrpSpPr/>
          <p:nvPr/>
        </p:nvGrpSpPr>
        <p:grpSpPr>
          <a:xfrm>
            <a:off x="3143672" y="6531299"/>
            <a:ext cx="2232249" cy="299803"/>
            <a:chOff x="0" y="0"/>
            <a:chExt cx="2232248" cy="299802"/>
          </a:xfrm>
        </p:grpSpPr>
        <p:sp>
          <p:nvSpPr>
            <p:cNvPr id="616" name="Rechteck"/>
            <p:cNvSpPr/>
            <p:nvPr/>
          </p:nvSpPr>
          <p:spPr>
            <a:xfrm>
              <a:off x="-1" y="-1"/>
              <a:ext cx="2232250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17" name="Example of a footnote reference: You can place your references used on this slide here, in addition to the Sources slide. Remove if not used."/>
            <p:cNvSpPr txBox="1"/>
            <p:nvPr/>
          </p:nvSpPr>
          <p:spPr>
            <a:xfrm>
              <a:off x="-1" y="36639"/>
              <a:ext cx="2232250" cy="226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t>Example of a footnote reference:</a:t>
              </a:r>
              <a:br/>
              <a:r>
                <a:t>You can place your references used on this slide here, in addition to the Sources slide. Remove if not used. </a:t>
              </a:r>
            </a:p>
          </p:txBody>
        </p:sp>
      </p:grpSp>
      <p:sp>
        <p:nvSpPr>
          <p:cNvPr id="619" name="可以在这里空白处放上第一页的图？中间再加上Txt的图标"/>
          <p:cNvSpPr txBox="1"/>
          <p:nvPr/>
        </p:nvSpPr>
        <p:spPr>
          <a:xfrm>
            <a:off x="3996750" y="4428944"/>
            <a:ext cx="59079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可以在这里空白处放上第一页的图？中间再加上Txt的图标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Status Quo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22" name="Inhaltsplatzhalter 2"/>
          <p:cNvSpPr txBox="1"/>
          <p:nvPr/>
        </p:nvSpPr>
        <p:spPr>
          <a:xfrm>
            <a:off x="381081" y="1485947"/>
            <a:ext cx="11501847" cy="37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Programming language </a:t>
            </a:r>
            <a:r>
              <a:rPr dirty="0">
                <a:solidFill>
                  <a:srgbClr val="FF2600"/>
                </a:solidFill>
              </a:rPr>
              <a:t>and library</a:t>
            </a:r>
            <a:r>
              <a:rPr dirty="0"/>
              <a:t> </a:t>
            </a:r>
            <a:r>
              <a:rPr lang="de-DE" dirty="0" err="1">
                <a:solidFill>
                  <a:srgbClr val="0070C0"/>
                </a:solidFill>
              </a:rPr>
              <a:t>chosen</a:t>
            </a:r>
            <a:endParaRPr dirty="0">
              <a:solidFill>
                <a:srgbClr val="0070C0"/>
              </a:solidFill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Java with Apache </a:t>
            </a:r>
            <a:r>
              <a:rPr dirty="0" err="1"/>
              <a:t>PDFBox</a:t>
            </a:r>
            <a:r>
              <a:rPr dirty="0"/>
              <a:t> library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/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Golden Standard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Five </a:t>
            </a:r>
            <a:r>
              <a:rPr lang="de-DE" dirty="0" err="1">
                <a:solidFill>
                  <a:srgbClr val="0070C0"/>
                </a:solidFill>
              </a:rPr>
              <a:t>handwritten</a:t>
            </a:r>
            <a:r>
              <a:rPr lang="de-DE" dirty="0"/>
              <a:t> </a:t>
            </a:r>
            <a:r>
              <a:rPr dirty="0"/>
              <a:t>sample XML files (To verify the correct rate of the created XML files)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dirty="0"/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</a:pPr>
            <a:endParaRPr dirty="0"/>
          </a:p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Raw text extraction 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 Implementing a simple version </a:t>
            </a:r>
          </a:p>
          <a:p>
            <a:pPr marL="180975" lvl="1" indent="0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solidFill>
                  <a:srgbClr val="FF2600"/>
                </a:solidFill>
              </a:defRPr>
            </a:pPr>
            <a:r>
              <a:rPr lang="de-DE" dirty="0"/>
              <a:t> P</a:t>
            </a:r>
            <a:r>
              <a:rPr dirty="0" err="1"/>
              <a:t>erformance</a:t>
            </a:r>
            <a:r>
              <a:rPr dirty="0"/>
              <a:t> well in one PDF but it still need to be optimized for general using</a:t>
            </a:r>
          </a:p>
        </p:txBody>
      </p:sp>
      <p:grpSp>
        <p:nvGrpSpPr>
          <p:cNvPr id="625" name="Fußzeilenplatzhalter 2"/>
          <p:cNvGrpSpPr/>
          <p:nvPr/>
        </p:nvGrpSpPr>
        <p:grpSpPr>
          <a:xfrm>
            <a:off x="335360" y="6508856"/>
            <a:ext cx="6710817" cy="340841"/>
            <a:chOff x="0" y="0"/>
            <a:chExt cx="6710815" cy="340839"/>
          </a:xfrm>
        </p:grpSpPr>
        <p:sp>
          <p:nvSpPr>
            <p:cNvPr id="623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24" name="KOM et al.: Widescreen Powerpoint Template for KOM  [KOM19]"/>
            <p:cNvSpPr txBox="1"/>
            <p:nvPr/>
          </p:nvSpPr>
          <p:spPr>
            <a:xfrm>
              <a:off x="-1" y="0"/>
              <a:ext cx="6710817" cy="26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t>KOM et al.: </a:t>
              </a:r>
              <a:r>
                <a:rPr b="0"/>
                <a:t>Widescreen Powerpoint</a:t>
              </a:r>
              <a:r>
                <a:t> </a:t>
              </a:r>
              <a:r>
                <a:rPr b="0"/>
                <a:t>Template for KOM</a:t>
              </a:r>
              <a:r>
                <a:t>  </a:t>
              </a:r>
              <a:r>
                <a:rPr b="0">
                  <a:solidFill>
                    <a:srgbClr val="A6A6A6"/>
                  </a:solidFill>
                </a:rPr>
                <a:t>[KOM19]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grpSp>
        <p:nvGrpSpPr>
          <p:cNvPr id="628" name="Fußzeilenplatzhalter 2"/>
          <p:cNvGrpSpPr/>
          <p:nvPr/>
        </p:nvGrpSpPr>
        <p:grpSpPr>
          <a:xfrm>
            <a:off x="3143672" y="6531299"/>
            <a:ext cx="2232249" cy="299803"/>
            <a:chOff x="0" y="0"/>
            <a:chExt cx="2232248" cy="299802"/>
          </a:xfrm>
        </p:grpSpPr>
        <p:sp>
          <p:nvSpPr>
            <p:cNvPr id="626" name="Rechteck"/>
            <p:cNvSpPr/>
            <p:nvPr/>
          </p:nvSpPr>
          <p:spPr>
            <a:xfrm>
              <a:off x="-1" y="-1"/>
              <a:ext cx="2232250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27" name="Example of a footnote reference: You can place your references used on this slide here, in addition to the Sources slide. Remove if not used."/>
            <p:cNvSpPr txBox="1"/>
            <p:nvPr/>
          </p:nvSpPr>
          <p:spPr>
            <a:xfrm>
              <a:off x="-1" y="36639"/>
              <a:ext cx="2232250" cy="226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t>Example of a footnote reference:</a:t>
              </a:r>
              <a:br/>
              <a:r>
                <a:t>You can place your references used on this slide here, in addition to the Sources slide. Remove if not used. 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main Problems should be Solved</a:t>
            </a:r>
          </a:p>
        </p:txBody>
      </p:sp>
      <p:sp>
        <p:nvSpPr>
          <p:cNvPr id="631" name="Inhaltsplatzhalter 2"/>
          <p:cNvSpPr txBox="1"/>
          <p:nvPr/>
        </p:nvSpPr>
        <p:spPr>
          <a:xfrm>
            <a:off x="381081" y="1485947"/>
            <a:ext cx="11501847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/>
            </a:pPr>
            <a:r>
              <a:rPr dirty="0"/>
              <a:t>Main Problems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How to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dirty="0"/>
              <a:t>Index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PDF</a:t>
            </a: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How to identify subphrases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</a:pPr>
            <a:r>
              <a:rPr dirty="0"/>
              <a:t>How to </a:t>
            </a:r>
            <a:r>
              <a:rPr lang="de-DE" dirty="0" err="1">
                <a:solidFill>
                  <a:srgbClr val="0070C0"/>
                </a:solidFill>
              </a:rPr>
              <a:t>remove</a:t>
            </a:r>
            <a:r>
              <a:rPr lang="de-DE" dirty="0"/>
              <a:t> non-relevant </a:t>
            </a:r>
            <a:r>
              <a:rPr lang="de-DE" dirty="0" err="1"/>
              <a:t>content</a:t>
            </a:r>
            <a:r>
              <a:rPr lang="de-DE" dirty="0"/>
              <a:t> (e.g. </a:t>
            </a:r>
            <a:r>
              <a:rPr lang="de-DE" dirty="0" err="1"/>
              <a:t>pagenumber</a:t>
            </a:r>
            <a:r>
              <a:rPr lang="de-DE" dirty="0"/>
              <a:t>, </a:t>
            </a:r>
            <a:r>
              <a:rPr lang="de-DE" dirty="0" err="1"/>
              <a:t>header</a:t>
            </a:r>
            <a:r>
              <a:rPr lang="de-DE" dirty="0"/>
              <a:t>, </a:t>
            </a:r>
            <a:r>
              <a:rPr lang="de-DE" dirty="0" err="1"/>
              <a:t>etc</a:t>
            </a:r>
            <a:r>
              <a:rPr lang="de-DE" dirty="0"/>
              <a:t>)</a:t>
            </a: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 sz="2000" b="1"/>
            </a:pPr>
            <a:endParaRPr dirty="0"/>
          </a:p>
        </p:txBody>
      </p:sp>
      <p:grpSp>
        <p:nvGrpSpPr>
          <p:cNvPr id="634" name="Fußzeilenplatzhalter 2"/>
          <p:cNvGrpSpPr/>
          <p:nvPr/>
        </p:nvGrpSpPr>
        <p:grpSpPr>
          <a:xfrm>
            <a:off x="335360" y="6508856"/>
            <a:ext cx="6710817" cy="340841"/>
            <a:chOff x="0" y="0"/>
            <a:chExt cx="6710815" cy="340839"/>
          </a:xfrm>
        </p:grpSpPr>
        <p:sp>
          <p:nvSpPr>
            <p:cNvPr id="632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33" name="KOM et al.: Widescreen Powerpoint Template for KOM  [KOM19]"/>
            <p:cNvSpPr txBox="1"/>
            <p:nvPr/>
          </p:nvSpPr>
          <p:spPr>
            <a:xfrm>
              <a:off x="-1" y="0"/>
              <a:ext cx="6710817" cy="26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t>KOM et al.: </a:t>
              </a:r>
              <a:r>
                <a:rPr b="0"/>
                <a:t>Widescreen Powerpoint</a:t>
              </a:r>
              <a:r>
                <a:t> </a:t>
              </a:r>
              <a:r>
                <a:rPr b="0"/>
                <a:t>Template for KOM</a:t>
              </a:r>
              <a:r>
                <a:t>  </a:t>
              </a:r>
              <a:r>
                <a:rPr b="0">
                  <a:solidFill>
                    <a:srgbClr val="A6A6A6"/>
                  </a:solidFill>
                </a:rPr>
                <a:t>[KOM19]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grpSp>
        <p:nvGrpSpPr>
          <p:cNvPr id="637" name="Fußzeilenplatzhalter 2"/>
          <p:cNvGrpSpPr/>
          <p:nvPr/>
        </p:nvGrpSpPr>
        <p:grpSpPr>
          <a:xfrm>
            <a:off x="3143672" y="6531299"/>
            <a:ext cx="2232249" cy="299803"/>
            <a:chOff x="0" y="0"/>
            <a:chExt cx="2232248" cy="299802"/>
          </a:xfrm>
        </p:grpSpPr>
        <p:sp>
          <p:nvSpPr>
            <p:cNvPr id="635" name="Rechteck"/>
            <p:cNvSpPr/>
            <p:nvPr/>
          </p:nvSpPr>
          <p:spPr>
            <a:xfrm>
              <a:off x="-1" y="-1"/>
              <a:ext cx="2232250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36" name="Example of a footnote reference: You can place your references used on this slide here, in addition to the Sources slide. Remove if not used."/>
            <p:cNvSpPr txBox="1"/>
            <p:nvPr/>
          </p:nvSpPr>
          <p:spPr>
            <a:xfrm>
              <a:off x="-1" y="36639"/>
              <a:ext cx="2232250" cy="226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t>Example of a footnote reference:</a:t>
              </a:r>
              <a:br/>
              <a:r>
                <a:t>You can place your references used on this slide here, in addition to the Sources slide. Remove if not used. 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Special Cases</a:t>
            </a:r>
          </a:p>
        </p:txBody>
      </p:sp>
      <p:grpSp>
        <p:nvGrpSpPr>
          <p:cNvPr id="642" name="Fußzeilenplatzhalter 2"/>
          <p:cNvGrpSpPr/>
          <p:nvPr/>
        </p:nvGrpSpPr>
        <p:grpSpPr>
          <a:xfrm>
            <a:off x="335360" y="6508856"/>
            <a:ext cx="6710817" cy="340841"/>
            <a:chOff x="0" y="0"/>
            <a:chExt cx="6710815" cy="340839"/>
          </a:xfrm>
        </p:grpSpPr>
        <p:sp>
          <p:nvSpPr>
            <p:cNvPr id="640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41" name="KOM et al.: Widescreen Powerpoint Template for KOM  [KOM19]"/>
            <p:cNvSpPr txBox="1"/>
            <p:nvPr/>
          </p:nvSpPr>
          <p:spPr>
            <a:xfrm>
              <a:off x="-1" y="0"/>
              <a:ext cx="6710817" cy="26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t>KOM et al.: </a:t>
              </a:r>
              <a:r>
                <a:rPr b="0"/>
                <a:t>Widescreen Powerpoint</a:t>
              </a:r>
              <a:r>
                <a:t> </a:t>
              </a:r>
              <a:r>
                <a:rPr b="0"/>
                <a:t>Template for KOM</a:t>
              </a:r>
              <a:r>
                <a:t>  </a:t>
              </a:r>
              <a:r>
                <a:rPr b="0">
                  <a:solidFill>
                    <a:srgbClr val="A6A6A6"/>
                  </a:solidFill>
                </a:rPr>
                <a:t>[KOM19]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grpSp>
        <p:nvGrpSpPr>
          <p:cNvPr id="645" name="Fußzeilenplatzhalter 2"/>
          <p:cNvGrpSpPr/>
          <p:nvPr/>
        </p:nvGrpSpPr>
        <p:grpSpPr>
          <a:xfrm>
            <a:off x="3143672" y="6531299"/>
            <a:ext cx="2232249" cy="299803"/>
            <a:chOff x="0" y="0"/>
            <a:chExt cx="2232248" cy="299802"/>
          </a:xfrm>
        </p:grpSpPr>
        <p:sp>
          <p:nvSpPr>
            <p:cNvPr id="643" name="Rechteck"/>
            <p:cNvSpPr/>
            <p:nvPr/>
          </p:nvSpPr>
          <p:spPr>
            <a:xfrm>
              <a:off x="-1" y="-1"/>
              <a:ext cx="2232250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44" name="Example of a footnote reference: You can place your references used on this slide here, in addition to the Sources slide. Remove if not used."/>
            <p:cNvSpPr txBox="1"/>
            <p:nvPr/>
          </p:nvSpPr>
          <p:spPr>
            <a:xfrm>
              <a:off x="-1" y="36639"/>
              <a:ext cx="2232250" cy="226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t>Example of a footnote reference:</a:t>
              </a:r>
              <a:br/>
              <a:r>
                <a:t>You can place your references used on this slide here, in addition to the Sources slide. Remove if not used. </a:t>
              </a:r>
            </a:p>
          </p:txBody>
        </p:sp>
      </p:grpSp>
      <p:sp>
        <p:nvSpPr>
          <p:cNvPr id="646" name="是否考虑配上PDF截图，还是继续在这里写文字？"/>
          <p:cNvSpPr txBox="1"/>
          <p:nvPr/>
        </p:nvSpPr>
        <p:spPr>
          <a:xfrm>
            <a:off x="3529330" y="3253669"/>
            <a:ext cx="5133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是否考虑配上PDF截图，还是继续在这里写文字？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  <p:sp>
        <p:nvSpPr>
          <p:cNvPr id="64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34434" y="1484313"/>
            <a:ext cx="11521017" cy="49688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800"/>
            </a:pPr>
            <a:r>
              <a:t>[KOM19]	Multimedia Communications Lab, KOM (2019). Widescreen Powerpoint Template for KOM.</a:t>
            </a:r>
          </a:p>
          <a:p>
            <a:pPr>
              <a:spcBef>
                <a:spcPts val="100"/>
              </a:spcBef>
              <a:defRPr sz="800"/>
            </a:pPr>
            <a:r>
              <a:t> </a:t>
            </a:r>
          </a:p>
        </p:txBody>
      </p:sp>
      <p:sp>
        <p:nvSpPr>
          <p:cNvPr id="650" name="Gerade Verbindung mit Pfeil 4"/>
          <p:cNvSpPr/>
          <p:nvPr/>
        </p:nvSpPr>
        <p:spPr>
          <a:xfrm flipV="1">
            <a:off x="2123727" y="1772816"/>
            <a:ext cx="634002" cy="211158"/>
          </a:xfrm>
          <a:prstGeom prst="line">
            <a:avLst/>
          </a:prstGeom>
          <a:ln w="57150">
            <a:solidFill>
              <a:srgbClr val="FFC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53" name="Fußzeilenplatzhalter 2"/>
          <p:cNvGrpSpPr/>
          <p:nvPr/>
        </p:nvGrpSpPr>
        <p:grpSpPr>
          <a:xfrm>
            <a:off x="971599" y="1907139"/>
            <a:ext cx="1152130" cy="267966"/>
            <a:chOff x="0" y="0"/>
            <a:chExt cx="1152128" cy="267964"/>
          </a:xfrm>
        </p:grpSpPr>
        <p:sp>
          <p:nvSpPr>
            <p:cNvPr id="651" name="Rechteck"/>
            <p:cNvSpPr/>
            <p:nvPr/>
          </p:nvSpPr>
          <p:spPr>
            <a:xfrm>
              <a:off x="-1" y="0"/>
              <a:ext cx="1152130" cy="26796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52" name="This is an example!"/>
            <p:cNvSpPr txBox="1"/>
            <p:nvPr/>
          </p:nvSpPr>
          <p:spPr>
            <a:xfrm>
              <a:off x="-1" y="70482"/>
              <a:ext cx="115213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100000"/>
                </a:lnSpc>
                <a:defRPr sz="500" b="1"/>
              </a:lvl1pPr>
            </a:lstStyle>
            <a:p>
              <a:r>
                <a:t>This is an example!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Plot Description</a:t>
            </a:r>
            <a:br/>
            <a:r>
              <a:rPr sz="1600"/>
              <a:t>Backup: „This is a backup slide“</a:t>
            </a:r>
          </a:p>
        </p:txBody>
      </p:sp>
      <p:sp>
        <p:nvSpPr>
          <p:cNvPr id="656" name="Fußzeilenplatzhalter 2"/>
          <p:cNvSpPr txBox="1"/>
          <p:nvPr/>
        </p:nvSpPr>
        <p:spPr>
          <a:xfrm>
            <a:off x="3791744" y="5739703"/>
            <a:ext cx="403244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defRPr sz="1000"/>
            </a:pPr>
            <a:r>
              <a:t>Description of a box plot. </a:t>
            </a:r>
            <a:r>
              <a:rPr sz="800">
                <a:solidFill>
                  <a:srgbClr val="A6A6A6"/>
                </a:solidFill>
              </a:rPr>
              <a:t>[KOM19]</a:t>
            </a:r>
          </a:p>
        </p:txBody>
      </p:sp>
      <p:pic>
        <p:nvPicPr>
          <p:cNvPr id="657" name="Grafik 3" descr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68" y="2034980"/>
            <a:ext cx="4032449" cy="37569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0" name="Fußzeilenplatzhalter 2"/>
          <p:cNvGrpSpPr/>
          <p:nvPr/>
        </p:nvGrpSpPr>
        <p:grpSpPr>
          <a:xfrm>
            <a:off x="335360" y="6501010"/>
            <a:ext cx="6710817" cy="340841"/>
            <a:chOff x="0" y="0"/>
            <a:chExt cx="6710815" cy="340839"/>
          </a:xfrm>
        </p:grpSpPr>
        <p:sp>
          <p:nvSpPr>
            <p:cNvPr id="658" name="Rechteck"/>
            <p:cNvSpPr/>
            <p:nvPr/>
          </p:nvSpPr>
          <p:spPr>
            <a:xfrm>
              <a:off x="-1" y="0"/>
              <a:ext cx="6710817" cy="34084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59" name="KOM et al.: Widescreen Powerpoint Template for KOM  [KOM19]"/>
            <p:cNvSpPr txBox="1"/>
            <p:nvPr/>
          </p:nvSpPr>
          <p:spPr>
            <a:xfrm>
              <a:off x="-1" y="0"/>
              <a:ext cx="6710817" cy="26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/>
              </a:pPr>
              <a:r>
                <a:t>KOM et al.: </a:t>
              </a:r>
              <a:r>
                <a:rPr b="0"/>
                <a:t>Widescreen Powerpoint</a:t>
              </a:r>
              <a:r>
                <a:t> </a:t>
              </a:r>
              <a:r>
                <a:rPr b="0"/>
                <a:t>Template for KOM</a:t>
              </a:r>
              <a:r>
                <a:t>  </a:t>
              </a:r>
              <a:r>
                <a:rPr b="0">
                  <a:solidFill>
                    <a:srgbClr val="A6A6A6"/>
                  </a:solidFill>
                </a:rPr>
                <a:t>[KOM19]</a:t>
              </a:r>
            </a:p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</a:defRPr>
              </a:pPr>
              <a:br>
                <a:rPr b="1"/>
              </a:br>
              <a:endParaRPr b="1"/>
            </a:p>
          </p:txBody>
        </p:sp>
      </p:grpSp>
      <p:sp>
        <p:nvSpPr>
          <p:cNvPr id="661" name="Fußzeilenplatzhalter 2"/>
          <p:cNvSpPr/>
          <p:nvPr/>
        </p:nvSpPr>
        <p:spPr>
          <a:xfrm>
            <a:off x="334433" y="5938096"/>
            <a:ext cx="469366" cy="20779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662" name="Gerade Verbindung mit Pfeil 7"/>
          <p:cNvSpPr/>
          <p:nvPr/>
        </p:nvSpPr>
        <p:spPr>
          <a:xfrm flipH="1" flipV="1">
            <a:off x="6806607" y="5907228"/>
            <a:ext cx="799012" cy="253619"/>
          </a:xfrm>
          <a:prstGeom prst="line">
            <a:avLst/>
          </a:prstGeom>
          <a:ln w="57150">
            <a:solidFill>
              <a:srgbClr val="FFC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65" name="Fußzeilenplatzhalter 2"/>
          <p:cNvGrpSpPr/>
          <p:nvPr/>
        </p:nvGrpSpPr>
        <p:grpSpPr>
          <a:xfrm>
            <a:off x="7605618" y="5963194"/>
            <a:ext cx="1152129" cy="267966"/>
            <a:chOff x="0" y="0"/>
            <a:chExt cx="1152128" cy="267964"/>
          </a:xfrm>
        </p:grpSpPr>
        <p:sp>
          <p:nvSpPr>
            <p:cNvPr id="663" name="Rechteck"/>
            <p:cNvSpPr/>
            <p:nvPr/>
          </p:nvSpPr>
          <p:spPr>
            <a:xfrm>
              <a:off x="-1" y="0"/>
              <a:ext cx="1152130" cy="26796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64" name="Picture reference"/>
            <p:cNvSpPr txBox="1"/>
            <p:nvPr/>
          </p:nvSpPr>
          <p:spPr>
            <a:xfrm>
              <a:off x="-1" y="70482"/>
              <a:ext cx="115213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100000"/>
                </a:lnSpc>
                <a:defRPr sz="500" b="1"/>
              </a:lvl1pPr>
            </a:lstStyle>
            <a:p>
              <a:r>
                <a:t>Picture reference</a:t>
              </a:r>
            </a:p>
          </p:txBody>
        </p:sp>
      </p:grpSp>
      <p:grpSp>
        <p:nvGrpSpPr>
          <p:cNvPr id="668" name="Fußzeilenplatzhalter 2"/>
          <p:cNvGrpSpPr/>
          <p:nvPr/>
        </p:nvGrpSpPr>
        <p:grpSpPr>
          <a:xfrm>
            <a:off x="3114704" y="5844163"/>
            <a:ext cx="1152129" cy="267966"/>
            <a:chOff x="0" y="0"/>
            <a:chExt cx="1152128" cy="267964"/>
          </a:xfrm>
        </p:grpSpPr>
        <p:sp>
          <p:nvSpPr>
            <p:cNvPr id="666" name="Rechteck"/>
            <p:cNvSpPr/>
            <p:nvPr/>
          </p:nvSpPr>
          <p:spPr>
            <a:xfrm>
              <a:off x="-1" y="0"/>
              <a:ext cx="1152130" cy="26796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67" name="Picture description"/>
            <p:cNvSpPr txBox="1"/>
            <p:nvPr/>
          </p:nvSpPr>
          <p:spPr>
            <a:xfrm>
              <a:off x="-1" y="70482"/>
              <a:ext cx="115213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100000"/>
                </a:lnSpc>
                <a:defRPr sz="500" b="1"/>
              </a:lvl1pPr>
            </a:lstStyle>
            <a:p>
              <a:r>
                <a:t>Picture description</a:t>
              </a:r>
            </a:p>
          </p:txBody>
        </p:sp>
      </p:grpSp>
      <p:sp>
        <p:nvSpPr>
          <p:cNvPr id="669" name="Gerade Verbindung mit Pfeil 13"/>
          <p:cNvSpPr/>
          <p:nvPr/>
        </p:nvSpPr>
        <p:spPr>
          <a:xfrm flipV="1">
            <a:off x="4266832" y="5872913"/>
            <a:ext cx="561047" cy="105234"/>
          </a:xfrm>
          <a:prstGeom prst="line">
            <a:avLst/>
          </a:prstGeom>
          <a:ln w="57150">
            <a:solidFill>
              <a:srgbClr val="FFC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72" name="Fußzeilenplatzhalter 2"/>
          <p:cNvGrpSpPr/>
          <p:nvPr/>
        </p:nvGrpSpPr>
        <p:grpSpPr>
          <a:xfrm>
            <a:off x="3143672" y="6531299"/>
            <a:ext cx="2232249" cy="299803"/>
            <a:chOff x="0" y="0"/>
            <a:chExt cx="2232248" cy="299802"/>
          </a:xfrm>
        </p:grpSpPr>
        <p:sp>
          <p:nvSpPr>
            <p:cNvPr id="670" name="Rechteck"/>
            <p:cNvSpPr/>
            <p:nvPr/>
          </p:nvSpPr>
          <p:spPr>
            <a:xfrm>
              <a:off x="-1" y="-1"/>
              <a:ext cx="2232250" cy="2998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00000"/>
                </a:lnSpc>
                <a:defRPr sz="5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671" name="Example of a footnote reference: You can place your references used on this slide here, in addition to the Sources slide. Remove if not used."/>
            <p:cNvSpPr txBox="1"/>
            <p:nvPr/>
          </p:nvSpPr>
          <p:spPr>
            <a:xfrm>
              <a:off x="-1" y="36639"/>
              <a:ext cx="2232250" cy="226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100000"/>
                </a:lnSpc>
                <a:defRPr sz="500" b="1"/>
              </a:pPr>
              <a:r>
                <a:t>Example of a footnote reference:</a:t>
              </a:r>
              <a:br/>
              <a:r>
                <a:t>You can place your references used on this slide here, in addition to the Sources slide. Remove if not used. </a:t>
              </a:r>
            </a:p>
          </p:txBody>
        </p:sp>
      </p:grpSp>
      <p:sp>
        <p:nvSpPr>
          <p:cNvPr id="673" name="矩形 1"/>
          <p:cNvSpPr txBox="1"/>
          <p:nvPr/>
        </p:nvSpPr>
        <p:spPr>
          <a:xfrm>
            <a:off x="4087732" y="3211087"/>
            <a:ext cx="401653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t>The Problems to be Solved</a:t>
            </a:r>
          </a:p>
        </p:txBody>
      </p:sp>
      <p:sp>
        <p:nvSpPr>
          <p:cNvPr id="674" name="矩形 4"/>
          <p:cNvSpPr txBox="1"/>
          <p:nvPr/>
        </p:nvSpPr>
        <p:spPr>
          <a:xfrm>
            <a:off x="3706682" y="1501571"/>
            <a:ext cx="401653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dirty="0"/>
              <a:t>The Problems to be Solved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Macintosh PowerPoint</Application>
  <PresentationFormat>Breitbild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H0</vt:lpstr>
      <vt:lpstr>Index Extraction From Textbooks</vt:lpstr>
      <vt:lpstr>Our Task: Index Extraction From Textbooks</vt:lpstr>
      <vt:lpstr>Implementation Ideas(algorithms): Two Steps </vt:lpstr>
      <vt:lpstr>Status Quo</vt:lpstr>
      <vt:lpstr>The main Problems should be Solved</vt:lpstr>
      <vt:lpstr>Some Special Cases</vt:lpstr>
      <vt:lpstr>Sources</vt:lpstr>
      <vt:lpstr>Box Plot Description Backup: „This is a backup slide“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Extraction From Textbooks</dc:title>
  <cp:lastModifiedBy>Fabian Rösch</cp:lastModifiedBy>
  <cp:revision>2</cp:revision>
  <dcterms:modified xsi:type="dcterms:W3CDTF">2020-05-19T18:24:26Z</dcterms:modified>
</cp:coreProperties>
</file>