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58" r:id="rId5"/>
    <p:sldId id="267" r:id="rId6"/>
    <p:sldId id="259" r:id="rId7"/>
    <p:sldId id="265" r:id="rId8"/>
    <p:sldId id="262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EECCA"/>
          </a:solidFill>
        </a:fill>
      </a:tcStyle>
    </a:wholeTbl>
    <a:band2H>
      <a:tcTxStyle/>
      <a:tcStyle>
        <a:tcBdr/>
        <a:fill>
          <a:solidFill>
            <a:srgbClr val="FFF5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FDD"/>
          </a:solidFill>
        </a:fill>
      </a:tcStyle>
    </a:wholeTbl>
    <a:band2H>
      <a:tcTxStyle/>
      <a:tcStyle>
        <a:tcBdr/>
        <a:fill>
          <a:solidFill>
            <a:srgbClr val="E6E8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9"/>
    <p:restoredTop sz="81868"/>
  </p:normalViewPr>
  <p:slideViewPr>
    <p:cSldViewPr snapToGrid="0" snapToObjects="1">
      <p:cViewPr>
        <p:scale>
          <a:sx n="99" d="100"/>
          <a:sy n="99" d="100"/>
        </p:scale>
        <p:origin x="92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0" name="Shape 5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610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672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273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Intermediate Format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in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String</a:t>
            </a:r>
          </a:p>
          <a:p>
            <a:endParaRPr lang="de-DE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849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Intermediate Format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in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String</a:t>
            </a:r>
          </a:p>
          <a:p>
            <a:endParaRPr lang="de-DE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270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in </a:t>
            </a:r>
            <a:r>
              <a:rPr lang="de-DE" dirty="0" err="1"/>
              <a:t>team</a:t>
            </a:r>
            <a:endParaRPr lang="de-DE" dirty="0"/>
          </a:p>
          <a:p>
            <a:r>
              <a:rPr lang="de-DE" dirty="0" err="1"/>
              <a:t>Pdfbox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in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endParaRPr lang="de-DE" dirty="0"/>
          </a:p>
          <a:p>
            <a:r>
              <a:rPr lang="de-DE" dirty="0"/>
              <a:t>Golden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determining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  <a:p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undesired</a:t>
            </a:r>
            <a:r>
              <a:rPr lang="de-DE" dirty="0"/>
              <a:t> </a:t>
            </a:r>
            <a:r>
              <a:rPr lang="de-DE" dirty="0" err="1"/>
              <a:t>conctents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out</a:t>
            </a:r>
          </a:p>
        </p:txBody>
      </p:sp>
    </p:spTree>
    <p:extLst>
      <p:ext uri="{BB962C8B-B14F-4D97-AF65-F5344CB8AC3E}">
        <p14:creationId xmlns:p14="http://schemas.microsoft.com/office/powerpoint/2010/main" val="136947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/>
          <p:nvPr/>
        </p:nvSpPr>
        <p:spPr>
          <a:xfrm>
            <a:off x="334433" y="368300"/>
            <a:ext cx="11523135" cy="208915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" name="Titeltext"/>
          <p:cNvSpPr txBox="1">
            <a:spLocks noGrp="1"/>
          </p:cNvSpPr>
          <p:nvPr>
            <p:ph type="title"/>
          </p:nvPr>
        </p:nvSpPr>
        <p:spPr>
          <a:xfrm>
            <a:off x="478367" y="374650"/>
            <a:ext cx="8978901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2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478367" y="1449387"/>
            <a:ext cx="8978901" cy="944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defRPr b="0">
                <a:solidFill>
                  <a:schemeClr val="accent3">
                    <a:lumOff val="44000"/>
                  </a:schemeClr>
                </a:solidFill>
              </a:defRPr>
            </a:lvl1pPr>
            <a:lvl2pPr algn="ctr">
              <a:spcBef>
                <a:spcPts val="0"/>
              </a:spcBef>
              <a:defRPr b="0">
                <a:solidFill>
                  <a:schemeClr val="accent3">
                    <a:lumOff val="44000"/>
                  </a:schemeClr>
                </a:solidFill>
              </a:defRPr>
            </a:lvl2pPr>
            <a:lvl3pPr algn="ctr">
              <a:spcBef>
                <a:spcPts val="0"/>
              </a:spcBef>
              <a:defRPr b="0">
                <a:solidFill>
                  <a:schemeClr val="accent3">
                    <a:lumOff val="44000"/>
                  </a:schemeClr>
                </a:solidFill>
              </a:defRPr>
            </a:lvl3pPr>
            <a:lvl4pPr algn="ctr">
              <a:spcBef>
                <a:spcPts val="0"/>
              </a:spcBef>
              <a:defRPr b="0">
                <a:solidFill>
                  <a:schemeClr val="accent3">
                    <a:lumOff val="44000"/>
                  </a:schemeClr>
                </a:solidFill>
              </a:defRPr>
            </a:lvl4pPr>
            <a:lvl5pPr algn="ctr">
              <a:spcBef>
                <a:spcPts val="0"/>
              </a:spcBef>
              <a:defRPr b="0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1" name="Rectangle 5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Rectangle 8"/>
          <p:cNvSpPr/>
          <p:nvPr/>
        </p:nvSpPr>
        <p:spPr>
          <a:xfrm>
            <a:off x="334434" y="36036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" name="Rectangle 9"/>
          <p:cNvSpPr/>
          <p:nvPr/>
        </p:nvSpPr>
        <p:spPr>
          <a:xfrm>
            <a:off x="334434" y="2455069"/>
            <a:ext cx="11521017" cy="127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" name="Text Box 10"/>
          <p:cNvSpPr txBox="1"/>
          <p:nvPr/>
        </p:nvSpPr>
        <p:spPr>
          <a:xfrm>
            <a:off x="8013928" y="5551198"/>
            <a:ext cx="3796993" cy="955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  <a:defRPr sz="1000"/>
            </a:pPr>
            <a:r>
              <a:t>KOM – Multimedia Communications Lab </a:t>
            </a:r>
            <a:br>
              <a:rPr/>
            </a:br>
            <a:r>
              <a:t>Technical University of Darmstadt</a:t>
            </a:r>
          </a:p>
          <a:p>
            <a:pPr algn="r">
              <a:lnSpc>
                <a:spcPct val="100000"/>
              </a:lnSpc>
              <a:spcBef>
                <a:spcPts val="100"/>
              </a:spcBef>
              <a:defRPr sz="1000"/>
            </a:pPr>
            <a:r>
              <a:t>Prof. Dr.-Ing. Ralf Steinmetz (Director)</a:t>
            </a:r>
            <a:br>
              <a:rPr/>
            </a:br>
            <a:r>
              <a:t>Dept. of Electrical Engineering and Information Technology</a:t>
            </a:r>
          </a:p>
          <a:p>
            <a:pPr algn="r">
              <a:lnSpc>
                <a:spcPct val="100000"/>
              </a:lnSpc>
              <a:spcBef>
                <a:spcPts val="100"/>
              </a:spcBef>
              <a:defRPr sz="1000"/>
            </a:pPr>
            <a:r>
              <a:t>Dept. of Computer Science (adjunct Professor)</a:t>
            </a:r>
            <a:br>
              <a:rPr/>
            </a:br>
            <a:r>
              <a:t>www.KOM.tu-darmstadt.de                            </a:t>
            </a:r>
          </a:p>
        </p:txBody>
      </p:sp>
      <p:sp>
        <p:nvSpPr>
          <p:cNvPr id="25" name="Line 1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" name="Rectangle 18"/>
          <p:cNvSpPr txBox="1"/>
          <p:nvPr/>
        </p:nvSpPr>
        <p:spPr>
          <a:xfrm>
            <a:off x="9264650" y="6524625"/>
            <a:ext cx="2592917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defRPr sz="1000"/>
            </a:lvl1pPr>
          </a:lstStyle>
          <a:p>
            <a:r>
              <a:t>19. Mai 2020</a:t>
            </a:r>
          </a:p>
        </p:txBody>
      </p:sp>
      <p:pic>
        <p:nvPicPr>
          <p:cNvPr id="27" name="Picture 6" descr="Picture 6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657226"/>
            <a:ext cx="1943028" cy="79216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ext Box 11"/>
          <p:cNvSpPr txBox="1"/>
          <p:nvPr/>
        </p:nvSpPr>
        <p:spPr>
          <a:xfrm>
            <a:off x="306552" y="6624455"/>
            <a:ext cx="9993167" cy="20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6799" tIns="46799" rIns="46799" bIns="46799" anchor="ctr">
            <a:spAutoFit/>
          </a:bodyPr>
          <a:lstStyle>
            <a:lvl1pPr algn="l">
              <a:lnSpc>
                <a:spcPct val="100000"/>
              </a:lnSpc>
              <a:spcBef>
                <a:spcPts val="400"/>
              </a:spcBef>
              <a:defRPr sz="800">
                <a:solidFill>
                  <a:srgbClr val="B5B5B5"/>
                </a:solidFill>
              </a:defRPr>
            </a:lvl1pPr>
          </a:lstStyle>
          <a:p>
            <a:r>
              <a:t>© author(s) of these slides including research results from the KOM research network and TU Darmstadt; otherwise it is specified at the respective slide</a:t>
            </a:r>
          </a:p>
        </p:txBody>
      </p:sp>
      <p:sp>
        <p:nvSpPr>
          <p:cNvPr id="29" name="Text Box 11"/>
          <p:cNvSpPr txBox="1"/>
          <p:nvPr/>
        </p:nvSpPr>
        <p:spPr>
          <a:xfrm>
            <a:off x="10132960" y="6636981"/>
            <a:ext cx="1776658" cy="204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6799" tIns="46799" rIns="46799" bIns="46799" anchor="ctr">
            <a:spAutoFit/>
          </a:bodyPr>
          <a:lstStyle>
            <a:lvl1pPr algn="r">
              <a:lnSpc>
                <a:spcPct val="100000"/>
              </a:lnSpc>
              <a:spcBef>
                <a:spcPts val="400"/>
              </a:spcBef>
              <a:defRPr sz="800">
                <a:solidFill>
                  <a:srgbClr val="B5B5B5"/>
                </a:solidFill>
              </a:defRPr>
            </a:lvl1pPr>
          </a:lstStyle>
          <a:p>
            <a:r>
              <a:t>Template all v.3.6</a:t>
            </a:r>
          </a:p>
        </p:txBody>
      </p:sp>
      <p:sp>
        <p:nvSpPr>
          <p:cNvPr id="3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9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6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16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16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500"/>
              </a:spcBef>
              <a:defRPr sz="2400"/>
            </a:lvl1pPr>
            <a:lvl2pPr marL="0" indent="457200" algn="ctr">
              <a:spcBef>
                <a:spcPts val="500"/>
              </a:spcBef>
              <a:buSzTx/>
              <a:buNone/>
              <a:defRPr sz="2400"/>
            </a:lvl2pPr>
            <a:lvl3pPr marL="0" indent="914400" algn="ctr">
              <a:spcBef>
                <a:spcPts val="500"/>
              </a:spcBef>
              <a:buSzTx/>
              <a:buNone/>
              <a:defRPr sz="2400"/>
            </a:lvl3pPr>
            <a:lvl4pPr marL="0" indent="1371600" algn="ctr">
              <a:spcBef>
                <a:spcPts val="500"/>
              </a:spcBef>
              <a:buSzTx/>
              <a:buNone/>
              <a:defRPr sz="2400"/>
            </a:lvl4pPr>
            <a:lvl5pPr marL="0" indent="1828800" algn="ctr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5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6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7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8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79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18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182" name="Textebene 1…"/>
          <p:cNvSpPr txBox="1">
            <a:spLocks noGrp="1"/>
          </p:cNvSpPr>
          <p:nvPr>
            <p:ph type="body" idx="1"/>
          </p:nvPr>
        </p:nvSpPr>
        <p:spPr>
          <a:xfrm>
            <a:off x="334433" y="1484313"/>
            <a:ext cx="11521018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1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2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3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4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95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196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19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9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7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8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9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10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11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12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214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3"/>
            <a:ext cx="5657852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2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2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23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defRPr sz="2400"/>
            </a:pPr>
            <a:endParaRPr/>
          </a:p>
        </p:txBody>
      </p:sp>
      <p:sp>
        <p:nvSpPr>
          <p:cNvPr id="23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0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2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3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44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4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24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5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7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8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59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6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9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7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7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276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373289" indent="-192314">
              <a:spcBef>
                <a:spcPts val="700"/>
              </a:spcBef>
              <a:defRPr sz="3200"/>
            </a:lvl2pPr>
            <a:lvl3pPr marL="600604" indent="-249766">
              <a:spcBef>
                <a:spcPts val="700"/>
              </a:spcBef>
              <a:defRPr sz="3200"/>
            </a:lvl3pPr>
            <a:lvl4pPr marL="821372" indent="-276860">
              <a:spcBef>
                <a:spcPts val="700"/>
              </a:spcBef>
              <a:defRPr sz="3200"/>
            </a:lvl4pPr>
            <a:lvl5pPr marL="1021397" indent="-302260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7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defRPr sz="1600"/>
            </a:pPr>
            <a:endParaRPr/>
          </a:p>
        </p:txBody>
      </p:sp>
      <p:sp>
        <p:nvSpPr>
          <p:cNvPr id="27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6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7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8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9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90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91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293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9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defRPr sz="1600"/>
            </a:lvl1pPr>
            <a:lvl2pPr marL="0" indent="457200">
              <a:spcBef>
                <a:spcPts val="300"/>
              </a:spcBef>
              <a:buSzTx/>
              <a:buNone/>
              <a:defRPr sz="1600"/>
            </a:lvl2pPr>
            <a:lvl3pPr marL="0" indent="914400">
              <a:spcBef>
                <a:spcPts val="300"/>
              </a:spcBef>
              <a:buSzTx/>
              <a:buNone/>
              <a:defRPr sz="1600"/>
            </a:lvl3pPr>
            <a:lvl4pPr marL="0" indent="1371600">
              <a:spcBef>
                <a:spcPts val="300"/>
              </a:spcBef>
              <a:buSzTx/>
              <a:buNone/>
              <a:defRPr sz="1600"/>
            </a:lvl4pPr>
            <a:lvl5pPr marL="0" indent="182880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0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0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1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500"/>
              </a:spcBef>
              <a:defRPr sz="2400"/>
            </a:lvl1pPr>
            <a:lvl2pPr marL="0" indent="457200" algn="ctr">
              <a:spcBef>
                <a:spcPts val="500"/>
              </a:spcBef>
              <a:buSzTx/>
              <a:buNone/>
              <a:defRPr sz="2400"/>
            </a:lvl2pPr>
            <a:lvl3pPr marL="0" indent="914400" algn="ctr">
              <a:spcBef>
                <a:spcPts val="500"/>
              </a:spcBef>
              <a:buSzTx/>
              <a:buNone/>
              <a:defRPr sz="2400"/>
            </a:lvl3pPr>
            <a:lvl4pPr marL="0" indent="1371600" algn="ctr">
              <a:spcBef>
                <a:spcPts val="500"/>
              </a:spcBef>
              <a:buSzTx/>
              <a:buNone/>
              <a:defRPr sz="2400"/>
            </a:lvl4pPr>
            <a:lvl5pPr marL="0" indent="1828800" algn="ctr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9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44" name="Titeltext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45" name="Textebene 1…"/>
          <p:cNvSpPr txBox="1">
            <a:spLocks noGrp="1"/>
          </p:cNvSpPr>
          <p:nvPr>
            <p:ph type="body" idx="1"/>
          </p:nvPr>
        </p:nvSpPr>
        <p:spPr>
          <a:xfrm>
            <a:off x="334433" y="1484313"/>
            <a:ext cx="11521018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9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2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2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2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2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26" name="Textebene 1…"/>
          <p:cNvSpPr txBox="1">
            <a:spLocks noGrp="1"/>
          </p:cNvSpPr>
          <p:nvPr>
            <p:ph type="body" idx="1"/>
          </p:nvPr>
        </p:nvSpPr>
        <p:spPr>
          <a:xfrm>
            <a:off x="334433" y="1484313"/>
            <a:ext cx="11521018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5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6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7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8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39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4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4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4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1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2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3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4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55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56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58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3"/>
            <a:ext cx="5657852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7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8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9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0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71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72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7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7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defRPr sz="2400"/>
            </a:pPr>
            <a:endParaRPr/>
          </a:p>
        </p:txBody>
      </p:sp>
      <p:sp>
        <p:nvSpPr>
          <p:cNvPr id="37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4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5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6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7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88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89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9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0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0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1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1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420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373289" indent="-192314">
              <a:spcBef>
                <a:spcPts val="700"/>
              </a:spcBef>
              <a:defRPr sz="3200"/>
            </a:lvl2pPr>
            <a:lvl3pPr marL="600604" indent="-249766">
              <a:spcBef>
                <a:spcPts val="700"/>
              </a:spcBef>
              <a:defRPr sz="3200"/>
            </a:lvl3pPr>
            <a:lvl4pPr marL="821372" indent="-276860">
              <a:spcBef>
                <a:spcPts val="700"/>
              </a:spcBef>
              <a:defRPr sz="3200"/>
            </a:lvl4pPr>
            <a:lvl5pPr marL="1021397" indent="-302260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21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defRPr sz="1600"/>
            </a:pPr>
            <a:endParaRPr/>
          </a:p>
        </p:txBody>
      </p:sp>
      <p:sp>
        <p:nvSpPr>
          <p:cNvPr id="4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0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1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2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3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34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3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437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3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defRPr sz="1600"/>
            </a:lvl1pPr>
            <a:lvl2pPr marL="0" indent="457200">
              <a:spcBef>
                <a:spcPts val="300"/>
              </a:spcBef>
              <a:buSzTx/>
              <a:buNone/>
              <a:defRPr sz="1600"/>
            </a:lvl2pPr>
            <a:lvl3pPr marL="0" indent="914400">
              <a:spcBef>
                <a:spcPts val="300"/>
              </a:spcBef>
              <a:buSzTx/>
              <a:buNone/>
              <a:defRPr sz="1600"/>
            </a:lvl3pPr>
            <a:lvl4pPr marL="0" indent="1371600">
              <a:spcBef>
                <a:spcPts val="300"/>
              </a:spcBef>
              <a:buSzTx/>
              <a:buNone/>
              <a:defRPr sz="1600"/>
            </a:lvl4pPr>
            <a:lvl5pPr marL="0" indent="182880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3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7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8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9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0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51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52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5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500"/>
              </a:spcBef>
              <a:defRPr sz="2400"/>
            </a:lvl1pPr>
            <a:lvl2pPr marL="0" indent="457200" algn="ctr">
              <a:spcBef>
                <a:spcPts val="500"/>
              </a:spcBef>
              <a:buSzTx/>
              <a:buNone/>
              <a:defRPr sz="2400"/>
            </a:lvl2pPr>
            <a:lvl3pPr marL="0" indent="914400" algn="ctr">
              <a:spcBef>
                <a:spcPts val="500"/>
              </a:spcBef>
              <a:buSzTx/>
              <a:buNone/>
              <a:defRPr sz="2400"/>
            </a:lvl3pPr>
            <a:lvl4pPr marL="0" indent="1371600" algn="ctr">
              <a:spcBef>
                <a:spcPts val="500"/>
              </a:spcBef>
              <a:buSzTx/>
              <a:buNone/>
              <a:defRPr sz="2400"/>
            </a:lvl4pPr>
            <a:lvl5pPr marL="0" indent="1828800" algn="ctr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5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6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6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470" name="Textebene 1…"/>
          <p:cNvSpPr txBox="1">
            <a:spLocks noGrp="1"/>
          </p:cNvSpPr>
          <p:nvPr>
            <p:ph type="body" idx="1"/>
          </p:nvPr>
        </p:nvSpPr>
        <p:spPr>
          <a:xfrm>
            <a:off x="334433" y="1484313"/>
            <a:ext cx="11521018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7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9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60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9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8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8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8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8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5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6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7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8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99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0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502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3"/>
            <a:ext cx="5657852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1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2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3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4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15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16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17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51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1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defRPr sz="2400"/>
            </a:pPr>
            <a:endParaRPr/>
          </a:p>
        </p:txBody>
      </p:sp>
      <p:sp>
        <p:nvSpPr>
          <p:cNvPr id="52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28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9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0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1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32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33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5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4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4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7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8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9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60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61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62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564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373289" indent="-192314">
              <a:spcBef>
                <a:spcPts val="700"/>
              </a:spcBef>
              <a:defRPr sz="3200"/>
            </a:lvl2pPr>
            <a:lvl3pPr marL="600604" indent="-249766">
              <a:spcBef>
                <a:spcPts val="700"/>
              </a:spcBef>
              <a:defRPr sz="3200"/>
            </a:lvl3pPr>
            <a:lvl4pPr marL="821372" indent="-276860">
              <a:spcBef>
                <a:spcPts val="700"/>
              </a:spcBef>
              <a:defRPr sz="3200"/>
            </a:lvl4pPr>
            <a:lvl5pPr marL="1021397" indent="-302260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65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defRPr sz="1600"/>
            </a:pPr>
            <a:endParaRPr/>
          </a:p>
        </p:txBody>
      </p:sp>
      <p:sp>
        <p:nvSpPr>
          <p:cNvPr id="56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4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5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6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7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78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79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80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581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8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defRPr sz="1600"/>
            </a:lvl1pPr>
            <a:lvl2pPr marL="0" indent="457200">
              <a:spcBef>
                <a:spcPts val="300"/>
              </a:spcBef>
              <a:buSzTx/>
              <a:buNone/>
              <a:defRPr sz="1600"/>
            </a:lvl2pPr>
            <a:lvl3pPr marL="0" indent="914400">
              <a:spcBef>
                <a:spcPts val="300"/>
              </a:spcBef>
              <a:buSzTx/>
              <a:buNone/>
              <a:defRPr sz="1600"/>
            </a:lvl3pPr>
            <a:lvl4pPr marL="0" indent="1371600">
              <a:spcBef>
                <a:spcPts val="300"/>
              </a:spcBef>
              <a:buSzTx/>
              <a:buNone/>
              <a:defRPr sz="1600"/>
            </a:lvl4pPr>
            <a:lvl5pPr marL="0" indent="182880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0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4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75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76" name="Titeltext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7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3"/>
            <a:ext cx="5657852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6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7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9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0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91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92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9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defRPr sz="2400"/>
            </a:pPr>
            <a:endParaRPr/>
          </a:p>
        </p:txBody>
      </p:sp>
      <p:sp>
        <p:nvSpPr>
          <p:cNvPr id="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6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7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08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109" name="Titeltext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5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8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30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131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132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373289" indent="-192314">
              <a:spcBef>
                <a:spcPts val="700"/>
              </a:spcBef>
              <a:defRPr sz="3200"/>
            </a:lvl2pPr>
            <a:lvl3pPr marL="600604" indent="-249766">
              <a:spcBef>
                <a:spcPts val="700"/>
              </a:spcBef>
              <a:defRPr sz="3200"/>
            </a:lvl3pPr>
            <a:lvl4pPr marL="821372" indent="-276860">
              <a:spcBef>
                <a:spcPts val="700"/>
              </a:spcBef>
              <a:defRPr sz="3200"/>
            </a:lvl4pPr>
            <a:lvl5pPr marL="1021397" indent="-302260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3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defRPr sz="1600"/>
            </a:pPr>
            <a:endParaRPr/>
          </a:p>
        </p:txBody>
      </p:sp>
      <p:sp>
        <p:nvSpPr>
          <p:cNvPr id="13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2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3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4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148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149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5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defRPr sz="1600"/>
            </a:lvl1pPr>
            <a:lvl2pPr marL="0" indent="457200">
              <a:spcBef>
                <a:spcPts val="300"/>
              </a:spcBef>
              <a:buSzTx/>
              <a:buNone/>
              <a:defRPr sz="1600"/>
            </a:lvl2pPr>
            <a:lvl3pPr marL="0" indent="914400">
              <a:spcBef>
                <a:spcPts val="300"/>
              </a:spcBef>
              <a:buSzTx/>
              <a:buNone/>
              <a:defRPr sz="1600"/>
            </a:lvl3pPr>
            <a:lvl4pPr marL="0" indent="1371600">
              <a:spcBef>
                <a:spcPts val="300"/>
              </a:spcBef>
              <a:buSzTx/>
              <a:buNone/>
              <a:defRPr sz="1600"/>
            </a:lvl4pPr>
            <a:lvl5pPr marL="0" indent="182880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38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8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9" name="Titel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Titeltext</a:t>
            </a:r>
          </a:p>
        </p:txBody>
      </p:sp>
      <p:sp>
        <p:nvSpPr>
          <p:cNvPr id="10" name="Textebene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179387" marR="0" indent="-17938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67947" marR="0" indent="-18697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558976" marR="0" indent="-208138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760809" marR="0" indent="-21629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955278" marR="0" indent="-23614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400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972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544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116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itel 1"/>
          <p:cNvSpPr txBox="1">
            <a:spLocks noGrp="1"/>
          </p:cNvSpPr>
          <p:nvPr>
            <p:ph type="title"/>
          </p:nvPr>
        </p:nvSpPr>
        <p:spPr>
          <a:xfrm>
            <a:off x="478367" y="620687"/>
            <a:ext cx="8978901" cy="920477"/>
          </a:xfrm>
          <a:prstGeom prst="rect">
            <a:avLst/>
          </a:prstGeom>
        </p:spPr>
        <p:txBody>
          <a:bodyPr/>
          <a:lstStyle/>
          <a:p>
            <a:r>
              <a:rPr dirty="0"/>
              <a:t>Index Extraction From Textbooks</a:t>
            </a:r>
          </a:p>
        </p:txBody>
      </p:sp>
      <p:sp>
        <p:nvSpPr>
          <p:cNvPr id="593" name="Untertitel 2"/>
          <p:cNvSpPr txBox="1">
            <a:spLocks noGrp="1"/>
          </p:cNvSpPr>
          <p:nvPr>
            <p:ph type="body" sz="quarter" idx="1"/>
          </p:nvPr>
        </p:nvSpPr>
        <p:spPr>
          <a:xfrm>
            <a:off x="473692" y="1772816"/>
            <a:ext cx="8978901" cy="648073"/>
          </a:xfrm>
          <a:prstGeom prst="rect">
            <a:avLst/>
          </a:prstGeom>
        </p:spPr>
        <p:txBody>
          <a:bodyPr/>
          <a:lstStyle/>
          <a:p>
            <a:r>
              <a:rPr dirty="0"/>
              <a:t>KOM Lab Design Workshop – Group </a:t>
            </a:r>
            <a:r>
              <a:rPr lang="de-DE" dirty="0"/>
              <a:t>KM-2</a:t>
            </a:r>
            <a:endParaRPr dirty="0"/>
          </a:p>
        </p:txBody>
      </p:sp>
      <p:sp>
        <p:nvSpPr>
          <p:cNvPr id="595" name="Textfeld 7"/>
          <p:cNvSpPr txBox="1"/>
          <p:nvPr/>
        </p:nvSpPr>
        <p:spPr>
          <a:xfrm>
            <a:off x="314165" y="6491940"/>
            <a:ext cx="6352770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600">
                <a:solidFill>
                  <a:srgbClr val="A6A6A6"/>
                </a:solidFill>
              </a:defRPr>
            </a:lvl1pPr>
          </a:lstStyle>
          <a:p>
            <a:r>
              <a:rPr dirty="0"/>
              <a:t>Picture Reference</a:t>
            </a:r>
          </a:p>
        </p:txBody>
      </p:sp>
      <p:pic>
        <p:nvPicPr>
          <p:cNvPr id="596" name="Grafik 9" descr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2995775"/>
            <a:ext cx="5823751" cy="2419683"/>
          </a:xfrm>
          <a:prstGeom prst="rect">
            <a:avLst/>
          </a:prstGeom>
          <a:ln w="12700">
            <a:miter lim="400000"/>
          </a:ln>
        </p:spPr>
      </p:pic>
      <p:sp>
        <p:nvSpPr>
          <p:cNvPr id="597" name="Gerade Verbindung mit Pfeil 6"/>
          <p:cNvSpPr/>
          <p:nvPr/>
        </p:nvSpPr>
        <p:spPr>
          <a:xfrm flipH="1">
            <a:off x="1294873" y="6584473"/>
            <a:ext cx="1008113" cy="1"/>
          </a:xfrm>
          <a:prstGeom prst="line">
            <a:avLst/>
          </a:prstGeom>
          <a:ln w="57150">
            <a:solidFill>
              <a:srgbClr val="FFC000"/>
            </a:solidFill>
            <a:miter/>
            <a:tailEnd type="triangle"/>
          </a:ln>
        </p:spPr>
        <p:txBody>
          <a:bodyPr lIns="45719" rIns="45719" anchor="ctr"/>
          <a:lstStyle/>
          <a:p>
            <a:endParaRPr dirty="0"/>
          </a:p>
        </p:txBody>
      </p:sp>
      <p:grpSp>
        <p:nvGrpSpPr>
          <p:cNvPr id="600" name="Fußzeilenplatzhalter 2"/>
          <p:cNvGrpSpPr/>
          <p:nvPr/>
        </p:nvGrpSpPr>
        <p:grpSpPr>
          <a:xfrm>
            <a:off x="2125985" y="6340550"/>
            <a:ext cx="1203427" cy="299803"/>
            <a:chOff x="0" y="0"/>
            <a:chExt cx="1203426" cy="299802"/>
          </a:xfrm>
        </p:grpSpPr>
        <p:sp>
          <p:nvSpPr>
            <p:cNvPr id="598" name="Rechteck"/>
            <p:cNvSpPr/>
            <p:nvPr/>
          </p:nvSpPr>
          <p:spPr>
            <a:xfrm>
              <a:off x="-1" y="-1"/>
              <a:ext cx="1203428" cy="2998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00000"/>
                </a:lnSpc>
                <a:defRPr sz="500">
                  <a:solidFill>
                    <a:srgbClr val="A6A6A6"/>
                  </a:solidFill>
                </a:defRPr>
              </a:pPr>
              <a:endParaRPr dirty="0"/>
            </a:p>
          </p:txBody>
        </p:sp>
        <p:sp>
          <p:nvSpPr>
            <p:cNvPr id="599" name="Don‘t forget to reference your title picture"/>
            <p:cNvSpPr txBox="1"/>
            <p:nvPr/>
          </p:nvSpPr>
          <p:spPr>
            <a:xfrm>
              <a:off x="-1" y="74739"/>
              <a:ext cx="1203428" cy="1503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100000"/>
                </a:lnSpc>
                <a:defRPr sz="500" b="1"/>
              </a:pPr>
              <a:r>
                <a:rPr dirty="0"/>
                <a:t>Don‘t forget to reference your</a:t>
              </a:r>
              <a:br>
                <a:rPr dirty="0"/>
              </a:br>
              <a:r>
                <a:rPr dirty="0"/>
                <a:t>title picture</a:t>
              </a:r>
            </a:p>
          </p:txBody>
        </p:sp>
      </p:grpSp>
      <p:sp>
        <p:nvSpPr>
          <p:cNvPr id="16" name="Text Box 6">
            <a:extLst>
              <a:ext uri="{FF2B5EF4-FFF2-40B4-BE49-F238E27FC236}">
                <a16:creationId xmlns:a16="http://schemas.microsoft.com/office/drawing/2014/main" id="{9EB44F3F-0911-1A4C-B18D-7AA1E64B1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5" y="5649691"/>
            <a:ext cx="5478367" cy="78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100" b="1" dirty="0" err="1">
                <a:solidFill>
                  <a:schemeClr val="tx1"/>
                </a:solidFill>
              </a:rPr>
              <a:t>Yujin</a:t>
            </a:r>
            <a:r>
              <a:rPr lang="en-US" sz="1100" b="1">
                <a:solidFill>
                  <a:schemeClr val="tx1"/>
                </a:solidFill>
              </a:rPr>
              <a:t> Wang			Ruolin Huang		Fabian Rösch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</a:pPr>
            <a:r>
              <a:rPr lang="de-DE" sz="1100">
                <a:solidFill>
                  <a:schemeClr val="tx1"/>
                </a:solidFill>
              </a:rPr>
              <a:t>guantao0815@gmail.com	hrl96fz@foxmail.com		</a:t>
            </a:r>
            <a:r>
              <a:rPr lang="de-DE" sz="1100" err="1">
                <a:solidFill>
                  <a:schemeClr val="tx1"/>
                </a:solidFill>
              </a:rPr>
              <a:t>fabianroesch@gmail.com</a:t>
            </a:r>
            <a:br>
              <a:rPr lang="de-DE" sz="1100">
                <a:solidFill>
                  <a:schemeClr val="tx1"/>
                </a:solidFill>
              </a:rPr>
            </a:br>
            <a:br>
              <a:rPr lang="de-DE" sz="1100">
                <a:solidFill>
                  <a:schemeClr val="tx1"/>
                </a:solidFill>
              </a:rPr>
            </a:br>
            <a:r>
              <a:rPr lang="de-DE" sz="1100">
                <a:solidFill>
                  <a:schemeClr val="tx1"/>
                </a:solidFill>
              </a:rPr>
              <a:t>Tim Steuer</a:t>
            </a:r>
            <a:endParaRPr 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</a:t>
            </a:r>
            <a:r>
              <a:rPr lang="de-DE"/>
              <a:t>Project</a:t>
            </a:r>
            <a:r>
              <a:t>: Index Extraction From Textbooks</a:t>
            </a:r>
          </a:p>
        </p:txBody>
      </p:sp>
      <p:sp>
        <p:nvSpPr>
          <p:cNvPr id="603" name="Inhaltsplatzhalter 2"/>
          <p:cNvSpPr txBox="1"/>
          <p:nvPr/>
        </p:nvSpPr>
        <p:spPr>
          <a:xfrm>
            <a:off x="381081" y="1485947"/>
            <a:ext cx="11501847" cy="541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dirty="0">
                <a:solidFill>
                  <a:schemeClr val="tx1"/>
                </a:solidFill>
              </a:rPr>
              <a:t>Motivation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>
                <a:solidFill>
                  <a:schemeClr val="tx1"/>
                </a:solidFill>
              </a:rPr>
              <a:t>Index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a </a:t>
            </a:r>
            <a:r>
              <a:rPr lang="de-DE" dirty="0" err="1">
                <a:solidFill>
                  <a:schemeClr val="tx1"/>
                </a:solidFill>
              </a:rPr>
              <a:t>book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contain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information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about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contents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analyzed</a:t>
            </a:r>
            <a:endParaRPr lang="de-DE" dirty="0"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 err="1">
                <a:solidFill>
                  <a:schemeClr val="tx1"/>
                </a:solidFill>
              </a:rPr>
              <a:t>If</a:t>
            </a:r>
            <a:r>
              <a:rPr lang="de-DE" dirty="0">
                <a:solidFill>
                  <a:schemeClr val="tx1"/>
                </a:solidFill>
              </a:rPr>
              <a:t> Index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extracted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used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keyword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extraction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algorithmic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paragraph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headline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creation</a:t>
            </a:r>
            <a:endParaRPr lang="de-DE" dirty="0">
              <a:solidFill>
                <a:schemeClr val="tx1"/>
              </a:solidFill>
            </a:endParaRP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</a:pPr>
            <a:endParaRPr lang="de-DE" dirty="0">
              <a:solidFill>
                <a:schemeClr val="tx1"/>
              </a:solidFill>
            </a:endParaRPr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lang="de-DE" dirty="0">
                <a:solidFill>
                  <a:schemeClr val="tx1"/>
                </a:solidFill>
              </a:rPr>
              <a:t>Problem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>
                <a:solidFill>
                  <a:schemeClr val="tx1"/>
                </a:solidFill>
              </a:rPr>
              <a:t>Most </a:t>
            </a:r>
            <a:r>
              <a:rPr lang="de-DE" dirty="0" err="1">
                <a:solidFill>
                  <a:schemeClr val="tx1"/>
                </a:solidFill>
              </a:rPr>
              <a:t>Textbooks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are</a:t>
            </a:r>
            <a:r>
              <a:rPr lang="de-DE" dirty="0">
                <a:solidFill>
                  <a:schemeClr val="tx1"/>
                </a:solidFill>
              </a:rPr>
              <a:t> PDF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>
                <a:solidFill>
                  <a:schemeClr val="tx1"/>
                </a:solidFill>
              </a:rPr>
              <a:t>PDF is </a:t>
            </a:r>
            <a:r>
              <a:rPr lang="de-DE" dirty="0">
                <a:solidFill>
                  <a:schemeClr val="tx1"/>
                </a:solidFill>
              </a:rPr>
              <a:t>not </a:t>
            </a:r>
            <a:r>
              <a:rPr lang="de-DE" dirty="0" err="1">
                <a:solidFill>
                  <a:schemeClr val="tx1"/>
                </a:solidFill>
              </a:rPr>
              <a:t>well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structured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thus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not </a:t>
            </a:r>
            <a:r>
              <a:rPr lang="de-DE" dirty="0" err="1">
                <a:solidFill>
                  <a:schemeClr val="tx1"/>
                </a:solidFill>
              </a:rPr>
              <a:t>easily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interpreted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by</a:t>
            </a:r>
            <a:r>
              <a:rPr lang="de-DE" dirty="0">
                <a:solidFill>
                  <a:schemeClr val="tx1"/>
                </a:solidFill>
              </a:rPr>
              <a:t> a </a:t>
            </a:r>
            <a:r>
              <a:rPr lang="de-DE" dirty="0" err="1">
                <a:solidFill>
                  <a:schemeClr val="tx1"/>
                </a:solidFill>
              </a:rPr>
              <a:t>machine</a:t>
            </a:r>
            <a:endParaRPr lang="de-DE" dirty="0">
              <a:solidFill>
                <a:schemeClr val="tx1"/>
              </a:solidFill>
            </a:endParaRP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</a:pPr>
            <a:endParaRPr lang="de-DE" dirty="0">
              <a:solidFill>
                <a:schemeClr val="tx1"/>
              </a:solidFill>
            </a:endParaRPr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lang="de-DE" dirty="0" err="1">
                <a:solidFill>
                  <a:schemeClr val="tx1"/>
                </a:solidFill>
              </a:rPr>
              <a:t>Idea</a:t>
            </a:r>
            <a:endParaRPr dirty="0"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>
                <a:solidFill>
                  <a:schemeClr val="tx1"/>
                </a:solidFill>
              </a:rPr>
              <a:t>It’s difficult for</a:t>
            </a:r>
            <a:r>
              <a:rPr lang="de-DE" dirty="0">
                <a:solidFill>
                  <a:schemeClr val="tx1"/>
                </a:solidFill>
              </a:rPr>
              <a:t> a</a:t>
            </a:r>
            <a:r>
              <a:rPr dirty="0">
                <a:solidFill>
                  <a:schemeClr val="tx1"/>
                </a:solidFill>
              </a:rPr>
              <a:t> machine to </a:t>
            </a:r>
            <a:r>
              <a:rPr lang="de-DE" dirty="0" err="1">
                <a:solidFill>
                  <a:schemeClr val="tx1"/>
                </a:solidFill>
              </a:rPr>
              <a:t>read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contextualize</a:t>
            </a:r>
            <a:r>
              <a:rPr dirty="0">
                <a:solidFill>
                  <a:schemeClr val="tx1"/>
                </a:solidFill>
              </a:rPr>
              <a:t> the content of </a:t>
            </a:r>
            <a:r>
              <a:rPr lang="de-DE" dirty="0">
                <a:solidFill>
                  <a:schemeClr val="tx1"/>
                </a:solidFill>
              </a:rPr>
              <a:t>a </a:t>
            </a:r>
            <a:r>
              <a:rPr dirty="0">
                <a:solidFill>
                  <a:schemeClr val="tx1"/>
                </a:solidFill>
              </a:rPr>
              <a:t>PDF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file</a:t>
            </a:r>
            <a:endParaRPr dirty="0"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>
                <a:solidFill>
                  <a:schemeClr val="tx1"/>
                </a:solidFill>
              </a:rPr>
              <a:t>XML is </a:t>
            </a:r>
            <a:r>
              <a:rPr lang="de-DE" dirty="0" err="1">
                <a:solidFill>
                  <a:schemeClr val="tx1"/>
                </a:solidFill>
              </a:rPr>
              <a:t>well</a:t>
            </a:r>
            <a:r>
              <a:rPr dirty="0">
                <a:solidFill>
                  <a:schemeClr val="tx1"/>
                </a:solidFill>
              </a:rPr>
              <a:t> structured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labels</a:t>
            </a:r>
            <a:endParaRPr lang="de-DE" dirty="0">
              <a:solidFill>
                <a:schemeClr val="tx1"/>
              </a:solidFill>
            </a:endParaRP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</a:pPr>
            <a:endParaRPr lang="de-DE" dirty="0">
              <a:solidFill>
                <a:schemeClr val="tx1"/>
              </a:solidFill>
            </a:endParaRPr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lang="de-DE" dirty="0">
                <a:solidFill>
                  <a:schemeClr val="tx1"/>
                </a:solidFill>
              </a:rPr>
              <a:t>Solution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 err="1">
                <a:solidFill>
                  <a:schemeClr val="tx1"/>
                </a:solidFill>
              </a:rPr>
              <a:t>Automate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index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extraction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from</a:t>
            </a:r>
            <a:r>
              <a:rPr lang="de-DE" dirty="0">
                <a:solidFill>
                  <a:schemeClr val="tx1"/>
                </a:solidFill>
              </a:rPr>
              <a:t> PDF </a:t>
            </a:r>
            <a:r>
              <a:rPr lang="de-DE" dirty="0" err="1">
                <a:solidFill>
                  <a:schemeClr val="tx1"/>
                </a:solidFill>
              </a:rPr>
              <a:t>files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standardized</a:t>
            </a:r>
            <a:r>
              <a:rPr lang="de-DE" dirty="0">
                <a:solidFill>
                  <a:schemeClr val="tx1"/>
                </a:solidFill>
              </a:rPr>
              <a:t> XML </a:t>
            </a:r>
            <a:r>
              <a:rPr lang="de-DE" dirty="0" err="1">
                <a:solidFill>
                  <a:schemeClr val="tx1"/>
                </a:solidFill>
              </a:rPr>
              <a:t>files</a:t>
            </a:r>
            <a:endParaRPr lang="de-DE" dirty="0">
              <a:solidFill>
                <a:schemeClr val="tx1"/>
              </a:solidFill>
            </a:endParaRPr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</a:pPr>
            <a:endParaRPr lang="de-DE" dirty="0">
              <a:solidFill>
                <a:schemeClr val="tx1"/>
              </a:solidFill>
            </a:endParaRPr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04" name="Rechteck"/>
          <p:cNvSpPr/>
          <p:nvPr/>
        </p:nvSpPr>
        <p:spPr>
          <a:xfrm>
            <a:off x="335359" y="6508856"/>
            <a:ext cx="6710819" cy="34084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l">
              <a:lnSpc>
                <a:spcPct val="100000"/>
              </a:lnSpc>
              <a:defRPr sz="700">
                <a:solidFill>
                  <a:srgbClr val="A6A6A6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err="1"/>
              <a:t>Existing</a:t>
            </a:r>
            <a:r>
              <a:rPr lang="de-DE"/>
              <a:t> </a:t>
            </a:r>
            <a:r>
              <a:rPr lang="de-DE" err="1"/>
              <a:t>Related</a:t>
            </a:r>
            <a:r>
              <a:rPr lang="de-DE"/>
              <a:t> Projects </a:t>
            </a:r>
            <a:r>
              <a:rPr lang="de-DE" err="1"/>
              <a:t>and</a:t>
            </a:r>
            <a:r>
              <a:rPr lang="de-DE"/>
              <a:t> Services</a:t>
            </a:r>
            <a:endParaRPr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076F95B5-0D0D-1C4C-97AD-7136C2D97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071897"/>
              </p:ext>
            </p:extLst>
          </p:nvPr>
        </p:nvGraphicFramePr>
        <p:xfrm>
          <a:off x="478366" y="1715678"/>
          <a:ext cx="10654690" cy="595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2162">
                  <a:extLst>
                    <a:ext uri="{9D8B030D-6E8A-4147-A177-3AD203B41FA5}">
                      <a16:colId xmlns:a16="http://schemas.microsoft.com/office/drawing/2014/main" val="922146631"/>
                    </a:ext>
                  </a:extLst>
                </a:gridCol>
                <a:gridCol w="7852528">
                  <a:extLst>
                    <a:ext uri="{9D8B030D-6E8A-4147-A177-3AD203B41FA5}">
                      <a16:colId xmlns:a16="http://schemas.microsoft.com/office/drawing/2014/main" val="1083282999"/>
                    </a:ext>
                  </a:extLst>
                </a:gridCol>
              </a:tblGrid>
              <a:tr h="1380558">
                <a:tc>
                  <a:txBody>
                    <a:bodyPr/>
                    <a:lstStyle/>
                    <a:p>
                      <a:pPr marL="180975" marR="0" lvl="2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Amazon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Textract</a:t>
                      </a:r>
                      <a:endParaRPr kumimoji="0" lang="de-DE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AWS 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cloud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based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service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to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extract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data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from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scanned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documents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using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machine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learning</a:t>
                      </a:r>
                      <a:endParaRPr kumimoji="0" lang="de-DE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made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for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scanned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documents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that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do not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contain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actual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text</a:t>
                      </a:r>
                      <a:endParaRPr kumimoji="0" lang="de-DE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expensive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and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not open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source</a:t>
                      </a:r>
                      <a:endParaRPr kumimoji="0" lang="de-DE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310012"/>
                  </a:ext>
                </a:extLst>
              </a:tr>
              <a:tr h="325694">
                <a:tc>
                  <a:txBody>
                    <a:bodyPr/>
                    <a:lstStyle/>
                    <a:p>
                      <a:pPr marL="180975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de-DE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0" lang="de-DE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0147099"/>
                  </a:ext>
                </a:extLst>
              </a:tr>
              <a:tr h="1809923">
                <a:tc>
                  <a:txBody>
                    <a:bodyPr/>
                    <a:lstStyle/>
                    <a:p>
                      <a:pPr marL="180975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Apache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Tika</a:t>
                      </a:r>
                      <a:endParaRPr kumimoji="0" lang="de-DE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de-DE" sz="12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49262" rtl="0" eaLnBrk="1" fontAlgn="auto" latinLnBrk="0" hangingPunct="1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Java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based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toolkit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to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parse PDF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Documents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and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it‘s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metadata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and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extract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into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HTML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format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extraction</a:t>
                      </a:r>
                      <a:endParaRPr kumimoji="0" lang="de-DE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449262" rtl="0" eaLnBrk="1" fontAlgn="auto" latinLnBrk="0" hangingPunct="1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powerful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de-DE" sz="12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2949006"/>
                  </a:ext>
                </a:extLst>
              </a:tr>
              <a:tr h="1241615">
                <a:tc>
                  <a:txBody>
                    <a:bodyPr/>
                    <a:lstStyle/>
                    <a:p>
                      <a:pPr marL="180975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PDFBox</a:t>
                      </a:r>
                      <a:endParaRPr kumimoji="0" lang="de-DE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de-DE" sz="12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49262" rtl="0" eaLnBrk="1" fontAlgn="auto" latinLnBrk="0" hangingPunct="1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Open Source Java Library</a:t>
                      </a:r>
                    </a:p>
                    <a:p>
                      <a:pPr marL="171450" marR="0" lvl="0" indent="-171450" algn="l" defTabSz="449262" rtl="0" eaLnBrk="1" fontAlgn="auto" latinLnBrk="0" hangingPunct="1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powerful</a:t>
                      </a:r>
                    </a:p>
                    <a:p>
                      <a:pPr marL="171450" marR="0" lvl="0" indent="-171450" algn="l" defTabSz="449262" rtl="0" eaLnBrk="1" fontAlgn="auto" latinLnBrk="0" hangingPunct="1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well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documented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and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integrated</a:t>
                      </a:r>
                      <a:endParaRPr kumimoji="0" lang="de-DE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0" lang="de-DE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040409"/>
                  </a:ext>
                </a:extLst>
              </a:tr>
              <a:tr h="1153619">
                <a:tc>
                  <a:txBody>
                    <a:bodyPr/>
                    <a:lstStyle/>
                    <a:p>
                      <a:pPr algn="l"/>
                      <a:endParaRPr lang="de-DE" sz="12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2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237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08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Implementation Idea: </a:t>
            </a:r>
            <a:r>
              <a:rPr lang="de-DE" dirty="0"/>
              <a:t>Intermediate Format</a:t>
            </a:r>
            <a:endParaRPr dirty="0"/>
          </a:p>
        </p:txBody>
      </p:sp>
      <p:grpSp>
        <p:nvGrpSpPr>
          <p:cNvPr id="615" name="Fußzeilenplatzhalter 2"/>
          <p:cNvGrpSpPr/>
          <p:nvPr/>
        </p:nvGrpSpPr>
        <p:grpSpPr>
          <a:xfrm>
            <a:off x="335359" y="6508856"/>
            <a:ext cx="7781119" cy="340842"/>
            <a:chOff x="-1" y="0"/>
            <a:chExt cx="6710817" cy="340840"/>
          </a:xfrm>
        </p:grpSpPr>
        <p:sp>
          <p:nvSpPr>
            <p:cNvPr id="613" name="Rechteck"/>
            <p:cNvSpPr/>
            <p:nvPr/>
          </p:nvSpPr>
          <p:spPr>
            <a:xfrm>
              <a:off x="-1" y="0"/>
              <a:ext cx="6710817" cy="34084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endParaRPr dirty="0"/>
            </a:p>
          </p:txBody>
        </p:sp>
        <p:sp>
          <p:nvSpPr>
            <p:cNvPr id="614" name="KOM et al.: Widescreen Powerpoint Template for KOM  [KOM19]"/>
            <p:cNvSpPr txBox="1"/>
            <p:nvPr/>
          </p:nvSpPr>
          <p:spPr>
            <a:xfrm>
              <a:off x="-1" y="0"/>
              <a:ext cx="6710817" cy="32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/>
              </a:pPr>
              <a:r>
                <a:rPr lang="de-DE" sz="700" i="1" dirty="0"/>
                <a:t>U. S. </a:t>
              </a:r>
              <a:r>
                <a:rPr lang="de-DE" sz="700" i="1" dirty="0" err="1"/>
                <a:t>History</a:t>
              </a:r>
              <a:r>
                <a:rPr lang="de-DE" sz="700" dirty="0"/>
                <a:t> </a:t>
              </a:r>
              <a:r>
                <a:rPr lang="de-DE" dirty="0">
                  <a:solidFill>
                    <a:srgbClr val="A6A6A6"/>
                  </a:solidFill>
                </a:rPr>
                <a:t>[1]</a:t>
              </a:r>
              <a:endParaRPr b="0" dirty="0">
                <a:solidFill>
                  <a:srgbClr val="A6A6A6"/>
                </a:solidFill>
              </a:endParaRPr>
            </a:p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br>
                <a:rPr b="1" dirty="0"/>
              </a:br>
              <a:endParaRPr b="1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E00F2F6E-9E6A-A54D-9FCA-2CC88889B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75"/>
          <a:stretch/>
        </p:blipFill>
        <p:spPr>
          <a:xfrm>
            <a:off x="144393" y="1749724"/>
            <a:ext cx="2957377" cy="4186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5D4CE3-73C5-5A42-9DF6-07668C178B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7043"/>
          <a:stretch/>
        </p:blipFill>
        <p:spPr>
          <a:xfrm>
            <a:off x="4502816" y="1549308"/>
            <a:ext cx="2186083" cy="4819742"/>
          </a:xfrm>
          <a:prstGeom prst="rect">
            <a:avLst/>
          </a:prstGeom>
        </p:spPr>
      </p:pic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F54D90E8-06C9-A549-9B86-9E7792F1ACAF}"/>
              </a:ext>
            </a:extLst>
          </p:cNvPr>
          <p:cNvSpPr/>
          <p:nvPr/>
        </p:nvSpPr>
        <p:spPr>
          <a:xfrm>
            <a:off x="3139513" y="3529599"/>
            <a:ext cx="1337733" cy="752001"/>
          </a:xfrm>
          <a:prstGeom prst="rightArrow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kumimoji="0" lang="de-DE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1</a:t>
            </a:r>
          </a:p>
        </p:txBody>
      </p:sp>
      <p:sp>
        <p:nvSpPr>
          <p:cNvPr id="23" name="Pfeil nach rechts 22">
            <a:extLst>
              <a:ext uri="{FF2B5EF4-FFF2-40B4-BE49-F238E27FC236}">
                <a16:creationId xmlns:a16="http://schemas.microsoft.com/office/drawing/2014/main" id="{25A65177-66CF-F84B-9E47-E387BC59B13D}"/>
              </a:ext>
            </a:extLst>
          </p:cNvPr>
          <p:cNvSpPr/>
          <p:nvPr/>
        </p:nvSpPr>
        <p:spPr>
          <a:xfrm>
            <a:off x="6714469" y="3529598"/>
            <a:ext cx="1337733" cy="752001"/>
          </a:xfrm>
          <a:prstGeom prst="rightArrow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kumimoji="0" lang="de-DE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4B94150-63AB-5A44-8FEA-EF117E4874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59" y="1957005"/>
            <a:ext cx="4060741" cy="37718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Evaluation </a:t>
            </a:r>
            <a:r>
              <a:rPr lang="de-DE" dirty="0" err="1"/>
              <a:t>Method</a:t>
            </a:r>
            <a:r>
              <a:rPr lang="de-DE" dirty="0"/>
              <a:t>: Precision, Recall </a:t>
            </a:r>
            <a:r>
              <a:rPr lang="de-DE" dirty="0" err="1"/>
              <a:t>and</a:t>
            </a:r>
            <a:r>
              <a:rPr lang="de-DE" dirty="0"/>
              <a:t> F1 </a:t>
            </a:r>
            <a:r>
              <a:rPr lang="de-DE" dirty="0" err="1"/>
              <a:t>Metric</a:t>
            </a:r>
            <a:endParaRPr dirty="0"/>
          </a:p>
        </p:txBody>
      </p:sp>
      <p:grpSp>
        <p:nvGrpSpPr>
          <p:cNvPr id="615" name="Fußzeilenplatzhalter 2"/>
          <p:cNvGrpSpPr/>
          <p:nvPr/>
        </p:nvGrpSpPr>
        <p:grpSpPr>
          <a:xfrm>
            <a:off x="335359" y="6508856"/>
            <a:ext cx="7781119" cy="340842"/>
            <a:chOff x="-1" y="0"/>
            <a:chExt cx="6710817" cy="340840"/>
          </a:xfrm>
        </p:grpSpPr>
        <p:sp>
          <p:nvSpPr>
            <p:cNvPr id="613" name="Rechteck"/>
            <p:cNvSpPr/>
            <p:nvPr/>
          </p:nvSpPr>
          <p:spPr>
            <a:xfrm>
              <a:off x="-1" y="0"/>
              <a:ext cx="6710817" cy="34084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endParaRPr dirty="0"/>
            </a:p>
          </p:txBody>
        </p:sp>
        <p:sp>
          <p:nvSpPr>
            <p:cNvPr id="614" name="KOM et al.: Widescreen Powerpoint Template for KOM  [KOM19]"/>
            <p:cNvSpPr txBox="1"/>
            <p:nvPr/>
          </p:nvSpPr>
          <p:spPr>
            <a:xfrm>
              <a:off x="-1" y="0"/>
              <a:ext cx="6710817" cy="32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/>
              </a:pPr>
              <a:r>
                <a:rPr lang="de-DE" sz="700" i="1" dirty="0"/>
                <a:t>U. S. </a:t>
              </a:r>
              <a:r>
                <a:rPr lang="de-DE" sz="700" i="1" dirty="0" err="1"/>
                <a:t>History</a:t>
              </a:r>
              <a:r>
                <a:rPr lang="de-DE" sz="700" dirty="0"/>
                <a:t> </a:t>
              </a:r>
              <a:r>
                <a:rPr lang="de-DE" dirty="0">
                  <a:solidFill>
                    <a:srgbClr val="A6A6A6"/>
                  </a:solidFill>
                </a:rPr>
                <a:t>[1]</a:t>
              </a:r>
              <a:endParaRPr b="0" dirty="0">
                <a:solidFill>
                  <a:srgbClr val="A6A6A6"/>
                </a:solidFill>
              </a:endParaRPr>
            </a:p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br>
                <a:rPr b="1" dirty="0"/>
              </a:br>
              <a:endParaRPr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7CE44318-BF5C-1B4B-9312-165BA53BBACD}"/>
                  </a:ext>
                </a:extLst>
              </p:cNvPr>
              <p:cNvSpPr txBox="1"/>
              <p:nvPr/>
            </p:nvSpPr>
            <p:spPr>
              <a:xfrm>
                <a:off x="335359" y="1674117"/>
                <a:ext cx="8357704" cy="40003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179387" indent="-179387" algn="l" defTabSz="914400">
                  <a:lnSpc>
                    <a:spcPct val="100000"/>
                  </a:lnSpc>
                  <a:spcBef>
                    <a:spcPts val="400"/>
                  </a:spcBef>
                  <a:defRPr sz="2000" b="1"/>
                </a:pPr>
                <a:r>
                  <a:rPr lang="de-DE" dirty="0">
                    <a:solidFill>
                      <a:schemeClr val="tx1"/>
                    </a:solidFill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𝑪𝒐𝒓𝒓𝒆𝒄𝒕𝒍𝒚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𝑬𝒙𝒕𝒓𝒂𝒄𝒕𝒆𝒅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𝑰𝒏𝒅𝒆𝒙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𝑬𝒏𝒕𝒓𝒊𝒆𝒔</m:t>
                        </m:r>
                      </m:num>
                      <m:den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𝑪𝒐𝒓𝒓𝒆𝒄𝒕𝒍𝒚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𝑬𝒙𝒕𝒓𝒂𝒄𝒕𝒆𝒅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𝑰𝒏𝒅𝒆𝒙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𝑬𝒏𝒕𝒓𝒊𝒆𝒔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𝑭𝒂𝒍𝒔𝒆𝒍𝒚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𝑬𝒙𝒕𝒓𝒂𝒄𝒕𝒆𝒅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𝑬𝒏𝒕𝒓𝒊𝒆𝒔</m:t>
                        </m:r>
                      </m:den>
                    </m:f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349250" lvl="1" indent="-168275" algn="l" defTabSz="914400">
                  <a:lnSpc>
                    <a:spcPct val="100000"/>
                  </a:lnSpc>
                  <a:spcBef>
                    <a:spcPts val="400"/>
                  </a:spcBef>
                  <a:buSzPct val="100000"/>
                  <a:buChar char="▪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179387" indent="-179387" algn="l" defTabSz="914400">
                  <a:lnSpc>
                    <a:spcPct val="100000"/>
                  </a:lnSpc>
                  <a:spcBef>
                    <a:spcPts val="400"/>
                  </a:spcBef>
                  <a:defRPr sz="2000" b="1"/>
                </a:pPr>
                <a:r>
                  <a:rPr lang="de-DE" dirty="0">
                    <a:solidFill>
                      <a:schemeClr val="tx1"/>
                    </a:solidFill>
                  </a:rPr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𝑪𝒐𝒓𝒓𝒆𝒄𝒕𝒍𝒚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𝑬𝒙𝒕𝒓𝒂𝒄𝒕𝒆𝒅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𝑰𝒏𝒅𝒆𝒙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𝑬𝒏𝒕𝒓𝒊𝒆𝒔</m:t>
                        </m:r>
                      </m:num>
                      <m:den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𝑪𝒐𝒓𝒓𝒆𝒄𝒕𝒍𝒚</m:t>
                        </m:r>
                        <m: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𝑬𝒙𝒕𝒓𝒂𝒄𝒕𝒆𝒅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𝑰𝒏𝒅𝒆𝒙</m:t>
                        </m:r>
                        <m: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𝑬𝒏𝒕𝒓𝒊𝒆𝒔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𝑴𝒊𝒔𝒔𝒊𝒏𝒈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𝑰𝒏𝒅𝒆𝒙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𝑬𝒏𝒕𝒓𝒊𝒆𝒔</m:t>
                        </m:r>
                      </m:den>
                    </m:f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179387" indent="-179387" algn="l" defTabSz="914400">
                  <a:lnSpc>
                    <a:spcPct val="100000"/>
                  </a:lnSpc>
                  <a:spcBef>
                    <a:spcPts val="400"/>
                  </a:spcBef>
                  <a:defRPr sz="2000" b="1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179387" indent="-179387" algn="l" defTabSz="914400">
                  <a:lnSpc>
                    <a:spcPct val="100000"/>
                  </a:lnSpc>
                  <a:spcBef>
                    <a:spcPts val="400"/>
                  </a:spcBef>
                  <a:defRPr sz="2000" b="1"/>
                </a:pPr>
                <a:r>
                  <a:rPr lang="de-DE" dirty="0">
                    <a:solidFill>
                      <a:schemeClr val="tx1"/>
                    </a:solidFill>
                  </a:rPr>
                  <a:t>F1 =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𝑷𝒓𝒆𝒄𝒊𝒔𝒊𝒐𝒏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𝑹𝒆𝒄𝒂𝒍𝒍</m:t>
                        </m:r>
                      </m:num>
                      <m:den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𝑷𝒓𝒆𝒄𝒊𝒔𝒊𝒐𝒏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𝑹𝒆𝒄𝒂𝒍𝒍</m:t>
                        </m:r>
                      </m:den>
                    </m:f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180975" lvl="1" indent="0" algn="l" defTabSz="914400">
                  <a:lnSpc>
                    <a:spcPct val="100000"/>
                  </a:lnSpc>
                  <a:spcBef>
                    <a:spcPts val="400"/>
                  </a:spcBef>
                  <a:buSzPct val="100000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179387" indent="-179387" algn="l" defTabSz="914400">
                  <a:lnSpc>
                    <a:spcPct val="100000"/>
                  </a:lnSpc>
                  <a:spcBef>
                    <a:spcPts val="400"/>
                  </a:spcBef>
                  <a:defRPr sz="2000" b="1"/>
                </a:pPr>
                <a:r>
                  <a:rPr lang="de-DE" dirty="0">
                    <a:solidFill>
                      <a:schemeClr val="tx1"/>
                    </a:solidFill>
                  </a:rPr>
                  <a:t>Golden Standard </a:t>
                </a:r>
              </a:p>
              <a:p>
                <a:pPr marL="349250" lvl="1" indent="-168275" algn="l" defTabSz="914400">
                  <a:lnSpc>
                    <a:spcPct val="100000"/>
                  </a:lnSpc>
                  <a:spcBef>
                    <a:spcPts val="400"/>
                  </a:spcBef>
                  <a:buSzPct val="100000"/>
                  <a:buChar char="▪"/>
                </a:pPr>
                <a:r>
                  <a:rPr lang="de-DE" dirty="0" err="1">
                    <a:solidFill>
                      <a:schemeClr val="tx1"/>
                    </a:solidFill>
                  </a:rPr>
                  <a:t>Five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manually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created</a:t>
                </a:r>
                <a:r>
                  <a:rPr lang="de-DE" dirty="0">
                    <a:solidFill>
                      <a:schemeClr val="tx1"/>
                    </a:solidFill>
                  </a:rPr>
                  <a:t> sample XML </a:t>
                </a:r>
                <a:r>
                  <a:rPr lang="de-DE" dirty="0" err="1">
                    <a:solidFill>
                      <a:schemeClr val="tx1"/>
                    </a:solidFill>
                  </a:rPr>
                  <a:t>files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for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verification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and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testing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pPr marL="180975" lvl="1" indent="0" algn="l" defTabSz="914400">
                  <a:lnSpc>
                    <a:spcPct val="100000"/>
                  </a:lnSpc>
                  <a:spcBef>
                    <a:spcPts val="400"/>
                  </a:spcBef>
                  <a:buSzPct val="100000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0" marR="0" indent="0" algn="l" defTabSz="449262" rtl="0" fontAlgn="auto" latinLnBrk="0" hangingPunct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7CE44318-BF5C-1B4B-9312-165BA53BB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9" y="1674117"/>
                <a:ext cx="8357704" cy="4000388"/>
              </a:xfrm>
              <a:prstGeom prst="rect">
                <a:avLst/>
              </a:prstGeom>
              <a:blipFill>
                <a:blip r:embed="rId3"/>
                <a:stretch>
                  <a:fillRect l="-121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8738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Status Quo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22" name="Inhaltsplatzhalter 2"/>
          <p:cNvSpPr txBox="1"/>
          <p:nvPr/>
        </p:nvSpPr>
        <p:spPr>
          <a:xfrm>
            <a:off x="381081" y="1485947"/>
            <a:ext cx="11501847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dirty="0">
                <a:solidFill>
                  <a:schemeClr val="tx1"/>
                </a:solidFill>
              </a:rPr>
              <a:t>Programming language and library</a:t>
            </a:r>
            <a:endParaRPr lang="de-DE" dirty="0"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>
                <a:solidFill>
                  <a:schemeClr val="tx1"/>
                </a:solidFill>
              </a:rPr>
              <a:t>Java 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 err="1">
                <a:solidFill>
                  <a:schemeClr val="tx1"/>
                </a:solidFill>
              </a:rPr>
              <a:t>PDFBox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library</a:t>
            </a:r>
            <a:endParaRPr lang="de-DE" dirty="0">
              <a:solidFill>
                <a:schemeClr val="tx1"/>
              </a:solidFill>
            </a:endParaRP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</a:pPr>
            <a:endParaRPr dirty="0">
              <a:solidFill>
                <a:schemeClr val="tx1"/>
              </a:solidFill>
            </a:endParaRP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</a:pPr>
            <a:endParaRPr dirty="0">
              <a:solidFill>
                <a:schemeClr val="tx1"/>
              </a:solidFill>
            </a:endParaRPr>
          </a:p>
          <a:p>
            <a:pPr indent="11113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dirty="0">
                <a:solidFill>
                  <a:schemeClr val="tx1"/>
                </a:solidFill>
              </a:rPr>
              <a:t>Raw text extraction </a:t>
            </a:r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Raw PDF to TXT </a:t>
            </a:r>
            <a:r>
              <a:rPr lang="de-DE" dirty="0" err="1">
                <a:solidFill>
                  <a:schemeClr val="tx1"/>
                </a:solidFill>
              </a:rPr>
              <a:t>extraction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including</a:t>
            </a:r>
            <a:r>
              <a:rPr lang="de-DE" dirty="0">
                <a:solidFill>
                  <a:schemeClr val="tx1"/>
                </a:solidFill>
              </a:rPr>
              <a:t> all </a:t>
            </a:r>
            <a:r>
              <a:rPr lang="de-DE" dirty="0" err="1">
                <a:solidFill>
                  <a:schemeClr val="tx1"/>
                </a:solidFill>
              </a:rPr>
              <a:t>undesired</a:t>
            </a:r>
            <a:r>
              <a:rPr lang="de-DE" dirty="0">
                <a:solidFill>
                  <a:schemeClr val="tx1"/>
                </a:solidFill>
              </a:rPr>
              <a:t> content</a:t>
            </a:r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>
                <a:solidFill>
                  <a:schemeClr val="tx1"/>
                </a:solidFill>
              </a:rPr>
              <a:t> Basic </a:t>
            </a:r>
            <a:r>
              <a:rPr lang="de-DE" dirty="0" err="1">
                <a:solidFill>
                  <a:schemeClr val="tx1"/>
                </a:solidFill>
              </a:rPr>
              <a:t>filtering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undesired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content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seperating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phrases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from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pagenumbers</a:t>
            </a:r>
            <a:endParaRPr dirty="0">
              <a:solidFill>
                <a:schemeClr val="tx1"/>
              </a:solidFill>
            </a:endParaRPr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FF2600"/>
                </a:solidFill>
              </a:defRPr>
            </a:pPr>
            <a:r>
              <a:rPr lang="de-DE" dirty="0">
                <a:solidFill>
                  <a:schemeClr val="tx1"/>
                </a:solidFill>
              </a:rPr>
              <a:t> P</a:t>
            </a:r>
            <a:r>
              <a:rPr dirty="0" err="1">
                <a:solidFill>
                  <a:schemeClr val="tx1"/>
                </a:solidFill>
              </a:rPr>
              <a:t>erform</a:t>
            </a:r>
            <a:r>
              <a:rPr lang="de-DE" dirty="0">
                <a:solidFill>
                  <a:schemeClr val="tx1"/>
                </a:solidFill>
              </a:rPr>
              <a:t>s</a:t>
            </a:r>
            <a:r>
              <a:rPr dirty="0">
                <a:solidFill>
                  <a:schemeClr val="tx1"/>
                </a:solidFill>
              </a:rPr>
              <a:t> well in one PDF but it still need to be optimized for general using</a:t>
            </a:r>
          </a:p>
        </p:txBody>
      </p:sp>
      <p:sp>
        <p:nvSpPr>
          <p:cNvPr id="623" name="Rechteck"/>
          <p:cNvSpPr/>
          <p:nvPr/>
        </p:nvSpPr>
        <p:spPr>
          <a:xfrm>
            <a:off x="335359" y="6508856"/>
            <a:ext cx="6710819" cy="34084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l">
              <a:lnSpc>
                <a:spcPct val="100000"/>
              </a:lnSpc>
              <a:defRPr sz="700">
                <a:solidFill>
                  <a:srgbClr val="A6A6A6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Main </a:t>
            </a:r>
            <a:r>
              <a:rPr lang="de-DE" dirty="0" err="1"/>
              <a:t>Obstacles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Now</a:t>
            </a:r>
            <a:endParaRPr dirty="0"/>
          </a:p>
        </p:txBody>
      </p:sp>
      <p:grpSp>
        <p:nvGrpSpPr>
          <p:cNvPr id="634" name="Fußzeilenplatzhalter 2"/>
          <p:cNvGrpSpPr/>
          <p:nvPr/>
        </p:nvGrpSpPr>
        <p:grpSpPr>
          <a:xfrm>
            <a:off x="335359" y="6508856"/>
            <a:ext cx="6710819" cy="340842"/>
            <a:chOff x="-1" y="0"/>
            <a:chExt cx="6710817" cy="340840"/>
          </a:xfrm>
        </p:grpSpPr>
        <p:sp>
          <p:nvSpPr>
            <p:cNvPr id="632" name="Rechteck"/>
            <p:cNvSpPr/>
            <p:nvPr/>
          </p:nvSpPr>
          <p:spPr>
            <a:xfrm>
              <a:off x="-1" y="0"/>
              <a:ext cx="6710817" cy="34084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633" name="KOM et al.: Widescreen Powerpoint Template for KOM  [KOM19]"/>
            <p:cNvSpPr txBox="1"/>
            <p:nvPr/>
          </p:nvSpPr>
          <p:spPr>
            <a:xfrm>
              <a:off x="-1" y="0"/>
              <a:ext cx="6710817" cy="32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/>
              </a:pPr>
              <a:r>
                <a:rPr lang="de-DE" sz="700" i="1" dirty="0" err="1"/>
                <a:t>Automata</a:t>
              </a:r>
              <a:r>
                <a:rPr lang="de-DE" sz="700" i="1" dirty="0"/>
                <a:t> </a:t>
              </a:r>
              <a:r>
                <a:rPr lang="de-DE" sz="700" i="1" dirty="0" err="1"/>
                <a:t>and</a:t>
              </a:r>
              <a:r>
                <a:rPr lang="de-DE" sz="700" i="1" dirty="0"/>
                <a:t> </a:t>
              </a:r>
              <a:r>
                <a:rPr lang="de-DE" sz="700" i="1" dirty="0" err="1"/>
                <a:t>Computability</a:t>
              </a:r>
              <a:r>
                <a:rPr lang="de-DE" sz="700" i="1" dirty="0"/>
                <a:t> </a:t>
              </a:r>
              <a:r>
                <a:rPr lang="de-DE" dirty="0">
                  <a:solidFill>
                    <a:srgbClr val="A6A6A6"/>
                  </a:solidFill>
                </a:rPr>
                <a:t>[2]</a:t>
              </a:r>
            </a:p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br>
                <a:rPr b="1" dirty="0"/>
              </a:br>
              <a:endParaRPr b="1" dirty="0"/>
            </a:p>
          </p:txBody>
        </p:sp>
      </p:grp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B6275637-FD21-C740-BA1B-8C580B1E0AF6}"/>
              </a:ext>
            </a:extLst>
          </p:cNvPr>
          <p:cNvSpPr txBox="1"/>
          <p:nvPr/>
        </p:nvSpPr>
        <p:spPr>
          <a:xfrm>
            <a:off x="381082" y="1485946"/>
            <a:ext cx="3932502" cy="355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11113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endParaRPr dirty="0"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FontTx/>
              <a:buChar char="▪"/>
            </a:pPr>
            <a:r>
              <a:rPr lang="de-DE" dirty="0" err="1">
                <a:solidFill>
                  <a:schemeClr val="tx1"/>
                </a:solidFill>
              </a:rPr>
              <a:t>Determining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where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Index in </a:t>
            </a:r>
            <a:r>
              <a:rPr lang="de-DE" dirty="0" err="1">
                <a:solidFill>
                  <a:schemeClr val="tx1"/>
                </a:solidFill>
              </a:rPr>
              <a:t>any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given</a:t>
            </a:r>
            <a:r>
              <a:rPr lang="de-DE" dirty="0">
                <a:solidFill>
                  <a:schemeClr val="tx1"/>
                </a:solidFill>
              </a:rPr>
              <a:t> PDF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endParaRPr lang="de-DE" dirty="0">
              <a:solidFill>
                <a:schemeClr val="tx1"/>
              </a:solidFill>
            </a:endParaRPr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</a:pPr>
            <a:endParaRPr lang="de-DE" dirty="0"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FontTx/>
              <a:buChar char="▪"/>
            </a:pPr>
            <a:r>
              <a:rPr lang="de-DE" dirty="0" err="1">
                <a:solidFill>
                  <a:schemeClr val="tx1"/>
                </a:solidFill>
              </a:rPr>
              <a:t>Filtering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removal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non-relevant </a:t>
            </a:r>
            <a:r>
              <a:rPr lang="de-DE" dirty="0" err="1">
                <a:solidFill>
                  <a:schemeClr val="tx1"/>
                </a:solidFill>
              </a:rPr>
              <a:t>content</a:t>
            </a:r>
            <a:r>
              <a:rPr lang="de-DE" dirty="0">
                <a:solidFill>
                  <a:schemeClr val="tx1"/>
                </a:solidFill>
              </a:rPr>
              <a:t> (e.g. </a:t>
            </a:r>
            <a:r>
              <a:rPr lang="de-DE" dirty="0" err="1">
                <a:solidFill>
                  <a:schemeClr val="tx1"/>
                </a:solidFill>
              </a:rPr>
              <a:t>pagenumber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header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etc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</a:pPr>
            <a:endParaRPr dirty="0"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>
                <a:solidFill>
                  <a:schemeClr val="tx1"/>
                </a:solidFill>
              </a:rPr>
              <a:t>How to identify subphrases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endParaRPr dirty="0"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 sz="2000" b="1"/>
            </a:pPr>
            <a:endParaRPr dirty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F2104AD-8F7B-A64B-A856-2590EEC163D7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528875" y="6038070"/>
            <a:ext cx="1049780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EBC4C7B-6006-3B47-B184-824A122E792D}"/>
              </a:ext>
            </a:extLst>
          </p:cNvPr>
          <p:cNvSpPr txBox="1"/>
          <p:nvPr/>
        </p:nvSpPr>
        <p:spPr>
          <a:xfrm>
            <a:off x="9578655" y="5857313"/>
            <a:ext cx="1424559" cy="3615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Pagenumber</a:t>
            </a:r>
          </a:p>
        </p:txBody>
      </p:sp>
      <p:sp>
        <p:nvSpPr>
          <p:cNvPr id="19" name="Ring 18">
            <a:extLst>
              <a:ext uri="{FF2B5EF4-FFF2-40B4-BE49-F238E27FC236}">
                <a16:creationId xmlns:a16="http://schemas.microsoft.com/office/drawing/2014/main" id="{5FEA1584-5FA7-1C4B-9043-D23CFBC1ED61}"/>
              </a:ext>
            </a:extLst>
          </p:cNvPr>
          <p:cNvSpPr/>
          <p:nvPr/>
        </p:nvSpPr>
        <p:spPr>
          <a:xfrm>
            <a:off x="8279009" y="5983358"/>
            <a:ext cx="249866" cy="171328"/>
          </a:xfrm>
          <a:prstGeom prst="donut">
            <a:avLst>
              <a:gd name="adj" fmla="val 0"/>
            </a:avLst>
          </a:prstGeom>
          <a:solidFill>
            <a:schemeClr val="accent3">
              <a:lumOff val="44000"/>
            </a:schemeClr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6053593-0BBE-B541-9646-85E41CA90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9" b="3819"/>
          <a:stretch/>
        </p:blipFill>
        <p:spPr>
          <a:xfrm>
            <a:off x="5333947" y="1601914"/>
            <a:ext cx="3555771" cy="47671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0475B86-5DEF-5046-A879-1D50F90ED7C1}"/>
              </a:ext>
            </a:extLst>
          </p:cNvPr>
          <p:cNvCxnSpPr>
            <a:cxnSpLocks/>
            <a:stCxn id="21" idx="3"/>
            <a:endCxn id="22" idx="2"/>
          </p:cNvCxnSpPr>
          <p:nvPr/>
        </p:nvCxnSpPr>
        <p:spPr>
          <a:xfrm>
            <a:off x="4787648" y="5915026"/>
            <a:ext cx="688937" cy="230129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FD28F0BF-547C-AA41-97AB-BB4912F21F52}"/>
              </a:ext>
            </a:extLst>
          </p:cNvPr>
          <p:cNvSpPr txBox="1"/>
          <p:nvPr/>
        </p:nvSpPr>
        <p:spPr>
          <a:xfrm>
            <a:off x="3891705" y="5611226"/>
            <a:ext cx="895943" cy="607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Header/</a:t>
            </a:r>
            <a:r>
              <a:rPr kumimoji="0" lang="de-DE" sz="1800" b="0" i="0" u="none" strike="noStrike" cap="none" spc="0" normalizeH="0" baseline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Footer</a:t>
            </a: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Ring 21">
            <a:extLst>
              <a:ext uri="{FF2B5EF4-FFF2-40B4-BE49-F238E27FC236}">
                <a16:creationId xmlns:a16="http://schemas.microsoft.com/office/drawing/2014/main" id="{4CCA9D7D-D740-CF4A-A63D-31A90CF257A8}"/>
              </a:ext>
            </a:extLst>
          </p:cNvPr>
          <p:cNvSpPr/>
          <p:nvPr/>
        </p:nvSpPr>
        <p:spPr>
          <a:xfrm>
            <a:off x="5476585" y="5921260"/>
            <a:ext cx="2585380" cy="447789"/>
          </a:xfrm>
          <a:prstGeom prst="donut">
            <a:avLst>
              <a:gd name="adj" fmla="val 0"/>
            </a:avLst>
          </a:prstGeom>
          <a:solidFill>
            <a:schemeClr val="accent3">
              <a:lumOff val="44000"/>
            </a:schemeClr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4C2D9E85-4D09-0D46-A827-B6E78BEAA754}"/>
              </a:ext>
            </a:extLst>
          </p:cNvPr>
          <p:cNvSpPr/>
          <p:nvPr/>
        </p:nvSpPr>
        <p:spPr>
          <a:xfrm>
            <a:off x="8061965" y="3783662"/>
            <a:ext cx="1015128" cy="291381"/>
          </a:xfrm>
          <a:prstGeom prst="rightBrace">
            <a:avLst>
              <a:gd name="adj1" fmla="val 3741"/>
              <a:gd name="adj2" fmla="val 52583"/>
            </a:avLst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B830E90-019B-8248-91FD-40F301CC1A3F}"/>
              </a:ext>
            </a:extLst>
          </p:cNvPr>
          <p:cNvSpPr txBox="1"/>
          <p:nvPr/>
        </p:nvSpPr>
        <p:spPr>
          <a:xfrm>
            <a:off x="8963544" y="3642425"/>
            <a:ext cx="2039670" cy="865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These </a:t>
            </a:r>
            <a:r>
              <a:rPr kumimoji="0" lang="de-DE" sz="1800" b="0" i="0" u="none" strike="noStrike" cap="none" spc="0" normalizeH="0" baseline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kumimoji="0" lang="de-DE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not individual </a:t>
            </a:r>
            <a:r>
              <a:rPr kumimoji="0" lang="de-DE" sz="1800" b="0" i="0" u="none" strike="noStrike" cap="none" spc="0" normalizeH="0" baseline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entries</a:t>
            </a:r>
            <a:r>
              <a:rPr kumimoji="0" lang="de-DE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but </a:t>
            </a:r>
            <a:r>
              <a:rPr kumimoji="0" lang="de-DE" sz="1800" b="0" i="0" u="none" strike="noStrike" cap="none" spc="0" normalizeH="0" baseline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subentries</a:t>
            </a: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Ring 37">
            <a:extLst>
              <a:ext uri="{FF2B5EF4-FFF2-40B4-BE49-F238E27FC236}">
                <a16:creationId xmlns:a16="http://schemas.microsoft.com/office/drawing/2014/main" id="{0ED6E354-3929-1D4E-B0A3-9AE560CD269D}"/>
              </a:ext>
            </a:extLst>
          </p:cNvPr>
          <p:cNvSpPr/>
          <p:nvPr/>
        </p:nvSpPr>
        <p:spPr>
          <a:xfrm>
            <a:off x="5712972" y="3038643"/>
            <a:ext cx="161841" cy="105197"/>
          </a:xfrm>
          <a:prstGeom prst="donut">
            <a:avLst>
              <a:gd name="adj" fmla="val 0"/>
            </a:avLst>
          </a:prstGeom>
          <a:solidFill>
            <a:schemeClr val="accent3">
              <a:lumOff val="44000"/>
            </a:schemeClr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Ring 44">
            <a:extLst>
              <a:ext uri="{FF2B5EF4-FFF2-40B4-BE49-F238E27FC236}">
                <a16:creationId xmlns:a16="http://schemas.microsoft.com/office/drawing/2014/main" id="{09A338DC-6E5E-3640-9839-0B5F9035E709}"/>
              </a:ext>
            </a:extLst>
          </p:cNvPr>
          <p:cNvSpPr/>
          <p:nvPr/>
        </p:nvSpPr>
        <p:spPr>
          <a:xfrm>
            <a:off x="5607766" y="1617180"/>
            <a:ext cx="534084" cy="218869"/>
          </a:xfrm>
          <a:prstGeom prst="donut">
            <a:avLst>
              <a:gd name="adj" fmla="val 0"/>
            </a:avLst>
          </a:prstGeom>
          <a:solidFill>
            <a:schemeClr val="accent3">
              <a:lumOff val="44000"/>
            </a:schemeClr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64816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Sources</a:t>
            </a:r>
          </a:p>
        </p:txBody>
      </p:sp>
      <p:sp>
        <p:nvSpPr>
          <p:cNvPr id="649" name="Inhaltsplatzhalter 2"/>
          <p:cNvSpPr txBox="1">
            <a:spLocks noGrp="1"/>
          </p:cNvSpPr>
          <p:nvPr>
            <p:ph type="body" idx="1"/>
          </p:nvPr>
        </p:nvSpPr>
        <p:spPr>
          <a:xfrm>
            <a:off x="334434" y="1484313"/>
            <a:ext cx="11521017" cy="496887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  <a:defRPr sz="800"/>
            </a:pPr>
            <a:r>
              <a:rPr lang="de-DE" sz="800" dirty="0"/>
              <a:t>[1]	Corbett, P. S., Volker, J., Lund, J. M., </a:t>
            </a:r>
            <a:r>
              <a:rPr lang="de-DE" sz="800" dirty="0" err="1"/>
              <a:t>Pfannestiel</a:t>
            </a:r>
            <a:r>
              <a:rPr lang="de-DE" sz="800" dirty="0"/>
              <a:t>, T. J., </a:t>
            </a:r>
            <a:r>
              <a:rPr lang="de-DE" sz="800" dirty="0" err="1"/>
              <a:t>Vickery</a:t>
            </a:r>
            <a:r>
              <a:rPr lang="de-DE" sz="800" dirty="0"/>
              <a:t>, P. S., &amp; Janssen, V. (2014). </a:t>
            </a:r>
            <a:r>
              <a:rPr lang="de-DE" sz="800" i="1" dirty="0"/>
              <a:t>U. S. </a:t>
            </a:r>
            <a:r>
              <a:rPr lang="de-DE" sz="800" i="1" dirty="0" err="1"/>
              <a:t>History</a:t>
            </a:r>
            <a:r>
              <a:rPr lang="de-DE" sz="800" dirty="0"/>
              <a:t>. Amsterdam, Niederlande: Amsterdam University Press.</a:t>
            </a:r>
          </a:p>
          <a:p>
            <a:pPr>
              <a:spcBef>
                <a:spcPts val="100"/>
              </a:spcBef>
              <a:defRPr sz="800"/>
            </a:pPr>
            <a:r>
              <a:rPr lang="de-DE" sz="800" dirty="0"/>
              <a:t>[2]	</a:t>
            </a:r>
            <a:r>
              <a:rPr lang="de-DE" sz="800" dirty="0" err="1"/>
              <a:t>Kozen</a:t>
            </a:r>
            <a:r>
              <a:rPr lang="de-DE" sz="800" dirty="0"/>
              <a:t>, D. C. (2013). </a:t>
            </a:r>
            <a:r>
              <a:rPr lang="de-DE" sz="800" i="1" dirty="0" err="1"/>
              <a:t>Automata</a:t>
            </a:r>
            <a:r>
              <a:rPr lang="de-DE" sz="800" i="1" dirty="0"/>
              <a:t> </a:t>
            </a:r>
            <a:r>
              <a:rPr lang="de-DE" sz="800" i="1" dirty="0" err="1"/>
              <a:t>and</a:t>
            </a:r>
            <a:r>
              <a:rPr lang="de-DE" sz="800" i="1" dirty="0"/>
              <a:t> </a:t>
            </a:r>
            <a:r>
              <a:rPr lang="de-DE" sz="800" i="1" dirty="0" err="1"/>
              <a:t>Computability</a:t>
            </a:r>
            <a:r>
              <a:rPr lang="de-DE" sz="800" dirty="0"/>
              <a:t>. New York, Vereinigte Staaten: Springer Publishing.</a:t>
            </a:r>
            <a:endParaRPr sz="800" dirty="0"/>
          </a:p>
          <a:p>
            <a:pPr>
              <a:spcBef>
                <a:spcPts val="100"/>
              </a:spcBef>
              <a:defRPr sz="800"/>
            </a:pPr>
            <a:r>
              <a:rPr sz="800" dirty="0"/>
              <a:t>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H0">
  <a:themeElements>
    <a:clrScheme name="H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DCA00"/>
      </a:accent1>
      <a:accent2>
        <a:srgbClr val="005AA9"/>
      </a:accent2>
      <a:accent3>
        <a:srgbClr val="8F8F8F"/>
      </a:accent3>
      <a:accent4>
        <a:srgbClr val="707070"/>
      </a:accent4>
      <a:accent5>
        <a:srgbClr val="FEE1AA"/>
      </a:accent5>
      <a:accent6>
        <a:srgbClr val="005199"/>
      </a:accent6>
      <a:hlink>
        <a:srgbClr val="0000FF"/>
      </a:hlink>
      <a:folHlink>
        <a:srgbClr val="FF00FF"/>
      </a:folHlink>
    </a:clrScheme>
    <a:fontScheme name="H0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H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0">
  <a:themeElements>
    <a:clrScheme name="H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DCA00"/>
      </a:accent1>
      <a:accent2>
        <a:srgbClr val="005AA9"/>
      </a:accent2>
      <a:accent3>
        <a:srgbClr val="8F8F8F"/>
      </a:accent3>
      <a:accent4>
        <a:srgbClr val="707070"/>
      </a:accent4>
      <a:accent5>
        <a:srgbClr val="FEE1AA"/>
      </a:accent5>
      <a:accent6>
        <a:srgbClr val="005199"/>
      </a:accent6>
      <a:hlink>
        <a:srgbClr val="0000FF"/>
      </a:hlink>
      <a:folHlink>
        <a:srgbClr val="FF00FF"/>
      </a:folHlink>
    </a:clrScheme>
    <a:fontScheme name="H0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H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Macintosh PowerPoint</Application>
  <PresentationFormat>Breitbild</PresentationFormat>
  <Paragraphs>83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Times New Roman</vt:lpstr>
      <vt:lpstr>H0</vt:lpstr>
      <vt:lpstr>Index Extraction From Textbooks</vt:lpstr>
      <vt:lpstr>Our Project: Index Extraction From Textbooks</vt:lpstr>
      <vt:lpstr>Existing Related Projects and Services</vt:lpstr>
      <vt:lpstr>Implementation Idea: Intermediate Format</vt:lpstr>
      <vt:lpstr>Evaluation Method: Precision, Recall and F1 Metric</vt:lpstr>
      <vt:lpstr>Status Quo</vt:lpstr>
      <vt:lpstr>Main Obstacles Right Now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Extraction From Textbooks</dc:title>
  <cp:lastModifiedBy>Fabian Rösch</cp:lastModifiedBy>
  <cp:revision>29</cp:revision>
  <dcterms:modified xsi:type="dcterms:W3CDTF">2020-05-20T21:41:21Z</dcterms:modified>
</cp:coreProperties>
</file>