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5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81891"/>
  </p:normalViewPr>
  <p:slideViewPr>
    <p:cSldViewPr snapToGrid="0" snapToObjects="1">
      <p:cViewPr varScale="1">
        <p:scale>
          <a:sx n="106" d="100"/>
          <a:sy n="106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1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2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73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Intermediate Format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String</a:t>
            </a:r>
          </a:p>
          <a:p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849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Java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experience</a:t>
            </a:r>
            <a:r>
              <a:rPr lang="de-DE"/>
              <a:t> in </a:t>
            </a:r>
            <a:r>
              <a:rPr lang="de-DE" err="1"/>
              <a:t>team</a:t>
            </a:r>
            <a:endParaRPr lang="de-DE"/>
          </a:p>
          <a:p>
            <a:r>
              <a:rPr lang="de-DE" err="1"/>
              <a:t>Pdfbox</a:t>
            </a:r>
            <a:r>
              <a:rPr lang="de-DE"/>
              <a:t> </a:t>
            </a:r>
            <a:r>
              <a:rPr lang="de-DE" err="1"/>
              <a:t>because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extraction</a:t>
            </a:r>
            <a:r>
              <a:rPr lang="de-DE"/>
              <a:t> </a:t>
            </a:r>
            <a:r>
              <a:rPr lang="de-DE" err="1"/>
              <a:t>method</a:t>
            </a:r>
            <a:r>
              <a:rPr lang="de-DE"/>
              <a:t> in </a:t>
            </a:r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endParaRPr lang="de-DE"/>
          </a:p>
          <a:p>
            <a:r>
              <a:rPr lang="de-DE"/>
              <a:t>Golden </a:t>
            </a:r>
            <a:r>
              <a:rPr lang="de-DE" err="1"/>
              <a:t>standard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testing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determining</a:t>
            </a:r>
            <a:r>
              <a:rPr lang="de-DE"/>
              <a:t> </a:t>
            </a:r>
            <a:r>
              <a:rPr lang="de-DE" err="1"/>
              <a:t>accuracy</a:t>
            </a:r>
            <a:endParaRPr lang="de-DE"/>
          </a:p>
          <a:p>
            <a:endParaRPr lang="de-DE"/>
          </a:p>
          <a:p>
            <a:r>
              <a:rPr lang="de-DE"/>
              <a:t>First </a:t>
            </a:r>
            <a:r>
              <a:rPr lang="de-DE" err="1"/>
              <a:t>steps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extract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index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all </a:t>
            </a:r>
            <a:r>
              <a:rPr lang="de-DE" err="1"/>
              <a:t>undesired</a:t>
            </a:r>
            <a:r>
              <a:rPr lang="de-DE"/>
              <a:t> </a:t>
            </a:r>
            <a:r>
              <a:rPr lang="de-DE" err="1"/>
              <a:t>conctents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then</a:t>
            </a:r>
            <a:r>
              <a:rPr lang="de-DE"/>
              <a:t> </a:t>
            </a:r>
            <a:r>
              <a:rPr lang="de-DE" err="1"/>
              <a:t>filter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3694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Rectangle 5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Rectangle 8"/>
          <p:cNvSpPr/>
          <p:nvPr/>
        </p:nvSpPr>
        <p:spPr>
          <a:xfrm>
            <a:off x="334434" y="36036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 9"/>
          <p:cNvSpPr/>
          <p:nvPr/>
        </p:nvSpPr>
        <p:spPr>
          <a:xfrm>
            <a:off x="334434" y="2455069"/>
            <a:ext cx="11521017" cy="127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Text Box 10"/>
          <p:cNvSpPr txBox="1"/>
          <p:nvPr/>
        </p:nvSpPr>
        <p:spPr>
          <a:xfrm>
            <a:off x="8013928" y="5551198"/>
            <a:ext cx="3796993" cy="95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KOM – Multimedia Communications Lab </a:t>
            </a:r>
            <a:br>
              <a:rPr/>
            </a:br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Prof. Dr.-Ing. Ralf Steinmetz (Director)</a:t>
            </a:r>
            <a:br>
              <a:rPr/>
            </a:br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Dept. of Computer Science (adjunct Professor)</a:t>
            </a:r>
            <a:br>
              <a:rPr/>
            </a:br>
            <a:r>
              <a:t>www.KOM.tu-darmstadt.de                            </a:t>
            </a:r>
          </a:p>
        </p:txBody>
      </p:sp>
      <p:sp>
        <p:nvSpPr>
          <p:cNvPr id="25" name="Line 1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 18"/>
          <p:cNvSpPr txBox="1"/>
          <p:nvPr/>
        </p:nvSpPr>
        <p:spPr>
          <a:xfrm>
            <a:off x="9264650" y="6524625"/>
            <a:ext cx="259291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r>
              <a:t>19. Mai 2020</a:t>
            </a:r>
          </a:p>
        </p:txBody>
      </p:sp>
      <p:pic>
        <p:nvPicPr>
          <p:cNvPr id="27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657226"/>
            <a:ext cx="1943028" cy="79216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Box 11"/>
          <p:cNvSpPr txBox="1"/>
          <p:nvPr/>
        </p:nvSpPr>
        <p:spPr>
          <a:xfrm>
            <a:off x="306552" y="6624455"/>
            <a:ext cx="9993167" cy="20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9" name="Text Box 11"/>
          <p:cNvSpPr txBox="1"/>
          <p:nvPr/>
        </p:nvSpPr>
        <p:spPr>
          <a:xfrm>
            <a:off x="10132960" y="6636981"/>
            <a:ext cx="1776658" cy="20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6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6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7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82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9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9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9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1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2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2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4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7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9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9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9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0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0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5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2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2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6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3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5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5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7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7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7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3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8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8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0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1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4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37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3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5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5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6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70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8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8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8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9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1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5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0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1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32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3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4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6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6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6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5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7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8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7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76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0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09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3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3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48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" name="Titel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10" name="Textebene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rPr dirty="0"/>
              <a:t>Index Extraction From Textbooks</a:t>
            </a:r>
          </a:p>
        </p:txBody>
      </p:sp>
      <p:sp>
        <p:nvSpPr>
          <p:cNvPr id="593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3"/>
          </a:xfrm>
          <a:prstGeom prst="rect">
            <a:avLst/>
          </a:prstGeom>
        </p:spPr>
        <p:txBody>
          <a:bodyPr/>
          <a:lstStyle/>
          <a:p>
            <a:r>
              <a:rPr dirty="0"/>
              <a:t>KOM Lab Design Workshop – Group </a:t>
            </a:r>
            <a:r>
              <a:rPr lang="de-DE" dirty="0"/>
              <a:t>KM-2</a:t>
            </a:r>
            <a:endParaRPr dirty="0"/>
          </a:p>
        </p:txBody>
      </p:sp>
      <p:sp>
        <p:nvSpPr>
          <p:cNvPr id="595" name="Textfeld 7"/>
          <p:cNvSpPr txBox="1"/>
          <p:nvPr/>
        </p:nvSpPr>
        <p:spPr>
          <a:xfrm>
            <a:off x="314165" y="6491940"/>
            <a:ext cx="6352770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r>
              <a:rPr dirty="0"/>
              <a:t>Picture Reference</a:t>
            </a:r>
          </a:p>
        </p:txBody>
      </p:sp>
      <p:pic>
        <p:nvPicPr>
          <p:cNvPr id="596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995775"/>
            <a:ext cx="5823751" cy="24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Gerade Verbindung mit Pfeil 6"/>
          <p:cNvSpPr/>
          <p:nvPr/>
        </p:nvSpPr>
        <p:spPr>
          <a:xfrm flipH="1">
            <a:off x="1294873" y="6584473"/>
            <a:ext cx="1008113" cy="1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 dirty="0"/>
          </a:p>
        </p:txBody>
      </p:sp>
      <p:grpSp>
        <p:nvGrpSpPr>
          <p:cNvPr id="600" name="Fußzeilenplatzhalter 2"/>
          <p:cNvGrpSpPr/>
          <p:nvPr/>
        </p:nvGrpSpPr>
        <p:grpSpPr>
          <a:xfrm>
            <a:off x="2125985" y="6340550"/>
            <a:ext cx="1203427" cy="299803"/>
            <a:chOff x="0" y="0"/>
            <a:chExt cx="1203426" cy="299802"/>
          </a:xfrm>
        </p:grpSpPr>
        <p:sp>
          <p:nvSpPr>
            <p:cNvPr id="598" name="Rechteck"/>
            <p:cNvSpPr/>
            <p:nvPr/>
          </p:nvSpPr>
          <p:spPr>
            <a:xfrm>
              <a:off x="-1" y="-1"/>
              <a:ext cx="1203428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599" name="Don‘t forget to reference your title picture"/>
            <p:cNvSpPr txBox="1"/>
            <p:nvPr/>
          </p:nvSpPr>
          <p:spPr>
            <a:xfrm>
              <a:off x="-1" y="74739"/>
              <a:ext cx="1203428" cy="15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rPr dirty="0"/>
                <a:t>Don‘t forget to reference your</a:t>
              </a:r>
              <a:br>
                <a:rPr dirty="0"/>
              </a:br>
              <a:r>
                <a:rPr dirty="0"/>
                <a:t>title picture</a:t>
              </a:r>
            </a:p>
          </p:txBody>
        </p:sp>
      </p:grpSp>
      <p:sp>
        <p:nvSpPr>
          <p:cNvPr id="16" name="Text Box 6">
            <a:extLst>
              <a:ext uri="{FF2B5EF4-FFF2-40B4-BE49-F238E27FC236}">
                <a16:creationId xmlns:a16="http://schemas.microsoft.com/office/drawing/2014/main" id="{9EB44F3F-0911-1A4C-B18D-7AA1E64B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5" y="5649691"/>
            <a:ext cx="5478367" cy="7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100" b="1" dirty="0" err="1">
                <a:solidFill>
                  <a:schemeClr val="tx1"/>
                </a:solidFill>
              </a:rPr>
              <a:t>Yujin</a:t>
            </a:r>
            <a:r>
              <a:rPr lang="en-US" sz="1100" b="1">
                <a:solidFill>
                  <a:schemeClr val="tx1"/>
                </a:solidFill>
              </a:rPr>
              <a:t> Wang			Ruolin Huang		Fabian Rösch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de-DE" sz="1100">
                <a:solidFill>
                  <a:schemeClr val="tx1"/>
                </a:solidFill>
              </a:rPr>
              <a:t>guantao0815@gmail.com	hrl96fz@foxmail.com		</a:t>
            </a:r>
            <a:r>
              <a:rPr lang="de-DE" sz="1100" err="1">
                <a:solidFill>
                  <a:schemeClr val="tx1"/>
                </a:solidFill>
              </a:rPr>
              <a:t>fabianroesch@gmail.com</a:t>
            </a:r>
            <a:br>
              <a:rPr lang="de-DE" sz="1100">
                <a:solidFill>
                  <a:schemeClr val="tx1"/>
                </a:solidFill>
              </a:rPr>
            </a:br>
            <a:br>
              <a:rPr lang="de-DE" sz="1100">
                <a:solidFill>
                  <a:schemeClr val="tx1"/>
                </a:solidFill>
              </a:rPr>
            </a:br>
            <a:r>
              <a:rPr lang="de-DE" sz="1100">
                <a:solidFill>
                  <a:schemeClr val="tx1"/>
                </a:solidFill>
              </a:rPr>
              <a:t>Tim Steuer</a:t>
            </a:r>
            <a:endParaRPr 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</a:t>
            </a:r>
            <a:r>
              <a:rPr lang="de-DE"/>
              <a:t>Project</a:t>
            </a:r>
            <a:r>
              <a:t>: Index Extraction From Textbooks</a:t>
            </a:r>
          </a:p>
        </p:txBody>
      </p:sp>
      <p:sp>
        <p:nvSpPr>
          <p:cNvPr id="603" name="Inhaltsplatzhalter 2"/>
          <p:cNvSpPr txBox="1"/>
          <p:nvPr/>
        </p:nvSpPr>
        <p:spPr>
          <a:xfrm>
            <a:off x="381081" y="1485947"/>
            <a:ext cx="11501847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book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contains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analyzed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Most </a:t>
            </a:r>
            <a:r>
              <a:rPr lang="de-DE" dirty="0" err="1">
                <a:solidFill>
                  <a:schemeClr val="tx1"/>
                </a:solidFill>
              </a:rPr>
              <a:t>Textbooks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PDF is </a:t>
            </a:r>
            <a:r>
              <a:rPr lang="de-DE" dirty="0">
                <a:solidFill>
                  <a:schemeClr val="tx1"/>
                </a:solidFill>
              </a:rPr>
              <a:t>not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structured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not </a:t>
            </a:r>
            <a:r>
              <a:rPr lang="de-DE" dirty="0" err="1">
                <a:solidFill>
                  <a:schemeClr val="tx1"/>
                </a:solidFill>
              </a:rPr>
              <a:t>easily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interpreted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 err="1">
                <a:solidFill>
                  <a:schemeClr val="tx1"/>
                </a:solidFill>
              </a:rPr>
              <a:t>Idea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It’s difficult for</a:t>
            </a:r>
            <a:r>
              <a:rPr lang="de-DE" dirty="0">
                <a:solidFill>
                  <a:schemeClr val="tx1"/>
                </a:solidFill>
              </a:rPr>
              <a:t> a</a:t>
            </a:r>
            <a:r>
              <a:rPr dirty="0">
                <a:solidFill>
                  <a:schemeClr val="tx1"/>
                </a:solidFill>
              </a:rPr>
              <a:t> machine to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contextualize</a:t>
            </a:r>
            <a:r>
              <a:rPr dirty="0">
                <a:solidFill>
                  <a:schemeClr val="tx1"/>
                </a:solidFill>
              </a:rPr>
              <a:t> the content of </a:t>
            </a:r>
            <a:r>
              <a:rPr lang="de-DE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PDF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XML is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dirty="0">
                <a:solidFill>
                  <a:schemeClr val="tx1"/>
                </a:solidFill>
              </a:rPr>
              <a:t> structured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labels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>
                <a:solidFill>
                  <a:schemeClr val="tx1"/>
                </a:solidFill>
              </a:rP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Automate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PDF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standardized</a:t>
            </a:r>
            <a:r>
              <a:rPr lang="de-DE" dirty="0">
                <a:solidFill>
                  <a:schemeClr val="tx1"/>
                </a:solidFill>
              </a:rPr>
              <a:t> XML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4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Related</a:t>
            </a:r>
            <a:r>
              <a:rPr lang="de-DE"/>
              <a:t> Projects </a:t>
            </a:r>
            <a:r>
              <a:rPr lang="de-DE" err="1"/>
              <a:t>and</a:t>
            </a:r>
            <a:r>
              <a:rPr lang="de-DE"/>
              <a:t> Services</a:t>
            </a:r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76F95B5-0D0D-1C4C-97AD-7136C2D9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727"/>
              </p:ext>
            </p:extLst>
          </p:nvPr>
        </p:nvGraphicFramePr>
        <p:xfrm>
          <a:off x="478366" y="1715678"/>
          <a:ext cx="10654690" cy="470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922146631"/>
                    </a:ext>
                  </a:extLst>
                </a:gridCol>
                <a:gridCol w="7852528">
                  <a:extLst>
                    <a:ext uri="{9D8B030D-6E8A-4147-A177-3AD203B41FA5}">
                      <a16:colId xmlns:a16="http://schemas.microsoft.com/office/drawing/2014/main" val="1083282999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marL="180975" marR="0" lvl="2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Amazon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Textract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AWS 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service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from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machine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learning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made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that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do not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contain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text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expensive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not open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source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10012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147099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Apache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Tika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Java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toolkit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parse PDF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it‘s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metadata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HTMLformat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extraction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Index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treated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the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same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normal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paragraph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949006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23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 Idea: </a:t>
            </a:r>
            <a:r>
              <a:rPr lang="de-DE" dirty="0"/>
              <a:t>Intermediate Format</a:t>
            </a:r>
            <a:endParaRPr dirty="0"/>
          </a:p>
        </p:txBody>
      </p:sp>
      <p:grpSp>
        <p:nvGrpSpPr>
          <p:cNvPr id="615" name="Fußzeilenplatzhalter 2"/>
          <p:cNvGrpSpPr/>
          <p:nvPr/>
        </p:nvGrpSpPr>
        <p:grpSpPr>
          <a:xfrm>
            <a:off x="335359" y="6508856"/>
            <a:ext cx="7781119" cy="340842"/>
            <a:chOff x="-1" y="0"/>
            <a:chExt cx="6710817" cy="340840"/>
          </a:xfrm>
        </p:grpSpPr>
        <p:sp>
          <p:nvSpPr>
            <p:cNvPr id="61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614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dirty="0"/>
                <a:t>U. S. </a:t>
              </a:r>
              <a:r>
                <a:rPr lang="de-DE" sz="700" i="1" dirty="0" err="1"/>
                <a:t>History</a:t>
              </a:r>
              <a:r>
                <a:rPr lang="de-DE" sz="700"/>
                <a:t> </a:t>
              </a:r>
              <a:r>
                <a:rPr lang="de-DE">
                  <a:solidFill>
                    <a:srgbClr val="A6A6A6"/>
                  </a:solidFill>
                </a:rPr>
                <a:t>[USHIS]</a:t>
              </a:r>
              <a:endParaRPr b="0"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E00F2F6E-9E6A-A54D-9FCA-2CC88889B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5"/>
          <a:stretch/>
        </p:blipFill>
        <p:spPr>
          <a:xfrm>
            <a:off x="154252" y="2075526"/>
            <a:ext cx="2585641" cy="3660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5D4CE3-73C5-5A42-9DF6-07668C178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4"/>
          <a:stretch/>
        </p:blipFill>
        <p:spPr>
          <a:xfrm>
            <a:off x="5375922" y="2075526"/>
            <a:ext cx="2014008" cy="36601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D7A134-A7CE-9C4C-AD22-A1365FB28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8"/>
          <a:stretch/>
        </p:blipFill>
        <p:spPr>
          <a:xfrm>
            <a:off x="9842633" y="2080736"/>
            <a:ext cx="2014008" cy="3654939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F54D90E8-06C9-A549-9B86-9E7792F1ACAF}"/>
              </a:ext>
            </a:extLst>
          </p:cNvPr>
          <p:cNvSpPr/>
          <p:nvPr/>
        </p:nvSpPr>
        <p:spPr>
          <a:xfrm>
            <a:off x="3343209" y="2076048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25A65177-66CF-F84B-9E47-E387BC59B13D}"/>
              </a:ext>
            </a:extLst>
          </p:cNvPr>
          <p:cNvSpPr/>
          <p:nvPr/>
        </p:nvSpPr>
        <p:spPr>
          <a:xfrm>
            <a:off x="7901583" y="2080649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6430903-D1C1-9547-9BC1-915A6F6B8835}"/>
              </a:ext>
            </a:extLst>
          </p:cNvPr>
          <p:cNvSpPr txBox="1"/>
          <p:nvPr/>
        </p:nvSpPr>
        <p:spPr>
          <a:xfrm>
            <a:off x="2828926" y="2886739"/>
            <a:ext cx="2455334" cy="1592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/>
              <a:t>Input: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lang="de-DE"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/>
              <a:t>Output: TXT</a:t>
            </a: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E30D16-2213-9147-922A-9E0C401CA4BC}"/>
              </a:ext>
            </a:extLst>
          </p:cNvPr>
          <p:cNvSpPr txBox="1"/>
          <p:nvPr/>
        </p:nvSpPr>
        <p:spPr>
          <a:xfrm>
            <a:off x="7481592" y="2955384"/>
            <a:ext cx="2272008" cy="1592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/>
              <a:t>Input: TXT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lang="de-DE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/>
              <a:t>Output: XML</a:t>
            </a: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Status Quo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22" name="Inhaltsplatzhalter 2"/>
          <p:cNvSpPr txBox="1"/>
          <p:nvPr/>
        </p:nvSpPr>
        <p:spPr>
          <a:xfrm>
            <a:off x="381081" y="1485947"/>
            <a:ext cx="11501847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Programming language and library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PDFBox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Five </a:t>
            </a:r>
            <a:r>
              <a:rPr lang="de-DE" dirty="0" err="1">
                <a:solidFill>
                  <a:schemeClr val="tx1"/>
                </a:solidFill>
              </a:rPr>
              <a:t>manually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created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sample XML files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verification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Raw text extraction 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Raw PDF to TXT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including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content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 Basic </a:t>
            </a:r>
            <a:r>
              <a:rPr lang="de-DE" dirty="0" err="1">
                <a:solidFill>
                  <a:schemeClr val="tx1"/>
                </a:solidFill>
              </a:rPr>
              <a:t>filtering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seperating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phrases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pagenumbers</a:t>
            </a:r>
            <a:endParaRPr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FF2600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 P</a:t>
            </a:r>
            <a:r>
              <a:rPr dirty="0" err="1">
                <a:solidFill>
                  <a:schemeClr val="tx1"/>
                </a:solidFill>
              </a:rPr>
              <a:t>erform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 well in one PDF but it still need to be optimized for general using</a:t>
            </a:r>
          </a:p>
        </p:txBody>
      </p:sp>
      <p:sp>
        <p:nvSpPr>
          <p:cNvPr id="623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</a:t>
            </a:r>
            <a:r>
              <a:rPr lang="de-DE"/>
              <a:t>se</a:t>
            </a:r>
            <a:r>
              <a:t> main Problems should be Solved</a:t>
            </a:r>
          </a:p>
        </p:txBody>
      </p:sp>
      <p:grpSp>
        <p:nvGrpSpPr>
          <p:cNvPr id="634" name="Fußzeilenplatzhalter 2"/>
          <p:cNvGrpSpPr/>
          <p:nvPr/>
        </p:nvGrpSpPr>
        <p:grpSpPr>
          <a:xfrm>
            <a:off x="335359" y="6508856"/>
            <a:ext cx="6710819" cy="340842"/>
            <a:chOff x="-1" y="0"/>
            <a:chExt cx="6710817" cy="340840"/>
          </a:xfrm>
        </p:grpSpPr>
        <p:sp>
          <p:nvSpPr>
            <p:cNvPr id="632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33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err="1"/>
                <a:t>Automata</a:t>
              </a:r>
              <a:r>
                <a:rPr lang="de-DE" sz="700" i="1"/>
                <a:t> </a:t>
              </a:r>
              <a:r>
                <a:rPr lang="de-DE" sz="700" i="1" err="1"/>
                <a:t>and</a:t>
              </a:r>
              <a:r>
                <a:rPr lang="de-DE" sz="700" i="1"/>
                <a:t> </a:t>
              </a:r>
              <a:r>
                <a:rPr lang="de-DE" sz="700" i="1" err="1"/>
                <a:t>Computability</a:t>
              </a:r>
              <a:r>
                <a:rPr lang="de-DE" sz="700" i="1"/>
                <a:t> </a:t>
              </a:r>
              <a:r>
                <a:rPr lang="de-DE">
                  <a:solidFill>
                    <a:srgbClr val="A6A6A6"/>
                  </a:solidFill>
                </a:rPr>
                <a:t>[AACOM]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6275637-FD21-C740-BA1B-8C580B1E0AF6}"/>
              </a:ext>
            </a:extLst>
          </p:cNvPr>
          <p:cNvSpPr txBox="1"/>
          <p:nvPr/>
        </p:nvSpPr>
        <p:spPr>
          <a:xfrm>
            <a:off x="381082" y="1485946"/>
            <a:ext cx="3932502" cy="355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err="1">
                <a:solidFill>
                  <a:schemeClr val="tx1"/>
                </a:solidFill>
              </a:rPr>
              <a:t>Determining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where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the</a:t>
            </a:r>
            <a:r>
              <a:rPr lang="de-DE">
                <a:solidFill>
                  <a:schemeClr val="tx1"/>
                </a:solidFill>
              </a:rPr>
              <a:t> Index in </a:t>
            </a:r>
            <a:r>
              <a:rPr lang="de-DE" err="1">
                <a:solidFill>
                  <a:schemeClr val="tx1"/>
                </a:solidFill>
              </a:rPr>
              <a:t>any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given</a:t>
            </a:r>
            <a:r>
              <a:rPr lang="de-DE">
                <a:solidFill>
                  <a:schemeClr val="tx1"/>
                </a:solidFill>
              </a:rPr>
              <a:t> PDF </a:t>
            </a:r>
            <a:r>
              <a:rPr lang="de-DE" err="1">
                <a:solidFill>
                  <a:schemeClr val="tx1"/>
                </a:solidFill>
              </a:rPr>
              <a:t>is</a:t>
            </a:r>
            <a:endParaRPr lang="de-DE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err="1">
                <a:solidFill>
                  <a:schemeClr val="tx1"/>
                </a:solidFill>
              </a:rPr>
              <a:t>Filtering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and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removal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of</a:t>
            </a:r>
            <a:r>
              <a:rPr lang="de-DE">
                <a:solidFill>
                  <a:schemeClr val="tx1"/>
                </a:solidFill>
              </a:rPr>
              <a:t> non-relevant </a:t>
            </a:r>
            <a:r>
              <a:rPr lang="de-DE" err="1">
                <a:solidFill>
                  <a:schemeClr val="tx1"/>
                </a:solidFill>
              </a:rPr>
              <a:t>content</a:t>
            </a:r>
            <a:r>
              <a:rPr lang="de-DE">
                <a:solidFill>
                  <a:schemeClr val="tx1"/>
                </a:solidFill>
              </a:rPr>
              <a:t> (e.g. </a:t>
            </a:r>
            <a:r>
              <a:rPr lang="de-DE" err="1">
                <a:solidFill>
                  <a:schemeClr val="tx1"/>
                </a:solidFill>
              </a:rPr>
              <a:t>pagenumber</a:t>
            </a:r>
            <a:r>
              <a:rPr lang="de-DE">
                <a:solidFill>
                  <a:schemeClr val="tx1"/>
                </a:solidFill>
              </a:rPr>
              <a:t>, </a:t>
            </a:r>
            <a:r>
              <a:rPr lang="de-DE" err="1">
                <a:solidFill>
                  <a:schemeClr val="tx1"/>
                </a:solidFill>
              </a:rPr>
              <a:t>header</a:t>
            </a:r>
            <a:r>
              <a:rPr lang="de-DE">
                <a:solidFill>
                  <a:schemeClr val="tx1"/>
                </a:solidFill>
              </a:rPr>
              <a:t>, </a:t>
            </a:r>
            <a:r>
              <a:rPr lang="de-DE" err="1">
                <a:solidFill>
                  <a:schemeClr val="tx1"/>
                </a:solidFill>
              </a:rPr>
              <a:t>etc</a:t>
            </a:r>
            <a:r>
              <a:rPr lang="de-DE">
                <a:solidFill>
                  <a:schemeClr val="tx1"/>
                </a:solidFill>
              </a:rPr>
              <a:t>)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>
                <a:solidFill>
                  <a:schemeClr val="tx1"/>
                </a:solidFill>
              </a:rPr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 sz="2000" b="1"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2104AD-8F7B-A64B-A856-2590EEC163D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528875" y="6038070"/>
            <a:ext cx="104978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EBC4C7B-6006-3B47-B184-824A122E792D}"/>
              </a:ext>
            </a:extLst>
          </p:cNvPr>
          <p:cNvSpPr txBox="1"/>
          <p:nvPr/>
        </p:nvSpPr>
        <p:spPr>
          <a:xfrm>
            <a:off x="9578655" y="5857313"/>
            <a:ext cx="1424559" cy="361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Pagenumber</a:t>
            </a:r>
          </a:p>
        </p:txBody>
      </p:sp>
      <p:sp>
        <p:nvSpPr>
          <p:cNvPr id="19" name="Ring 18">
            <a:extLst>
              <a:ext uri="{FF2B5EF4-FFF2-40B4-BE49-F238E27FC236}">
                <a16:creationId xmlns:a16="http://schemas.microsoft.com/office/drawing/2014/main" id="{5FEA1584-5FA7-1C4B-9043-D23CFBC1ED61}"/>
              </a:ext>
            </a:extLst>
          </p:cNvPr>
          <p:cNvSpPr/>
          <p:nvPr/>
        </p:nvSpPr>
        <p:spPr>
          <a:xfrm>
            <a:off x="8279009" y="5983358"/>
            <a:ext cx="249866" cy="171328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6053593-0BBE-B541-9646-85E41CA9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3819"/>
          <a:stretch/>
        </p:blipFill>
        <p:spPr>
          <a:xfrm>
            <a:off x="5333947" y="1601914"/>
            <a:ext cx="3555771" cy="4767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0475B86-5DEF-5046-A879-1D50F90ED7C1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4787648" y="5915026"/>
            <a:ext cx="688937" cy="230129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D28F0BF-547C-AA41-97AB-BB4912F21F52}"/>
              </a:ext>
            </a:extLst>
          </p:cNvPr>
          <p:cNvSpPr txBox="1"/>
          <p:nvPr/>
        </p:nvSpPr>
        <p:spPr>
          <a:xfrm>
            <a:off x="3891705" y="5611226"/>
            <a:ext cx="895943" cy="6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Header/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Footer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ing 21">
            <a:extLst>
              <a:ext uri="{FF2B5EF4-FFF2-40B4-BE49-F238E27FC236}">
                <a16:creationId xmlns:a16="http://schemas.microsoft.com/office/drawing/2014/main" id="{4CCA9D7D-D740-CF4A-A63D-31A90CF257A8}"/>
              </a:ext>
            </a:extLst>
          </p:cNvPr>
          <p:cNvSpPr/>
          <p:nvPr/>
        </p:nvSpPr>
        <p:spPr>
          <a:xfrm>
            <a:off x="5476585" y="5921260"/>
            <a:ext cx="2585380" cy="44778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4C2D9E85-4D09-0D46-A827-B6E78BEAA754}"/>
              </a:ext>
            </a:extLst>
          </p:cNvPr>
          <p:cNvSpPr/>
          <p:nvPr/>
        </p:nvSpPr>
        <p:spPr>
          <a:xfrm>
            <a:off x="8061965" y="3783662"/>
            <a:ext cx="1015128" cy="291381"/>
          </a:xfrm>
          <a:prstGeom prst="rightBrace">
            <a:avLst>
              <a:gd name="adj1" fmla="val 3741"/>
              <a:gd name="adj2" fmla="val 52583"/>
            </a:avLst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830E90-019B-8248-91FD-40F301CC1A3F}"/>
              </a:ext>
            </a:extLst>
          </p:cNvPr>
          <p:cNvSpPr txBox="1"/>
          <p:nvPr/>
        </p:nvSpPr>
        <p:spPr>
          <a:xfrm>
            <a:off x="8963544" y="3642425"/>
            <a:ext cx="2039670" cy="865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not individual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but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subentries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Ring 37">
            <a:extLst>
              <a:ext uri="{FF2B5EF4-FFF2-40B4-BE49-F238E27FC236}">
                <a16:creationId xmlns:a16="http://schemas.microsoft.com/office/drawing/2014/main" id="{0ED6E354-3929-1D4E-B0A3-9AE560CD269D}"/>
              </a:ext>
            </a:extLst>
          </p:cNvPr>
          <p:cNvSpPr/>
          <p:nvPr/>
        </p:nvSpPr>
        <p:spPr>
          <a:xfrm>
            <a:off x="5712972" y="3038643"/>
            <a:ext cx="161841" cy="105197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ing 44">
            <a:extLst>
              <a:ext uri="{FF2B5EF4-FFF2-40B4-BE49-F238E27FC236}">
                <a16:creationId xmlns:a16="http://schemas.microsoft.com/office/drawing/2014/main" id="{09A338DC-6E5E-3640-9839-0B5F9035E709}"/>
              </a:ext>
            </a:extLst>
          </p:cNvPr>
          <p:cNvSpPr/>
          <p:nvPr/>
        </p:nvSpPr>
        <p:spPr>
          <a:xfrm>
            <a:off x="5607766" y="1617180"/>
            <a:ext cx="534084" cy="21886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81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4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3"/>
            <a:ext cx="11521017" cy="49688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lang="de-DE" sz="800"/>
              <a:t>[USHIS]	Corbett, P. S., Volker, J., Lund, J. M., </a:t>
            </a:r>
            <a:r>
              <a:rPr lang="de-DE" sz="800" err="1"/>
              <a:t>Pfannestiel</a:t>
            </a:r>
            <a:r>
              <a:rPr lang="de-DE" sz="800"/>
              <a:t>, T. J., </a:t>
            </a:r>
            <a:r>
              <a:rPr lang="de-DE" sz="800" err="1"/>
              <a:t>Vickery</a:t>
            </a:r>
            <a:r>
              <a:rPr lang="de-DE" sz="800"/>
              <a:t>, P. S., &amp; Janssen, V. (2014). </a:t>
            </a:r>
            <a:r>
              <a:rPr lang="de-DE" sz="800" i="1"/>
              <a:t>U. S. </a:t>
            </a:r>
            <a:r>
              <a:rPr lang="de-DE" sz="800" i="1" err="1"/>
              <a:t>History</a:t>
            </a:r>
            <a:r>
              <a:rPr lang="de-DE" sz="800"/>
              <a:t>. Amsterdam, Niederlande: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lang="de-DE" sz="800"/>
              <a:t>[AACOM]	</a:t>
            </a:r>
            <a:r>
              <a:rPr lang="de-DE" sz="800" err="1"/>
              <a:t>Kozen</a:t>
            </a:r>
            <a:r>
              <a:rPr lang="de-DE" sz="800"/>
              <a:t>, D. C. (2013). </a:t>
            </a:r>
            <a:r>
              <a:rPr lang="de-DE" sz="800" i="1" err="1"/>
              <a:t>Automata</a:t>
            </a:r>
            <a:r>
              <a:rPr lang="de-DE" sz="800" i="1"/>
              <a:t> </a:t>
            </a:r>
            <a:r>
              <a:rPr lang="de-DE" sz="800" i="1" err="1"/>
              <a:t>and</a:t>
            </a:r>
            <a:r>
              <a:rPr lang="de-DE" sz="800" i="1"/>
              <a:t> </a:t>
            </a:r>
            <a:r>
              <a:rPr lang="de-DE" sz="800" i="1" err="1"/>
              <a:t>Computability</a:t>
            </a:r>
            <a:r>
              <a:rPr lang="de-DE" sz="800"/>
              <a:t>. New York, Vereinigte Staaten: Springer Publishing.</a:t>
            </a:r>
            <a:endParaRPr sz="800"/>
          </a:p>
          <a:p>
            <a:pPr>
              <a:spcBef>
                <a:spcPts val="100"/>
              </a:spcBef>
              <a:defRPr sz="800"/>
            </a:pPr>
            <a:r>
              <a:rPr sz="80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Macintosh PowerPoint</Application>
  <PresentationFormat>Breitbild</PresentationFormat>
  <Paragraphs>72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Status Quo</vt:lpstr>
      <vt:lpstr>These main Problems should be Solved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23</cp:revision>
  <dcterms:modified xsi:type="dcterms:W3CDTF">2020-05-20T13:57:26Z</dcterms:modified>
</cp:coreProperties>
</file>