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CB77BD-5DB7-4DD6-9928-1E50643415B7}">
  <a:tblStyle styleId="{92CB77BD-5DB7-4DD6-9928-1E50643415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Introduction</a:t>
            </a:r>
            <a:endParaRPr/>
          </a:p>
          <a:p>
            <a:pPr indent="-317500" lvl="0" marL="457200" rtl="0" algn="l">
              <a:spcBef>
                <a:spcPts val="0"/>
              </a:spcBef>
              <a:spcAft>
                <a:spcPts val="0"/>
              </a:spcAft>
              <a:buSzPts val="1400"/>
              <a:buChar char="●"/>
            </a:pPr>
            <a:r>
              <a:rPr lang="en"/>
              <a:t>Here to present Bosco which is a work based project that was </a:t>
            </a:r>
            <a:r>
              <a:rPr lang="en"/>
              <a:t>built</a:t>
            </a:r>
            <a:r>
              <a:rPr lang="en"/>
              <a:t> for ServisBOT, Waterford</a:t>
            </a:r>
            <a:endParaRPr/>
          </a:p>
          <a:p>
            <a:pPr indent="-317500" lvl="0" marL="457200" rtl="0" algn="l">
              <a:spcBef>
                <a:spcPts val="0"/>
              </a:spcBef>
              <a:spcAft>
                <a:spcPts val="0"/>
              </a:spcAft>
              <a:buSzPts val="1400"/>
              <a:buChar char="●"/>
            </a:pPr>
            <a:r>
              <a:rPr lang="en"/>
              <a:t>Bosco is basically a test runner that runs end to end tests for chatbot technology</a:t>
            </a:r>
            <a:endParaRPr/>
          </a:p>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0cc977d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0cc977d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a Puppeteer test that is run locally on my machine with the browser displaying and I’ve slowed it down for demo purposes</a:t>
            </a:r>
            <a:endParaRPr/>
          </a:p>
          <a:p>
            <a:pPr indent="-317500" lvl="0" marL="457200" rtl="0" algn="l">
              <a:spcBef>
                <a:spcPts val="0"/>
              </a:spcBef>
              <a:spcAft>
                <a:spcPts val="0"/>
              </a:spcAft>
              <a:buSzPts val="1400"/>
              <a:buChar char="●"/>
            </a:pPr>
            <a:r>
              <a:rPr lang="en"/>
              <a:t>This is testing the interaction node of a bot</a:t>
            </a:r>
            <a:endParaRPr/>
          </a:p>
          <a:p>
            <a:pPr indent="-317500" lvl="0" marL="457200" rtl="0" algn="l">
              <a:spcBef>
                <a:spcPts val="0"/>
              </a:spcBef>
              <a:spcAft>
                <a:spcPts val="0"/>
              </a:spcAft>
              <a:buSzPts val="1400"/>
              <a:buChar char="●"/>
            </a:pPr>
            <a:r>
              <a:rPr lang="en"/>
              <a:t>Messenger is opened and the first two items are selected and the bot prints out the items selected</a:t>
            </a:r>
            <a:endParaRPr/>
          </a:p>
          <a:p>
            <a:pPr indent="-317500" lvl="0" marL="457200" rtl="0" algn="l">
              <a:spcBef>
                <a:spcPts val="0"/>
              </a:spcBef>
              <a:spcAft>
                <a:spcPts val="0"/>
              </a:spcAft>
              <a:buSzPts val="1400"/>
              <a:buChar char="●"/>
            </a:pPr>
            <a:r>
              <a:rPr lang="en"/>
              <a:t>Messenger is reset and instead of </a:t>
            </a:r>
            <a:r>
              <a:rPr lang="en"/>
              <a:t>selecting</a:t>
            </a:r>
            <a:r>
              <a:rPr lang="en"/>
              <a:t> an item the user types a message and the bot replies with a message</a:t>
            </a:r>
            <a:endParaRPr/>
          </a:p>
          <a:p>
            <a:pPr indent="-317500" lvl="0" marL="457200" rtl="0" algn="l">
              <a:spcBef>
                <a:spcPts val="0"/>
              </a:spcBef>
              <a:spcAft>
                <a:spcPts val="0"/>
              </a:spcAft>
              <a:buSzPts val="1400"/>
              <a:buChar char="●"/>
            </a:pPr>
            <a:r>
              <a:rPr lang="en"/>
              <a:t>The test passes if the bot behaves as expected</a:t>
            </a:r>
            <a:endParaRPr/>
          </a:p>
          <a:p>
            <a:pPr indent="0" lvl="0" marL="13716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e49207769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e49207769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Bosco is run on Lambda, whereas Frankenstein is run on EC2</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I’ve outlined some differences between Lambda and EC2 here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Lambdas are self contained functions that allow you to run code without having to manage any of the underlying infrastructure</a:t>
            </a:r>
            <a:endParaRPr/>
          </a:p>
          <a:p>
            <a:pPr indent="-317500" lvl="0" marL="457200" rtl="0" algn="l">
              <a:spcBef>
                <a:spcPts val="0"/>
              </a:spcBef>
              <a:spcAft>
                <a:spcPts val="0"/>
              </a:spcAft>
              <a:buClr>
                <a:schemeClr val="dk1"/>
              </a:buClr>
              <a:buSzPts val="1400"/>
              <a:buChar char="●"/>
            </a:pPr>
            <a:r>
              <a:rPr lang="en">
                <a:solidFill>
                  <a:schemeClr val="dk1"/>
                </a:solidFill>
              </a:rPr>
              <a:t>EC2 are virtual machines where you have to customize your own software and configuration</a:t>
            </a:r>
            <a:endParaRPr/>
          </a:p>
          <a:p>
            <a:pPr indent="-317500" lvl="0" marL="457200" rtl="0" algn="l">
              <a:spcBef>
                <a:spcPts val="0"/>
              </a:spcBef>
              <a:spcAft>
                <a:spcPts val="0"/>
              </a:spcAft>
              <a:buSzPts val="1400"/>
              <a:buChar char="●"/>
            </a:pPr>
            <a:r>
              <a:rPr lang="en"/>
              <a:t>Lambdas are managed by AWS whereas EC2 require configuration as well as maintenance from AWS</a:t>
            </a:r>
            <a:endParaRPr/>
          </a:p>
          <a:p>
            <a:pPr indent="-317500" lvl="0" marL="457200" rtl="0" algn="l">
              <a:spcBef>
                <a:spcPts val="0"/>
              </a:spcBef>
              <a:spcAft>
                <a:spcPts val="0"/>
              </a:spcAft>
              <a:buSzPts val="1400"/>
              <a:buChar char="●"/>
            </a:pPr>
            <a:r>
              <a:rPr lang="en"/>
              <a:t>Lambdas can be run in parallel as we will see from our step function whereas with EC2 all the tests are run on the same vm and compete for memory</a:t>
            </a:r>
            <a:endParaRPr/>
          </a:p>
          <a:p>
            <a:pPr indent="-317500" lvl="0" marL="457200" rtl="0" algn="l">
              <a:spcBef>
                <a:spcPts val="0"/>
              </a:spcBef>
              <a:spcAft>
                <a:spcPts val="0"/>
              </a:spcAft>
              <a:buSzPts val="1400"/>
              <a:buChar char="●"/>
            </a:pPr>
            <a:r>
              <a:rPr lang="en"/>
              <a:t>A docker container can be run in a Lambda which allows us to run Puppeteer and package and deploy all its dependencies.</a:t>
            </a:r>
            <a:endParaRPr/>
          </a:p>
          <a:p>
            <a:pPr indent="-317500" lvl="0" marL="457200" rtl="0" algn="l">
              <a:spcBef>
                <a:spcPts val="0"/>
              </a:spcBef>
              <a:spcAft>
                <a:spcPts val="0"/>
              </a:spcAft>
              <a:buSzPts val="1400"/>
              <a:buChar char="●"/>
            </a:pPr>
            <a:r>
              <a:rPr lang="en"/>
              <a:t>Running Testcafe in EC2 requires manual management of dependencies.</a:t>
            </a:r>
            <a:endParaRPr/>
          </a:p>
          <a:p>
            <a:pPr indent="-317500" lvl="0" marL="457200" rtl="0" algn="l">
              <a:spcBef>
                <a:spcPts val="0"/>
              </a:spcBef>
              <a:spcAft>
                <a:spcPts val="0"/>
              </a:spcAft>
              <a:buSzPts val="1400"/>
              <a:buChar char="●"/>
            </a:pPr>
            <a:r>
              <a:rPr lang="en">
                <a:solidFill>
                  <a:schemeClr val="dk1"/>
                </a:solidFill>
              </a:rPr>
              <a:t>A</a:t>
            </a:r>
            <a:r>
              <a:rPr lang="en">
                <a:solidFill>
                  <a:schemeClr val="dk1"/>
                </a:solidFill>
              </a:rPr>
              <a:t> lambda fx will start in ms which is more efficient compared to seconds or minutes for EC2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And finally lambdas are billed per ms which is more cost effective than EC2 being billed per second</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f7478f5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f7478f5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demo Bosco I am going to give a quick overview of Bosco’s workflow.</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0cc977d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0cc977d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centrepiece here is the Bosco Step function with a workflow from Start to End</a:t>
            </a:r>
            <a:endParaRPr/>
          </a:p>
          <a:p>
            <a:pPr indent="-317500" lvl="0" marL="457200" rtl="0" algn="l">
              <a:spcBef>
                <a:spcPts val="0"/>
              </a:spcBef>
              <a:spcAft>
                <a:spcPts val="0"/>
              </a:spcAft>
              <a:buSzPts val="1400"/>
              <a:buChar char="●"/>
            </a:pPr>
            <a:r>
              <a:rPr lang="en"/>
              <a:t>How it works is a test profile, in this case eu1-venus is inputted into Bosco</a:t>
            </a:r>
            <a:endParaRPr/>
          </a:p>
          <a:p>
            <a:pPr indent="-317500" lvl="0" marL="457200" rtl="0" algn="l">
              <a:spcBef>
                <a:spcPts val="0"/>
              </a:spcBef>
              <a:spcAft>
                <a:spcPts val="0"/>
              </a:spcAft>
              <a:buSzPts val="1400"/>
              <a:buChar char="●"/>
            </a:pPr>
            <a:r>
              <a:rPr lang="en"/>
              <a:t>The StartState fetches the TestProfileConfig,the </a:t>
            </a:r>
            <a:r>
              <a:rPr lang="en"/>
              <a:t>Environment</a:t>
            </a:r>
            <a:r>
              <a:rPr lang="en"/>
              <a:t> variables from the parameter store and the Testsuite which is the array of tests</a:t>
            </a:r>
            <a:endParaRPr/>
          </a:p>
          <a:p>
            <a:pPr indent="-317500" lvl="0" marL="457200" rtl="0" algn="l">
              <a:spcBef>
                <a:spcPts val="0"/>
              </a:spcBef>
              <a:spcAft>
                <a:spcPts val="0"/>
              </a:spcAft>
              <a:buSzPts val="1400"/>
              <a:buChar char="●"/>
            </a:pPr>
            <a:r>
              <a:rPr lang="en"/>
              <a:t>The Map state creates a lambda function for each of the tests in the testSuite so all the test are run in parallel with each other and individually</a:t>
            </a:r>
            <a:endParaRPr/>
          </a:p>
          <a:p>
            <a:pPr indent="-317500" lvl="0" marL="457200" rtl="0" algn="l">
              <a:spcBef>
                <a:spcPts val="0"/>
              </a:spcBef>
              <a:spcAft>
                <a:spcPts val="0"/>
              </a:spcAft>
              <a:buSzPts val="1400"/>
              <a:buChar char="●"/>
            </a:pPr>
            <a:r>
              <a:rPr lang="en"/>
              <a:t>The tests are run using Puppeteer for browser automation and Mocha as the testing framework</a:t>
            </a:r>
            <a:endParaRPr/>
          </a:p>
          <a:p>
            <a:pPr indent="-317500" lvl="0" marL="457200" rtl="0" algn="l">
              <a:spcBef>
                <a:spcPts val="0"/>
              </a:spcBef>
              <a:spcAft>
                <a:spcPts val="0"/>
              </a:spcAft>
              <a:buSzPts val="1400"/>
              <a:buChar char="●"/>
            </a:pPr>
            <a:r>
              <a:rPr lang="en"/>
              <a:t>The results are outputted from the map state to the Done state which processes the results by </a:t>
            </a:r>
            <a:endParaRPr/>
          </a:p>
          <a:p>
            <a:pPr indent="-317500" lvl="1" marL="914400" rtl="0" algn="l">
              <a:spcBef>
                <a:spcPts val="0"/>
              </a:spcBef>
              <a:spcAft>
                <a:spcPts val="0"/>
              </a:spcAft>
              <a:buSzPts val="1400"/>
              <a:buChar char="○"/>
            </a:pPr>
            <a:r>
              <a:rPr lang="en"/>
              <a:t>Storing the latest results in a DynamoDB table</a:t>
            </a:r>
            <a:endParaRPr/>
          </a:p>
          <a:p>
            <a:pPr indent="-317500" lvl="1" marL="914400" rtl="0" algn="l">
              <a:spcBef>
                <a:spcPts val="0"/>
              </a:spcBef>
              <a:spcAft>
                <a:spcPts val="0"/>
              </a:spcAft>
              <a:buSzPts val="1400"/>
              <a:buChar char="○"/>
            </a:pPr>
            <a:r>
              <a:rPr lang="en"/>
              <a:t>Reporting results to cloudwatch </a:t>
            </a:r>
            <a:endParaRPr/>
          </a:p>
          <a:p>
            <a:pPr indent="-317500" lvl="1" marL="914400" rtl="0" algn="l">
              <a:spcBef>
                <a:spcPts val="0"/>
              </a:spcBef>
              <a:spcAft>
                <a:spcPts val="0"/>
              </a:spcAft>
              <a:buSzPts val="1400"/>
              <a:buChar char="○"/>
            </a:pPr>
            <a:r>
              <a:rPr lang="en"/>
              <a:t>And if there are failed tests it stores the screenshots of the failed tests in an S3 bucket</a:t>
            </a:r>
            <a:endParaRPr/>
          </a:p>
          <a:p>
            <a:pPr indent="-317500" lvl="0" marL="457200" rtl="0" algn="l">
              <a:spcBef>
                <a:spcPts val="0"/>
              </a:spcBef>
              <a:spcAft>
                <a:spcPts val="0"/>
              </a:spcAft>
              <a:buSzPts val="1400"/>
              <a:buChar char="●"/>
            </a:pPr>
            <a:r>
              <a:rPr lang="en"/>
              <a:t>Historical results are saved in Amazon Open Search or Elastic Search as it is also called. Bosco is using an existing subscription to this service which is why the Cloudwatch logs are outputted in a similar format to Frankenstein.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0cc977d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0cc977d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So now I’m going execute a Bosco Test Run</a:t>
            </a:r>
            <a:endParaRPr/>
          </a:p>
          <a:p>
            <a:pPr indent="-317500" lvl="0" marL="457200" rtl="0" algn="l">
              <a:spcBef>
                <a:spcPts val="0"/>
              </a:spcBef>
              <a:spcAft>
                <a:spcPts val="0"/>
              </a:spcAft>
              <a:buSzPts val="1400"/>
              <a:buChar char="●"/>
            </a:pPr>
            <a:r>
              <a:rPr lang="en"/>
              <a:t>Profile is the input to the step function</a:t>
            </a:r>
            <a:endParaRPr/>
          </a:p>
          <a:p>
            <a:pPr indent="-317500" lvl="0" marL="457200" rtl="0" algn="l">
              <a:spcBef>
                <a:spcPts val="0"/>
              </a:spcBef>
              <a:spcAft>
                <a:spcPts val="0"/>
              </a:spcAft>
              <a:buSzPts val="1400"/>
              <a:buChar char="●"/>
            </a:pPr>
            <a:r>
              <a:rPr lang="en"/>
              <a:t>Fetches the testProfileConfiguration, the Environment variables from the SSM parameter store and the testSuite</a:t>
            </a:r>
            <a:endParaRPr/>
          </a:p>
          <a:p>
            <a:pPr indent="-317500" lvl="0" marL="457200" rtl="0" algn="l">
              <a:spcBef>
                <a:spcPts val="0"/>
              </a:spcBef>
              <a:spcAft>
                <a:spcPts val="0"/>
              </a:spcAft>
              <a:buSzPts val="1400"/>
              <a:buChar char="●"/>
            </a:pPr>
            <a:r>
              <a:rPr lang="en"/>
              <a:t>The Map state spins up a lambda function for each test or array of tests, and the test is executed with the environment variables and test config that it received from the start state</a:t>
            </a:r>
            <a:endParaRPr/>
          </a:p>
          <a:p>
            <a:pPr indent="-317500" lvl="0" marL="457200" rtl="0" algn="l">
              <a:spcBef>
                <a:spcPts val="0"/>
              </a:spcBef>
              <a:spcAft>
                <a:spcPts val="0"/>
              </a:spcAft>
              <a:buSzPts val="1400"/>
              <a:buChar char="●"/>
            </a:pPr>
            <a:r>
              <a:rPr lang="en"/>
              <a:t>You can see each iteration of the map state here is a test</a:t>
            </a:r>
            <a:endParaRPr/>
          </a:p>
          <a:p>
            <a:pPr indent="-317500" lvl="0" marL="457200" rtl="0" algn="l">
              <a:spcBef>
                <a:spcPts val="0"/>
              </a:spcBef>
              <a:spcAft>
                <a:spcPts val="0"/>
              </a:spcAft>
              <a:buSzPts val="1400"/>
              <a:buChar char="●"/>
            </a:pPr>
            <a:r>
              <a:rPr lang="en"/>
              <a:t>Mocha is used to run the tests and output the results.</a:t>
            </a:r>
            <a:endParaRPr/>
          </a:p>
          <a:p>
            <a:pPr indent="-317500" lvl="0" marL="457200" rtl="0" algn="l">
              <a:spcBef>
                <a:spcPts val="0"/>
              </a:spcBef>
              <a:spcAft>
                <a:spcPts val="0"/>
              </a:spcAft>
              <a:buSzPts val="1400"/>
              <a:buChar char="●"/>
            </a:pPr>
            <a:r>
              <a:rPr lang="en"/>
              <a:t>When all the tests are complete the results are passed in an array to the Done state which processes the results.</a:t>
            </a:r>
            <a:endParaRPr/>
          </a:p>
          <a:p>
            <a:pPr indent="-317500" lvl="0" marL="457200" rtl="0" algn="l">
              <a:spcBef>
                <a:spcPts val="0"/>
              </a:spcBef>
              <a:spcAft>
                <a:spcPts val="0"/>
              </a:spcAft>
              <a:buSzPts val="1400"/>
              <a:buChar char="●"/>
            </a:pPr>
            <a:r>
              <a:rPr lang="en"/>
              <a:t>The results are pushed to Cloudwatch which then sends them to ElasticSearch</a:t>
            </a:r>
            <a:endParaRPr/>
          </a:p>
          <a:p>
            <a:pPr indent="-317500" lvl="0" marL="457200" rtl="0" algn="l">
              <a:spcBef>
                <a:spcPts val="0"/>
              </a:spcBef>
              <a:spcAft>
                <a:spcPts val="0"/>
              </a:spcAft>
              <a:buSzPts val="1400"/>
              <a:buChar char="●"/>
            </a:pPr>
            <a:r>
              <a:rPr lang="en"/>
              <a:t>The latest results are sent to the DynamoDB table</a:t>
            </a:r>
            <a:endParaRPr/>
          </a:p>
          <a:p>
            <a:pPr indent="-317500" lvl="0" marL="457200" rtl="0" algn="l">
              <a:spcBef>
                <a:spcPts val="0"/>
              </a:spcBef>
              <a:spcAft>
                <a:spcPts val="0"/>
              </a:spcAft>
              <a:buSzPts val="1400"/>
              <a:buChar char="●"/>
            </a:pPr>
            <a:r>
              <a:rPr lang="en"/>
              <a:t>And screenshots are sent to S3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0cc977d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0cc977d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Now I’ll give an overview as to how Bosco was built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initial step was to run a test locally using Puppeteer and mocha. This is what we saw earlier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was then pushed to a docker container and run in a Lambda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Once this was proven to work, the step function using an inline map state to iterate over the tests was designed and built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Cloudformation used to deploy the lambdas and the step function in the dev environment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Environment variables were configured so they are read from SSM parameter store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Test profiles added so that the team can decide on what tests to run in what regions and environments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Scheduled events in the form of Cloudwatch triggers were configured to trigger the test runs.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DynamoDB table to serve latest test results was added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At this stage Bosco was deployed to staging and production environments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Cloudwatch Logs to report on test results was added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And finally S3 - screenshots of failed tests stored in S3</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e49207769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e49207769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complete workflow of Bosco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You can see the orchestrator lambda is what </a:t>
            </a:r>
            <a:r>
              <a:rPr lang="en"/>
              <a:t>executes</a:t>
            </a:r>
            <a:r>
              <a:rPr lang="en"/>
              <a:t> the start state</a:t>
            </a:r>
            <a:endParaRPr/>
          </a:p>
          <a:p>
            <a:pPr indent="-317500" lvl="0" marL="457200" rtl="0" algn="l">
              <a:spcBef>
                <a:spcPts val="0"/>
              </a:spcBef>
              <a:spcAft>
                <a:spcPts val="0"/>
              </a:spcAft>
              <a:buSzPts val="1400"/>
              <a:buChar char="●"/>
            </a:pPr>
            <a:r>
              <a:rPr lang="en"/>
              <a:t>The output from the start state is passed to the handler which executes a lambda function per test in the testSuite</a:t>
            </a:r>
            <a:endParaRPr/>
          </a:p>
          <a:p>
            <a:pPr indent="-317500" lvl="0" marL="457200" rtl="0" algn="l">
              <a:spcBef>
                <a:spcPts val="0"/>
              </a:spcBef>
              <a:spcAft>
                <a:spcPts val="0"/>
              </a:spcAft>
              <a:buSzPts val="1400"/>
              <a:buChar char="●"/>
            </a:pPr>
            <a:r>
              <a:rPr lang="en"/>
              <a:t>The results are passed to the results lambda or the Done state. </a:t>
            </a:r>
            <a:endParaRPr/>
          </a:p>
          <a:p>
            <a:pPr indent="-317500" lvl="0" marL="457200" rtl="0" algn="l">
              <a:spcBef>
                <a:spcPts val="0"/>
              </a:spcBef>
              <a:spcAft>
                <a:spcPts val="0"/>
              </a:spcAft>
              <a:buSzPts val="1400"/>
              <a:buChar char="●"/>
            </a:pPr>
            <a:r>
              <a:rPr lang="en"/>
              <a:t>The latest test results of each profile is stored in a dynamo db table</a:t>
            </a:r>
            <a:endParaRPr/>
          </a:p>
          <a:p>
            <a:pPr indent="-317500" lvl="0" marL="457200" rtl="0" algn="l">
              <a:spcBef>
                <a:spcPts val="0"/>
              </a:spcBef>
              <a:spcAft>
                <a:spcPts val="0"/>
              </a:spcAft>
              <a:buSzPts val="1400"/>
              <a:buChar char="●"/>
            </a:pPr>
            <a:r>
              <a:rPr lang="en"/>
              <a:t>Individual test results plus completion logs are reported to Cloudwatch</a:t>
            </a:r>
            <a:endParaRPr/>
          </a:p>
          <a:p>
            <a:pPr indent="-317500" lvl="0" marL="457200" rtl="0" algn="l">
              <a:spcBef>
                <a:spcPts val="0"/>
              </a:spcBef>
              <a:spcAft>
                <a:spcPts val="0"/>
              </a:spcAft>
              <a:buSzPts val="1400"/>
              <a:buChar char="●"/>
            </a:pPr>
            <a:r>
              <a:rPr lang="en"/>
              <a:t>Failed test screenshots are stored in S3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e4920776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e4920776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Bosco’s DynamoDB table and we can see it stores the latest test run result for each test profile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e49207769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e49207769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of a failed test that is stored in S3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0cc977d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0cc977d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solidFill>
                <a:schemeClr val="dk1"/>
              </a:solidFill>
            </a:endParaRPr>
          </a:p>
          <a:p>
            <a:pPr indent="0" lvl="0" marL="0" rtl="0" algn="l">
              <a:spcBef>
                <a:spcPts val="0"/>
              </a:spcBef>
              <a:spcAft>
                <a:spcPts val="0"/>
              </a:spcAft>
              <a:buNone/>
            </a:pPr>
            <a:r>
              <a:rPr lang="en" sz="1200">
                <a:solidFill>
                  <a:schemeClr val="dk1"/>
                </a:solidFill>
              </a:rPr>
              <a:t>This is an overview of what we will cover in this presentation</a:t>
            </a:r>
            <a:endParaRPr sz="1200">
              <a:solidFill>
                <a:schemeClr val="dk1"/>
              </a:solidFill>
            </a:endParaRPr>
          </a:p>
          <a:p>
            <a:pPr indent="-342900" lvl="0" marL="457200" rtl="0" algn="l">
              <a:lnSpc>
                <a:spcPct val="115000"/>
              </a:lnSpc>
              <a:spcBef>
                <a:spcPts val="0"/>
              </a:spcBef>
              <a:spcAft>
                <a:spcPts val="0"/>
              </a:spcAft>
              <a:buClr>
                <a:schemeClr val="dk1"/>
              </a:buClr>
              <a:buSzPts val="1800"/>
              <a:buFont typeface="Lato"/>
              <a:buChar char="●"/>
            </a:pPr>
            <a:r>
              <a:rPr lang="en" sz="1900">
                <a:solidFill>
                  <a:schemeClr val="dk1"/>
                </a:solidFill>
                <a:latin typeface="Lato"/>
                <a:ea typeface="Lato"/>
                <a:cs typeface="Lato"/>
                <a:sym typeface="Lato"/>
              </a:rPr>
              <a:t>Introduction</a:t>
            </a:r>
            <a:endParaRPr sz="19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900">
                <a:solidFill>
                  <a:schemeClr val="dk1"/>
                </a:solidFill>
                <a:latin typeface="Lato"/>
                <a:ea typeface="Lato"/>
                <a:cs typeface="Lato"/>
                <a:sym typeface="Lato"/>
              </a:rPr>
              <a:t>Motivation behind Bosco</a:t>
            </a:r>
            <a:endParaRPr sz="19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900">
                <a:solidFill>
                  <a:schemeClr val="dk1"/>
                </a:solidFill>
                <a:latin typeface="Lato"/>
                <a:ea typeface="Lato"/>
                <a:cs typeface="Lato"/>
                <a:sym typeface="Lato"/>
              </a:rPr>
              <a:t>Bosco’s Workflow</a:t>
            </a:r>
            <a:endParaRPr sz="1900">
              <a:solidFill>
                <a:schemeClr val="dk1"/>
              </a:solidFill>
              <a:latin typeface="Lato"/>
              <a:ea typeface="Lato"/>
              <a:cs typeface="Lato"/>
              <a:sym typeface="Lato"/>
            </a:endParaRPr>
          </a:p>
          <a:p>
            <a:pPr indent="-349250" lvl="0" marL="457200" rtl="0" algn="l">
              <a:lnSpc>
                <a:spcPct val="115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Demo</a:t>
            </a:r>
            <a:endParaRPr sz="1900">
              <a:solidFill>
                <a:schemeClr val="dk1"/>
              </a:solidFill>
              <a:latin typeface="Lato"/>
              <a:ea typeface="Lato"/>
              <a:cs typeface="Lato"/>
              <a:sym typeface="Lato"/>
            </a:endParaRPr>
          </a:p>
          <a:p>
            <a:pPr indent="-349250" lvl="0" marL="457200" rtl="0" algn="l">
              <a:lnSpc>
                <a:spcPct val="115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Development</a:t>
            </a:r>
            <a:endParaRPr sz="1900">
              <a:solidFill>
                <a:schemeClr val="dk1"/>
              </a:solidFill>
              <a:latin typeface="Lato"/>
              <a:ea typeface="Lato"/>
              <a:cs typeface="Lato"/>
              <a:sym typeface="Lato"/>
            </a:endParaRPr>
          </a:p>
          <a:p>
            <a:pPr indent="-349250" lvl="0" marL="457200" rtl="0" algn="l">
              <a:lnSpc>
                <a:spcPct val="115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Features</a:t>
            </a:r>
            <a:endParaRPr sz="1900">
              <a:solidFill>
                <a:schemeClr val="dk1"/>
              </a:solidFill>
              <a:latin typeface="Lato"/>
              <a:ea typeface="Lato"/>
              <a:cs typeface="Lato"/>
              <a:sym typeface="Lato"/>
            </a:endParaRPr>
          </a:p>
          <a:p>
            <a:pPr indent="-349250" lvl="0" marL="457200" rtl="0" algn="l">
              <a:lnSpc>
                <a:spcPct val="115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Future Work</a:t>
            </a:r>
            <a:endParaRPr sz="1900">
              <a:solidFill>
                <a:schemeClr val="dk1"/>
              </a:solidFill>
              <a:latin typeface="Lato"/>
              <a:ea typeface="Lato"/>
              <a:cs typeface="Lato"/>
              <a:sym typeface="Lato"/>
            </a:endParaRPr>
          </a:p>
          <a:p>
            <a:pPr indent="-349250" lvl="0" marL="457200" rtl="0" algn="l">
              <a:lnSpc>
                <a:spcPct val="115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Q &amp; A</a:t>
            </a:r>
            <a:endParaRPr sz="1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49207769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49207769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test results are reported to Cloudwatch as well as a completion report of all the tests in a test profile.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e49207769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e49207769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Bosco is also deployed using a Cloud Formation template which was written in YAML. This template defines all the resources Bosco uses.</a:t>
            </a:r>
            <a:endParaRPr/>
          </a:p>
          <a:p>
            <a:pPr indent="0" lvl="0" marL="0" rtl="0" algn="l">
              <a:spcBef>
                <a:spcPts val="0"/>
              </a:spcBef>
              <a:spcAft>
                <a:spcPts val="0"/>
              </a:spcAft>
              <a:buNone/>
            </a:pPr>
            <a:r>
              <a:rPr lang="en"/>
              <a:t>For example</a:t>
            </a:r>
            <a:endParaRPr/>
          </a:p>
          <a:p>
            <a:pPr indent="-317500" lvl="0" marL="457200" rtl="0" algn="l">
              <a:spcBef>
                <a:spcPts val="0"/>
              </a:spcBef>
              <a:spcAft>
                <a:spcPts val="0"/>
              </a:spcAft>
              <a:buSzPts val="1400"/>
              <a:buChar char="●"/>
            </a:pPr>
            <a:r>
              <a:rPr lang="en"/>
              <a:t>The orchestrator lambda</a:t>
            </a:r>
            <a:endParaRPr/>
          </a:p>
          <a:p>
            <a:pPr indent="-317500" lvl="0" marL="457200" rtl="0" algn="l">
              <a:spcBef>
                <a:spcPts val="0"/>
              </a:spcBef>
              <a:spcAft>
                <a:spcPts val="0"/>
              </a:spcAft>
              <a:buSzPts val="1400"/>
              <a:buChar char="●"/>
            </a:pPr>
            <a:r>
              <a:rPr lang="en"/>
              <a:t>The handler lambda</a:t>
            </a:r>
            <a:endParaRPr/>
          </a:p>
          <a:p>
            <a:pPr indent="-317500" lvl="0" marL="457200" rtl="0" algn="l">
              <a:spcBef>
                <a:spcPts val="0"/>
              </a:spcBef>
              <a:spcAft>
                <a:spcPts val="0"/>
              </a:spcAft>
              <a:buSzPts val="1400"/>
              <a:buChar char="●"/>
            </a:pPr>
            <a:r>
              <a:rPr lang="en"/>
              <a:t>The results lambda</a:t>
            </a:r>
            <a:endParaRPr/>
          </a:p>
          <a:p>
            <a:pPr indent="-317500" lvl="0" marL="457200" rtl="0" algn="l">
              <a:spcBef>
                <a:spcPts val="0"/>
              </a:spcBef>
              <a:spcAft>
                <a:spcPts val="0"/>
              </a:spcAft>
              <a:buSzPts val="1400"/>
              <a:buChar char="●"/>
            </a:pPr>
            <a:r>
              <a:rPr lang="en"/>
              <a:t>The state machine</a:t>
            </a:r>
            <a:endParaRPr/>
          </a:p>
          <a:p>
            <a:pPr indent="-317500" lvl="0" marL="457200" rtl="0" algn="l">
              <a:spcBef>
                <a:spcPts val="0"/>
              </a:spcBef>
              <a:spcAft>
                <a:spcPts val="0"/>
              </a:spcAft>
              <a:buSzPts val="1400"/>
              <a:buChar char="●"/>
            </a:pPr>
            <a:r>
              <a:rPr lang="en"/>
              <a:t>The dynamo db table</a:t>
            </a:r>
            <a:endParaRPr/>
          </a:p>
          <a:p>
            <a:pPr indent="-317500" lvl="0" marL="457200" rtl="0" algn="l">
              <a:spcBef>
                <a:spcPts val="0"/>
              </a:spcBef>
              <a:spcAft>
                <a:spcPts val="0"/>
              </a:spcAft>
              <a:buSzPts val="1400"/>
              <a:buChar char="●"/>
            </a:pPr>
            <a:r>
              <a:rPr lang="en"/>
              <a:t>The S3 bucket</a:t>
            </a:r>
            <a:endParaRPr/>
          </a:p>
          <a:p>
            <a:pPr indent="-317500" lvl="0" marL="457200" rtl="0" algn="l">
              <a:spcBef>
                <a:spcPts val="0"/>
              </a:spcBef>
              <a:spcAft>
                <a:spcPts val="0"/>
              </a:spcAft>
              <a:buSzPts val="1400"/>
              <a:buChar char="●"/>
            </a:pPr>
            <a:r>
              <a:rPr lang="en"/>
              <a:t>Any roles or policies </a:t>
            </a:r>
            <a:r>
              <a:rPr lang="en"/>
              <a:t>attached</a:t>
            </a:r>
            <a:r>
              <a:rPr lang="en"/>
              <a:t> to these resources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e49207769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e49207769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overview of what is to come for Bosco</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Work has been ongoing for Bosco. These are some features that Bosco now has and some to come</a:t>
            </a:r>
            <a:endParaRPr/>
          </a:p>
          <a:p>
            <a:pPr indent="-317500" lvl="0" marL="457200" rtl="0" algn="l">
              <a:spcBef>
                <a:spcPts val="0"/>
              </a:spcBef>
              <a:spcAft>
                <a:spcPts val="0"/>
              </a:spcAft>
              <a:buSzPts val="1400"/>
              <a:buChar char="●"/>
            </a:pPr>
            <a:r>
              <a:rPr lang="en"/>
              <a:t>Bosco is now sending alerts to ServisBOT’s Slack channels to notify the team of any test </a:t>
            </a:r>
            <a:r>
              <a:rPr lang="en"/>
              <a:t>failures</a:t>
            </a:r>
            <a:r>
              <a:rPr lang="en"/>
              <a:t>. The Slack alerts contain previews of the failed test screenshots.</a:t>
            </a:r>
            <a:endParaRPr/>
          </a:p>
          <a:p>
            <a:pPr indent="-317500" lvl="0" marL="457200" rtl="0" algn="l">
              <a:spcBef>
                <a:spcPts val="0"/>
              </a:spcBef>
              <a:spcAft>
                <a:spcPts val="0"/>
              </a:spcAft>
              <a:buSzPts val="1400"/>
              <a:buChar char="●"/>
            </a:pPr>
            <a:r>
              <a:rPr lang="en"/>
              <a:t>Bosco also has an API gateway which retrieves the latest test results</a:t>
            </a:r>
            <a:endParaRPr/>
          </a:p>
          <a:p>
            <a:pPr indent="-317500" lvl="0" marL="457200" rtl="0" algn="l">
              <a:spcBef>
                <a:spcPts val="0"/>
              </a:spcBef>
              <a:spcAft>
                <a:spcPts val="0"/>
              </a:spcAft>
              <a:buSzPts val="1400"/>
              <a:buChar char="●"/>
            </a:pPr>
            <a:r>
              <a:rPr lang="en"/>
              <a:t>Finally the goal of Bosco is to turn off the Frankenstein tests. Now that the infrastructure of Bosco is in place this is the next step for the team.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e4920776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e49207769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the end of my presentation. Thanks for listening. </a:t>
            </a:r>
            <a:endParaRPr/>
          </a:p>
          <a:p>
            <a:pPr indent="0" lvl="0" marL="0" rtl="0" algn="l">
              <a:spcBef>
                <a:spcPts val="0"/>
              </a:spcBef>
              <a:spcAft>
                <a:spcPts val="0"/>
              </a:spcAft>
              <a:buNone/>
            </a:pPr>
            <a:r>
              <a:rPr lang="en"/>
              <a:t>If you’ve any questions let me know.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0cc977d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0cc977d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I’’ll start the presentation with giving some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0cc977d4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0cc977d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So what do ServisBOT do?</a:t>
            </a:r>
            <a:endParaRPr/>
          </a:p>
          <a:p>
            <a:pPr indent="0" lvl="0" marL="457200" rtl="0" algn="l">
              <a:spcBef>
                <a:spcPts val="0"/>
              </a:spcBef>
              <a:spcAft>
                <a:spcPts val="0"/>
              </a:spcAft>
              <a:buNone/>
            </a:pPr>
            <a:r>
              <a:t/>
            </a:r>
            <a:endParaRPr/>
          </a:p>
          <a:p>
            <a:pPr indent="-317500" lvl="0" marL="457200" marR="190500" rtl="0" algn="l">
              <a:lnSpc>
                <a:spcPct val="146668"/>
              </a:lnSpc>
              <a:spcBef>
                <a:spcPts val="0"/>
              </a:spcBef>
              <a:spcAft>
                <a:spcPts val="0"/>
              </a:spcAft>
              <a:buSzPts val="1400"/>
              <a:buChar char="●"/>
            </a:pPr>
            <a:r>
              <a:rPr lang="en" sz="1150">
                <a:solidFill>
                  <a:srgbClr val="1D1C1D"/>
                </a:solidFill>
              </a:rPr>
              <a:t>ServisBOT is a conversational artificial intelligence provider that has been in existence since 2017.  ServisBOT provides conversational chatbots mainly in the customer service space across Europe, US and the middle east. ServisBOT also provides AI model optimisation services to companies running their own or third party AI models.</a:t>
            </a:r>
            <a:endParaRPr sz="1150">
              <a:solidFill>
                <a:srgbClr val="1D1C1D"/>
              </a:solidFill>
            </a:endParaRPr>
          </a:p>
          <a:p>
            <a:pPr indent="0" lvl="0" marL="457200" marR="190500" rtl="0" algn="l">
              <a:lnSpc>
                <a:spcPct val="146668"/>
              </a:lnSpc>
              <a:spcBef>
                <a:spcPts val="900"/>
              </a:spcBef>
              <a:spcAft>
                <a:spcPts val="9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ServisBOT’s chatbots currently use a test runner called Frankenstein. </a:t>
            </a:r>
            <a:endParaRPr b="1" sz="1500">
              <a:solidFill>
                <a:schemeClr val="dk1"/>
              </a:solidFill>
              <a:latin typeface="Raleway"/>
              <a:ea typeface="Raleway"/>
              <a:cs typeface="Raleway"/>
              <a:sym typeface="Raleway"/>
            </a:endParaRPr>
          </a:p>
          <a:p>
            <a:pPr indent="-323850" lvl="0" marL="457200" rtl="0" algn="l">
              <a:lnSpc>
                <a:spcPct val="115000"/>
              </a:lnSpc>
              <a:spcBef>
                <a:spcPts val="160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Bosco was built to replace Frankenstein</a:t>
            </a:r>
            <a:endParaRPr b="1" sz="1500">
              <a:solidFill>
                <a:schemeClr val="dk1"/>
              </a:solidFill>
              <a:latin typeface="Raleway"/>
              <a:ea typeface="Raleway"/>
              <a:cs typeface="Raleway"/>
              <a:sym typeface="Raleway"/>
            </a:endParaRPr>
          </a:p>
          <a:p>
            <a:pPr indent="-323850" lvl="0" marL="457200" rtl="0" algn="l">
              <a:lnSpc>
                <a:spcPct val="115000"/>
              </a:lnSpc>
              <a:spcBef>
                <a:spcPts val="160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Bosco, named because it uses Puppeteer whereas Frankenstein uses Testcafe. </a:t>
            </a:r>
            <a:endParaRPr b="1" sz="1500">
              <a:solidFill>
                <a:schemeClr val="dk1"/>
              </a:solidFill>
              <a:latin typeface="Raleway"/>
              <a:ea typeface="Raleway"/>
              <a:cs typeface="Raleway"/>
              <a:sym typeface="Raleway"/>
            </a:endParaRPr>
          </a:p>
          <a:p>
            <a:pPr indent="-323850" lvl="0" marL="457200" rtl="0" algn="l">
              <a:lnSpc>
                <a:spcPct val="115000"/>
              </a:lnSpc>
              <a:spcBef>
                <a:spcPts val="100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It is run on an AWS Lambda instead of EC2 </a:t>
            </a:r>
            <a:endParaRPr b="1" sz="1500">
              <a:solidFill>
                <a:schemeClr val="dk1"/>
              </a:solidFill>
              <a:latin typeface="Raleway"/>
              <a:ea typeface="Raleway"/>
              <a:cs typeface="Raleway"/>
              <a:sym typeface="Raleway"/>
            </a:endParaRPr>
          </a:p>
          <a:p>
            <a:pPr indent="-323850" lvl="0" marL="457200" rtl="0" algn="l">
              <a:lnSpc>
                <a:spcPct val="115000"/>
              </a:lnSpc>
              <a:spcBef>
                <a:spcPts val="100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We will look at Lambda and Puppete during this presentation  and why they are a vast improvement on Frankenstein.</a:t>
            </a:r>
            <a:endParaRPr b="1" sz="15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4920776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e4920776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demo Bosco I’ll first go through the motivation behind Bosco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e49207769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e49207769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We’ll start with Frankenstein</a:t>
            </a:r>
            <a:endParaRPr/>
          </a:p>
          <a:p>
            <a:pPr indent="-317500" lvl="0" marL="457200" rtl="0" algn="l">
              <a:spcBef>
                <a:spcPts val="0"/>
              </a:spcBef>
              <a:spcAft>
                <a:spcPts val="0"/>
              </a:spcAft>
              <a:buSzPts val="1400"/>
              <a:buChar char="●"/>
            </a:pPr>
            <a:r>
              <a:rPr lang="en"/>
              <a:t>Frankenstein tests are currently run in 2 EC2 instances (virtual computers ) that are run in 2 x different AWS regions (EU &amp; US)</a:t>
            </a:r>
            <a:endParaRPr/>
          </a:p>
          <a:p>
            <a:pPr indent="-317500" lvl="0" marL="457200" rtl="0" algn="l">
              <a:spcBef>
                <a:spcPts val="0"/>
              </a:spcBef>
              <a:spcAft>
                <a:spcPts val="0"/>
              </a:spcAft>
              <a:buSzPts val="1400"/>
              <a:buChar char="●"/>
            </a:pPr>
            <a:r>
              <a:rPr lang="en"/>
              <a:t>Like Bosco they are triggered by a timed event, save screenshots of failed tests to an S3 bucket and report the results to Cloudwatch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e4920776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e49207769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However, there are issues with Frankenstein</a:t>
            </a:r>
            <a:endParaRPr>
              <a:solidFill>
                <a:schemeClr val="dk1"/>
              </a:solidFill>
            </a:endParaRPr>
          </a:p>
          <a:p>
            <a:pPr indent="0" lvl="0" marL="457200" rtl="0" algn="l">
              <a:spcBef>
                <a:spcPts val="0"/>
              </a:spcBef>
              <a:spcAft>
                <a:spcPts val="0"/>
              </a:spcAft>
              <a:buNone/>
            </a:pPr>
            <a:r>
              <a:rPr lang="en">
                <a:solidFill>
                  <a:schemeClr val="dk1"/>
                </a:solidFill>
              </a:rPr>
              <a:t>All the tests are run on one instance which means they are all competing for memory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test run takes 6 minutes. ServisBOT are billed per second of this test run. Bosco tests on the other hand will be run in parallel with each so a test run will only take a minute or two.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Cost analysis puts Frank testing at $15,000 per year, just to run the instances, there are other costs. This is a significant cost just for testing.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instances are at their limit, they do not scale and therefore ServisBOT cannot add more tests without doubling the cost as they would need to create and get billed for a new instance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frankenstein EC2 instances are always running because they are run in multiple regions across the globe so they have to run 24/7. This is why Frankenstein is so costly.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Testcafe can be unreliable when identifying elements on a webpage. Some elements cannot be uniquely identified in a complex user interface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Puppeteer and Testcafe both automate browser interactions from a user.</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I’ve outlined here why we ServisBot have chosen Puppeteer as the browser automation tool for Bosco</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Puppeteer is a NodeJS library which can be run in Lambda as Lambda has better support for NodeJS environments.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Puppeteer </a:t>
            </a:r>
            <a:r>
              <a:rPr lang="en" sz="1200">
                <a:solidFill>
                  <a:srgbClr val="374151"/>
                </a:solidFill>
                <a:highlight>
                  <a:srgbClr val="F7F7F8"/>
                </a:highlight>
                <a:latin typeface="Roboto"/>
                <a:ea typeface="Roboto"/>
                <a:cs typeface="Roboto"/>
                <a:sym typeface="Roboto"/>
              </a:rPr>
              <a:t>provides more control for the developers through a complex API.</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TestCafe on the other hand is a JavaScript-based testing framework which offers a simpler API for browser automation but is less reliable.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Puppeteer now has a strong community support network with 4.7 million weekly downloads compared to Testcafe close to 223k.</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AWS Synthetics uses Puppeteer which is proof that Puppeteer runs well in Lambda if AWS chose it.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(The main difference between a Node.js library and a JavaScript-based testing framework is that a Node.js library is a collection of reusable code that can be used for a wide range of tasks, including building web applications, interacting with databases, and performing various system tasks. Whereas, a JavaScript-based testing framework is specifically designed for the purpose of testing, and provides a set of tools and conventions for organizing, running and reporting on tests.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Node.js libraries can be used within testing frameworks to provide additional functionality, while testing frameworks can be used in Node.js applications to provide automated testing.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drive.google.com/file/d/1582jGqTG9Hv5TRs8dXs0iYY2U0qbmMDE/view"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drive.google.com/file/d/1TfeJjQaNhMxoq3H2N-j1IGIQAnrYaVH0/view"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travel.trade.gov/view/m-2015-O-001/index.html"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H3E3Qk2b8GZpLr5HgQDY6dwkQsA34bX0/view" TargetMode="External"/><Relationship Id="rId4" Type="http://schemas.openxmlformats.org/officeDocument/2006/relationships/image" Target="../media/image3.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travel.trade.gov/view/m-2015-O-001/index.html" TargetMode="External"/><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Bosco</a:t>
            </a:r>
            <a:endParaRPr b="1"/>
          </a:p>
          <a:p>
            <a:pPr indent="0" lvl="0" marL="0" rtl="0" algn="l">
              <a:spcBef>
                <a:spcPts val="0"/>
              </a:spcBef>
              <a:spcAft>
                <a:spcPts val="0"/>
              </a:spcAft>
              <a:buNone/>
            </a:pPr>
            <a:r>
              <a:rPr b="1" lang="en"/>
              <a:t>Presentation</a:t>
            </a:r>
            <a:endParaRPr b="1"/>
          </a:p>
        </p:txBody>
      </p:sp>
      <p:sp>
        <p:nvSpPr>
          <p:cNvPr id="135" name="Google Shape;135;p13"/>
          <p:cNvSpPr txBox="1"/>
          <p:nvPr>
            <p:ph idx="1" type="subTitle"/>
          </p:nvPr>
        </p:nvSpPr>
        <p:spPr>
          <a:xfrm>
            <a:off x="729625" y="3172900"/>
            <a:ext cx="5199900" cy="17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Mags McCarthy</a:t>
            </a:r>
            <a:endParaRPr b="1" sz="2400"/>
          </a:p>
          <a:p>
            <a:pPr indent="0" lvl="0" marL="0" rtl="0" algn="l">
              <a:spcBef>
                <a:spcPts val="0"/>
              </a:spcBef>
              <a:spcAft>
                <a:spcPts val="0"/>
              </a:spcAft>
              <a:buNone/>
            </a:pPr>
            <a:r>
              <a:rPr i="1" lang="en" sz="1900"/>
              <a:t>Higher Diploma in Computer Science</a:t>
            </a:r>
            <a:endParaRPr i="1" sz="1900"/>
          </a:p>
          <a:p>
            <a:pPr indent="0" lvl="0" marL="0" rtl="0" algn="l">
              <a:spcBef>
                <a:spcPts val="0"/>
              </a:spcBef>
              <a:spcAft>
                <a:spcPts val="0"/>
              </a:spcAft>
              <a:buNone/>
            </a:pPr>
            <a:r>
              <a:rPr i="1" lang="en" sz="1900"/>
              <a:t>20095610</a:t>
            </a:r>
            <a:endParaRPr i="1" sz="1900"/>
          </a:p>
        </p:txBody>
      </p:sp>
      <p:pic>
        <p:nvPicPr>
          <p:cNvPr id="136" name="Google Shape;136;p13"/>
          <p:cNvPicPr preferRelativeResize="0"/>
          <p:nvPr/>
        </p:nvPicPr>
        <p:blipFill>
          <a:blip r:embed="rId3">
            <a:alphaModFix/>
          </a:blip>
          <a:stretch>
            <a:fillRect/>
          </a:stretch>
        </p:blipFill>
        <p:spPr>
          <a:xfrm>
            <a:off x="6900475" y="3111425"/>
            <a:ext cx="1851550" cy="185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000">
                <a:solidFill>
                  <a:schemeClr val="lt2"/>
                </a:solidFill>
              </a:rPr>
              <a:t>Puppeteer Interaction Test</a:t>
            </a:r>
            <a:endParaRPr b="1" sz="4000">
              <a:solidFill>
                <a:schemeClr val="lt2"/>
              </a:solidFill>
            </a:endParaRPr>
          </a:p>
        </p:txBody>
      </p:sp>
      <p:pic>
        <p:nvPicPr>
          <p:cNvPr id="202" name="Google Shape;202;p22" title="Screen Recording 2023-04-19 at 20.57.28.mov">
            <a:hlinkClick r:id="rId3"/>
          </p:cNvPr>
          <p:cNvPicPr preferRelativeResize="0"/>
          <p:nvPr/>
        </p:nvPicPr>
        <p:blipFill>
          <a:blip r:embed="rId4">
            <a:alphaModFix/>
          </a:blip>
          <a:stretch>
            <a:fillRect/>
          </a:stretch>
        </p:blipFill>
        <p:spPr>
          <a:xfrm>
            <a:off x="1747325" y="1216525"/>
            <a:ext cx="5649360" cy="353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256200" y="50420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Lambda</a:t>
            </a:r>
            <a:r>
              <a:rPr b="1" lang="en">
                <a:solidFill>
                  <a:schemeClr val="lt2"/>
                </a:solidFill>
              </a:rPr>
              <a:t> vs EC2</a:t>
            </a:r>
            <a:endParaRPr b="1">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23"/>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pic>
        <p:nvPicPr>
          <p:cNvPr id="209" name="Google Shape;209;p23"/>
          <p:cNvPicPr preferRelativeResize="0"/>
          <p:nvPr/>
        </p:nvPicPr>
        <p:blipFill>
          <a:blip r:embed="rId3">
            <a:alphaModFix/>
          </a:blip>
          <a:stretch>
            <a:fillRect/>
          </a:stretch>
        </p:blipFill>
        <p:spPr>
          <a:xfrm>
            <a:off x="6559175" y="402575"/>
            <a:ext cx="1470775" cy="1470775"/>
          </a:xfrm>
          <a:prstGeom prst="rect">
            <a:avLst/>
          </a:prstGeom>
          <a:noFill/>
          <a:ln>
            <a:noFill/>
          </a:ln>
        </p:spPr>
      </p:pic>
      <p:graphicFrame>
        <p:nvGraphicFramePr>
          <p:cNvPr id="210" name="Google Shape;210;p23"/>
          <p:cNvGraphicFramePr/>
          <p:nvPr/>
        </p:nvGraphicFramePr>
        <p:xfrm>
          <a:off x="616775" y="2149775"/>
          <a:ext cx="3000000" cy="3000000"/>
        </p:xfrm>
        <a:graphic>
          <a:graphicData uri="http://schemas.openxmlformats.org/drawingml/2006/table">
            <a:tbl>
              <a:tblPr>
                <a:noFill/>
                <a:tableStyleId>{92CB77BD-5DB7-4DD6-9928-1E50643415B7}</a:tableStyleId>
              </a:tblPr>
              <a:tblGrid>
                <a:gridCol w="3619500"/>
                <a:gridCol w="3619500"/>
              </a:tblGrid>
              <a:tr h="381000">
                <a:tc>
                  <a:txBody>
                    <a:bodyPr/>
                    <a:lstStyle/>
                    <a:p>
                      <a:pPr indent="0" lvl="0" marL="0" rtl="0" algn="l">
                        <a:spcBef>
                          <a:spcPts val="0"/>
                        </a:spcBef>
                        <a:spcAft>
                          <a:spcPts val="0"/>
                        </a:spcAft>
                        <a:buNone/>
                      </a:pPr>
                      <a:r>
                        <a:rPr b="1" lang="en">
                          <a:solidFill>
                            <a:schemeClr val="lt2"/>
                          </a:solidFill>
                        </a:rPr>
                        <a:t>LAMBDA</a:t>
                      </a:r>
                      <a:endParaRPr b="1">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2"/>
                          </a:solidFill>
                        </a:rPr>
                        <a:t>EC2</a:t>
                      </a:r>
                      <a:endParaRPr b="1">
                        <a:solidFill>
                          <a:schemeClr val="lt2"/>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Executes self-contained functions</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Creates an operating system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AWS maintained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AWS and user maintenance required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Parallel function executions</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Instances with tests competing for memory</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Container deploys dependencies</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Manual management of dependencies</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Starts  in ms</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Starts  in </a:t>
                      </a:r>
                      <a:r>
                        <a:rPr lang="en">
                          <a:solidFill>
                            <a:schemeClr val="lt1"/>
                          </a:solidFill>
                        </a:rPr>
                        <a:t>seconds</a:t>
                      </a:r>
                      <a:r>
                        <a:rPr lang="en">
                          <a:solidFill>
                            <a:schemeClr val="lt1"/>
                          </a:solidFill>
                        </a:rPr>
                        <a:t> to minutes</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chemeClr val="lt1"/>
                          </a:solidFill>
                        </a:rPr>
                        <a:t>Billed per 100ms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Billed per second</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000">
                <a:solidFill>
                  <a:schemeClr val="lt2"/>
                </a:solidFill>
              </a:rPr>
              <a:t>DEMO</a:t>
            </a:r>
            <a:endParaRPr b="1" sz="40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chemeClr val="lt2"/>
                </a:solidFill>
              </a:rPr>
              <a:t>Bosco Workflow</a:t>
            </a:r>
            <a:endParaRPr b="1" sz="4000">
              <a:solidFill>
                <a:schemeClr val="lt2"/>
              </a:solidFill>
            </a:endParaRPr>
          </a:p>
        </p:txBody>
      </p:sp>
      <p:pic>
        <p:nvPicPr>
          <p:cNvPr id="221" name="Google Shape;221;p25"/>
          <p:cNvPicPr preferRelativeResize="0"/>
          <p:nvPr/>
        </p:nvPicPr>
        <p:blipFill>
          <a:blip r:embed="rId3">
            <a:alphaModFix/>
          </a:blip>
          <a:stretch>
            <a:fillRect/>
          </a:stretch>
        </p:blipFill>
        <p:spPr>
          <a:xfrm>
            <a:off x="2706813" y="1307850"/>
            <a:ext cx="3730381"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000">
                <a:solidFill>
                  <a:schemeClr val="lt2"/>
                </a:solidFill>
              </a:rPr>
              <a:t>Bosco Step Function</a:t>
            </a:r>
            <a:endParaRPr b="1" sz="4000">
              <a:solidFill>
                <a:schemeClr val="lt2"/>
              </a:solidFill>
            </a:endParaRPr>
          </a:p>
        </p:txBody>
      </p:sp>
      <p:pic>
        <p:nvPicPr>
          <p:cNvPr id="227" name="Google Shape;227;p26" title="Screen Recording 2023-04-19 at 20.49.13.mov">
            <a:hlinkClick r:id="rId3"/>
          </p:cNvPr>
          <p:cNvPicPr preferRelativeResize="0"/>
          <p:nvPr/>
        </p:nvPicPr>
        <p:blipFill>
          <a:blip r:embed="rId4">
            <a:alphaModFix/>
          </a:blip>
          <a:stretch>
            <a:fillRect/>
          </a:stretch>
        </p:blipFill>
        <p:spPr>
          <a:xfrm>
            <a:off x="1803313" y="1341475"/>
            <a:ext cx="5537376" cy="346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024375" y="550950"/>
            <a:ext cx="6891000" cy="404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800">
                <a:solidFill>
                  <a:schemeClr val="lt2"/>
                </a:solidFill>
              </a:rPr>
              <a:t>Bosco Development Phase</a:t>
            </a:r>
            <a:endParaRPr b="0" sz="1800">
              <a:solidFill>
                <a:schemeClr val="lt2"/>
              </a:solidFill>
            </a:endParaRPr>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en" sz="1400"/>
              <a:t>Puppeteer test locally</a:t>
            </a:r>
            <a:endParaRPr sz="1400"/>
          </a:p>
          <a:p>
            <a:pPr indent="-317500" lvl="0" marL="457200" rtl="0" algn="l">
              <a:lnSpc>
                <a:spcPct val="150000"/>
              </a:lnSpc>
              <a:spcBef>
                <a:spcPts val="0"/>
              </a:spcBef>
              <a:spcAft>
                <a:spcPts val="0"/>
              </a:spcAft>
              <a:buSzPts val="1400"/>
              <a:buChar char="●"/>
            </a:pPr>
            <a:r>
              <a:rPr lang="en" sz="1400"/>
              <a:t>Run Puppeteer test in Lambda</a:t>
            </a:r>
            <a:endParaRPr sz="1400"/>
          </a:p>
          <a:p>
            <a:pPr indent="-317500" lvl="0" marL="457200" rtl="0" algn="l">
              <a:lnSpc>
                <a:spcPct val="150000"/>
              </a:lnSpc>
              <a:spcBef>
                <a:spcPts val="0"/>
              </a:spcBef>
              <a:spcAft>
                <a:spcPts val="0"/>
              </a:spcAft>
              <a:buSzPts val="1400"/>
              <a:buChar char="●"/>
            </a:pPr>
            <a:r>
              <a:rPr lang="en" sz="1400"/>
              <a:t>Step Function</a:t>
            </a:r>
            <a:endParaRPr sz="1400"/>
          </a:p>
          <a:p>
            <a:pPr indent="-317500" lvl="0" marL="457200" rtl="0" algn="l">
              <a:lnSpc>
                <a:spcPct val="150000"/>
              </a:lnSpc>
              <a:spcBef>
                <a:spcPts val="0"/>
              </a:spcBef>
              <a:spcAft>
                <a:spcPts val="0"/>
              </a:spcAft>
              <a:buSzPts val="1400"/>
              <a:buChar char="●"/>
            </a:pPr>
            <a:r>
              <a:rPr lang="en" sz="1400"/>
              <a:t>Cloud Formation</a:t>
            </a:r>
            <a:endParaRPr sz="1400"/>
          </a:p>
          <a:p>
            <a:pPr indent="-317500" lvl="0" marL="457200" rtl="0" algn="l">
              <a:lnSpc>
                <a:spcPct val="150000"/>
              </a:lnSpc>
              <a:spcBef>
                <a:spcPts val="0"/>
              </a:spcBef>
              <a:spcAft>
                <a:spcPts val="0"/>
              </a:spcAft>
              <a:buSzPts val="1400"/>
              <a:buChar char="●"/>
            </a:pPr>
            <a:r>
              <a:rPr lang="en" sz="1400"/>
              <a:t>SSM</a:t>
            </a:r>
            <a:endParaRPr sz="1400"/>
          </a:p>
          <a:p>
            <a:pPr indent="-317500" lvl="0" marL="457200" rtl="0" algn="l">
              <a:lnSpc>
                <a:spcPct val="150000"/>
              </a:lnSpc>
              <a:spcBef>
                <a:spcPts val="0"/>
              </a:spcBef>
              <a:spcAft>
                <a:spcPts val="0"/>
              </a:spcAft>
              <a:buSzPts val="1400"/>
              <a:buChar char="●"/>
            </a:pPr>
            <a:r>
              <a:rPr lang="en" sz="1400"/>
              <a:t> Test Profiles</a:t>
            </a:r>
            <a:endParaRPr sz="1400"/>
          </a:p>
          <a:p>
            <a:pPr indent="-317500" lvl="0" marL="457200" rtl="0" algn="l">
              <a:lnSpc>
                <a:spcPct val="150000"/>
              </a:lnSpc>
              <a:spcBef>
                <a:spcPts val="0"/>
              </a:spcBef>
              <a:spcAft>
                <a:spcPts val="0"/>
              </a:spcAft>
              <a:buSzPts val="1400"/>
              <a:buChar char="●"/>
            </a:pPr>
            <a:r>
              <a:rPr lang="en" sz="1400"/>
              <a:t>Cloudwatch Triggers</a:t>
            </a:r>
            <a:endParaRPr sz="1400"/>
          </a:p>
          <a:p>
            <a:pPr indent="-317500" lvl="0" marL="457200" rtl="0" algn="l">
              <a:lnSpc>
                <a:spcPct val="150000"/>
              </a:lnSpc>
              <a:spcBef>
                <a:spcPts val="0"/>
              </a:spcBef>
              <a:spcAft>
                <a:spcPts val="0"/>
              </a:spcAft>
              <a:buSzPts val="1400"/>
              <a:buChar char="●"/>
            </a:pPr>
            <a:r>
              <a:rPr lang="en" sz="1400"/>
              <a:t>DynamoDB</a:t>
            </a:r>
            <a:endParaRPr sz="1400"/>
          </a:p>
          <a:p>
            <a:pPr indent="-317500" lvl="0" marL="457200" rtl="0" algn="l">
              <a:lnSpc>
                <a:spcPct val="150000"/>
              </a:lnSpc>
              <a:spcBef>
                <a:spcPts val="0"/>
              </a:spcBef>
              <a:spcAft>
                <a:spcPts val="0"/>
              </a:spcAft>
              <a:buSzPts val="1400"/>
              <a:buChar char="●"/>
            </a:pPr>
            <a:r>
              <a:rPr lang="en" sz="1400"/>
              <a:t>Cloudwatch Logs</a:t>
            </a:r>
            <a:endParaRPr sz="1400"/>
          </a:p>
          <a:p>
            <a:pPr indent="-317500" lvl="0" marL="457200" rtl="0" algn="l">
              <a:lnSpc>
                <a:spcPct val="150000"/>
              </a:lnSpc>
              <a:spcBef>
                <a:spcPts val="0"/>
              </a:spcBef>
              <a:spcAft>
                <a:spcPts val="0"/>
              </a:spcAft>
              <a:buSzPts val="1400"/>
              <a:buChar char="●"/>
            </a:pPr>
            <a:r>
              <a:rPr lang="en" sz="1400"/>
              <a:t>S3</a:t>
            </a:r>
            <a:endParaRPr sz="1400"/>
          </a:p>
        </p:txBody>
      </p:sp>
      <p:sp>
        <p:nvSpPr>
          <p:cNvPr id="233" name="Google Shape;233;p2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 </a:t>
            </a:r>
            <a:r>
              <a:rPr lang="en" sz="1200" u="sng">
                <a:solidFill>
                  <a:schemeClr val="dk1"/>
                </a:solidFill>
                <a:latin typeface="Lato"/>
                <a:ea typeface="Lato"/>
                <a:cs typeface="Lato"/>
                <a:sym typeface="Lato"/>
                <a:hlinkClick r:id="rId3">
                  <a:extLst>
                    <a:ext uri="{A12FA001-AC4F-418D-AE19-62706E023703}">
                      <ahyp:hlinkClr val="tx"/>
                    </a:ext>
                  </a:extLst>
                </a:hlinkClick>
              </a:rPr>
              <a:t>tavel.trade.gov</a:t>
            </a:r>
            <a:endParaRPr sz="1200">
              <a:solidFill>
                <a:schemeClr val="dk1"/>
              </a:solidFill>
              <a:latin typeface="Lato"/>
              <a:ea typeface="Lato"/>
              <a:cs typeface="Lato"/>
              <a:sym typeface="Lato"/>
            </a:endParaRPr>
          </a:p>
        </p:txBody>
      </p:sp>
      <p:pic>
        <p:nvPicPr>
          <p:cNvPr id="234" name="Google Shape;234;p27"/>
          <p:cNvPicPr preferRelativeResize="0"/>
          <p:nvPr/>
        </p:nvPicPr>
        <p:blipFill>
          <a:blip r:embed="rId4">
            <a:alphaModFix/>
          </a:blip>
          <a:stretch>
            <a:fillRect/>
          </a:stretch>
        </p:blipFill>
        <p:spPr>
          <a:xfrm>
            <a:off x="5358325" y="1124125"/>
            <a:ext cx="2193407"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BOSCO COMPLETE WORKFLOW</a:t>
            </a:r>
            <a:endParaRPr b="1"/>
          </a:p>
          <a:p>
            <a:pPr indent="0" lvl="0" marL="0" rtl="0" algn="l">
              <a:spcBef>
                <a:spcPts val="0"/>
              </a:spcBef>
              <a:spcAft>
                <a:spcPts val="0"/>
              </a:spcAft>
              <a:buNone/>
            </a:pPr>
            <a:r>
              <a:t/>
            </a:r>
            <a:endParaRPr/>
          </a:p>
        </p:txBody>
      </p:sp>
      <p:pic>
        <p:nvPicPr>
          <p:cNvPr id="240" name="Google Shape;240;p28"/>
          <p:cNvPicPr preferRelativeResize="0"/>
          <p:nvPr/>
        </p:nvPicPr>
        <p:blipFill>
          <a:blip r:embed="rId3">
            <a:alphaModFix/>
          </a:blip>
          <a:stretch>
            <a:fillRect/>
          </a:stretch>
        </p:blipFill>
        <p:spPr>
          <a:xfrm>
            <a:off x="6900475" y="3111425"/>
            <a:ext cx="1851550" cy="1851550"/>
          </a:xfrm>
          <a:prstGeom prst="rect">
            <a:avLst/>
          </a:prstGeom>
          <a:noFill/>
          <a:ln>
            <a:noFill/>
          </a:ln>
        </p:spPr>
      </p:pic>
      <p:sp>
        <p:nvSpPr>
          <p:cNvPr id="241" name="Google Shape;241;p28"/>
          <p:cNvSpPr txBox="1"/>
          <p:nvPr/>
        </p:nvSpPr>
        <p:spPr>
          <a:xfrm>
            <a:off x="4239075" y="3732625"/>
            <a:ext cx="19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42" name="Google Shape;242;p28"/>
          <p:cNvPicPr preferRelativeResize="0"/>
          <p:nvPr/>
        </p:nvPicPr>
        <p:blipFill>
          <a:blip r:embed="rId4">
            <a:alphaModFix/>
          </a:blip>
          <a:stretch>
            <a:fillRect/>
          </a:stretch>
        </p:blipFill>
        <p:spPr>
          <a:xfrm>
            <a:off x="1819424" y="985800"/>
            <a:ext cx="3363701" cy="3977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800">
                <a:solidFill>
                  <a:schemeClr val="lt2"/>
                </a:solidFill>
              </a:rPr>
              <a:t>Features</a:t>
            </a:r>
            <a:endParaRPr b="1" sz="4800">
              <a:solidFill>
                <a:schemeClr val="lt2"/>
              </a:solidFill>
            </a:endParaRPr>
          </a:p>
          <a:p>
            <a:pPr indent="0" lvl="0" marL="0" rtl="0" algn="l">
              <a:spcBef>
                <a:spcPts val="0"/>
              </a:spcBef>
              <a:spcAft>
                <a:spcPts val="0"/>
              </a:spcAft>
              <a:buNone/>
            </a:pPr>
            <a:r>
              <a:t/>
            </a:r>
            <a:endParaRPr/>
          </a:p>
        </p:txBody>
      </p:sp>
      <p:pic>
        <p:nvPicPr>
          <p:cNvPr id="248" name="Google Shape;248;p29"/>
          <p:cNvPicPr preferRelativeResize="0"/>
          <p:nvPr/>
        </p:nvPicPr>
        <p:blipFill>
          <a:blip r:embed="rId3">
            <a:alphaModFix/>
          </a:blip>
          <a:stretch>
            <a:fillRect/>
          </a:stretch>
        </p:blipFill>
        <p:spPr>
          <a:xfrm>
            <a:off x="6900475" y="3111425"/>
            <a:ext cx="1851550" cy="185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260850" y="192400"/>
            <a:ext cx="8622300" cy="437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Dynamo DB</a:t>
            </a:r>
            <a:endParaRPr b="1">
              <a:solidFill>
                <a:schemeClr val="lt2"/>
              </a:solidFill>
            </a:endParaRPr>
          </a:p>
          <a:p>
            <a:pPr indent="0" lvl="0" marL="0" rtl="0" algn="l">
              <a:spcBef>
                <a:spcPts val="1000"/>
              </a:spcBef>
              <a:spcAft>
                <a:spcPts val="0"/>
              </a:spcAft>
              <a:buNone/>
            </a:pPr>
            <a:r>
              <a:t/>
            </a:r>
            <a:endParaRPr b="1" sz="2400">
              <a:solidFill>
                <a:schemeClr val="lt2"/>
              </a:solidFill>
            </a:endParaRPr>
          </a:p>
          <a:p>
            <a:pPr indent="-381000" lvl="0" marL="457200" rtl="0" algn="l">
              <a:spcBef>
                <a:spcPts val="1000"/>
              </a:spcBef>
              <a:spcAft>
                <a:spcPts val="0"/>
              </a:spcAft>
              <a:buSzPts val="2400"/>
              <a:buChar char="●"/>
            </a:pPr>
            <a:r>
              <a:rPr b="1" lang="en" sz="2400"/>
              <a:t>Latest test results stored in DynamoDB</a:t>
            </a:r>
            <a:endParaRPr b="1" sz="2400"/>
          </a:p>
          <a:p>
            <a:pPr indent="0" lvl="0" marL="0" rtl="0" algn="l">
              <a:spcBef>
                <a:spcPts val="1000"/>
              </a:spcBef>
              <a:spcAft>
                <a:spcPts val="0"/>
              </a:spcAft>
              <a:buNone/>
            </a:pPr>
            <a:r>
              <a:t/>
            </a:r>
            <a:endParaRPr b="1" sz="2400"/>
          </a:p>
          <a:p>
            <a:pPr indent="0" lvl="0" marL="0" rtl="0" algn="l">
              <a:spcBef>
                <a:spcPts val="1000"/>
              </a:spcBef>
              <a:spcAft>
                <a:spcPts val="1000"/>
              </a:spcAft>
              <a:buNone/>
            </a:pPr>
            <a:r>
              <a:t/>
            </a:r>
            <a:endParaRPr b="1" sz="2400"/>
          </a:p>
        </p:txBody>
      </p:sp>
      <p:pic>
        <p:nvPicPr>
          <p:cNvPr id="254" name="Google Shape;254;p30"/>
          <p:cNvPicPr preferRelativeResize="0"/>
          <p:nvPr/>
        </p:nvPicPr>
        <p:blipFill>
          <a:blip r:embed="rId3">
            <a:alphaModFix/>
          </a:blip>
          <a:stretch>
            <a:fillRect/>
          </a:stretch>
        </p:blipFill>
        <p:spPr>
          <a:xfrm>
            <a:off x="4478152" y="2035905"/>
            <a:ext cx="2379800" cy="2156400"/>
          </a:xfrm>
          <a:prstGeom prst="rect">
            <a:avLst/>
          </a:prstGeom>
          <a:noFill/>
          <a:ln>
            <a:noFill/>
          </a:ln>
        </p:spPr>
      </p:pic>
      <p:pic>
        <p:nvPicPr>
          <p:cNvPr id="255" name="Google Shape;255;p30"/>
          <p:cNvPicPr preferRelativeResize="0"/>
          <p:nvPr/>
        </p:nvPicPr>
        <p:blipFill>
          <a:blip r:embed="rId4">
            <a:alphaModFix/>
          </a:blip>
          <a:stretch>
            <a:fillRect/>
          </a:stretch>
        </p:blipFill>
        <p:spPr>
          <a:xfrm>
            <a:off x="759475" y="1838775"/>
            <a:ext cx="3027800" cy="3002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260850" y="192400"/>
            <a:ext cx="8622300" cy="437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S3</a:t>
            </a:r>
            <a:endParaRPr b="1">
              <a:solidFill>
                <a:schemeClr val="lt2"/>
              </a:solidFill>
            </a:endParaRPr>
          </a:p>
          <a:p>
            <a:pPr indent="0" lvl="0" marL="0" rtl="0" algn="l">
              <a:spcBef>
                <a:spcPts val="1000"/>
              </a:spcBef>
              <a:spcAft>
                <a:spcPts val="0"/>
              </a:spcAft>
              <a:buNone/>
            </a:pPr>
            <a:r>
              <a:t/>
            </a:r>
            <a:endParaRPr b="1" sz="2400">
              <a:solidFill>
                <a:schemeClr val="lt2"/>
              </a:solidFill>
            </a:endParaRPr>
          </a:p>
          <a:p>
            <a:pPr indent="-381000" lvl="0" marL="457200" rtl="0" algn="l">
              <a:spcBef>
                <a:spcPts val="1000"/>
              </a:spcBef>
              <a:spcAft>
                <a:spcPts val="0"/>
              </a:spcAft>
              <a:buSzPts val="2400"/>
              <a:buChar char="●"/>
            </a:pPr>
            <a:r>
              <a:rPr b="1" lang="en" sz="2400"/>
              <a:t>Failed test screenshots stored in S3</a:t>
            </a:r>
            <a:endParaRPr b="1" sz="2400"/>
          </a:p>
          <a:p>
            <a:pPr indent="0" lvl="0" marL="0" rtl="0" algn="l">
              <a:spcBef>
                <a:spcPts val="1000"/>
              </a:spcBef>
              <a:spcAft>
                <a:spcPts val="0"/>
              </a:spcAft>
              <a:buNone/>
            </a:pPr>
            <a:r>
              <a:t/>
            </a:r>
            <a:endParaRPr b="1" sz="2400"/>
          </a:p>
          <a:p>
            <a:pPr indent="0" lvl="0" marL="0" rtl="0" algn="l">
              <a:spcBef>
                <a:spcPts val="1000"/>
              </a:spcBef>
              <a:spcAft>
                <a:spcPts val="1000"/>
              </a:spcAft>
              <a:buNone/>
            </a:pPr>
            <a:r>
              <a:t/>
            </a:r>
            <a:endParaRPr b="1" sz="2400"/>
          </a:p>
        </p:txBody>
      </p:sp>
      <p:pic>
        <p:nvPicPr>
          <p:cNvPr id="261" name="Google Shape;261;p31"/>
          <p:cNvPicPr preferRelativeResize="0"/>
          <p:nvPr/>
        </p:nvPicPr>
        <p:blipFill>
          <a:blip r:embed="rId3">
            <a:alphaModFix/>
          </a:blip>
          <a:stretch>
            <a:fillRect/>
          </a:stretch>
        </p:blipFill>
        <p:spPr>
          <a:xfrm>
            <a:off x="853350" y="1803425"/>
            <a:ext cx="2055474" cy="2459724"/>
          </a:xfrm>
          <a:prstGeom prst="rect">
            <a:avLst/>
          </a:prstGeom>
          <a:noFill/>
          <a:ln>
            <a:noFill/>
          </a:ln>
        </p:spPr>
      </p:pic>
      <p:pic>
        <p:nvPicPr>
          <p:cNvPr id="262" name="Google Shape;262;p31"/>
          <p:cNvPicPr preferRelativeResize="0"/>
          <p:nvPr/>
        </p:nvPicPr>
        <p:blipFill>
          <a:blip r:embed="rId4">
            <a:alphaModFix/>
          </a:blip>
          <a:stretch>
            <a:fillRect/>
          </a:stretch>
        </p:blipFill>
        <p:spPr>
          <a:xfrm>
            <a:off x="4444150" y="1954375"/>
            <a:ext cx="3564450" cy="2673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title"/>
          </p:nvPr>
        </p:nvSpPr>
        <p:spPr>
          <a:xfrm>
            <a:off x="535775" y="318375"/>
            <a:ext cx="51972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1600"/>
              </a:spcAft>
              <a:buNone/>
            </a:pPr>
            <a:r>
              <a:rPr b="1" lang="en" sz="3600">
                <a:solidFill>
                  <a:schemeClr val="lt2"/>
                </a:solidFill>
              </a:rPr>
              <a:t>Overview</a:t>
            </a:r>
            <a:endParaRPr b="1" sz="2400">
              <a:solidFill>
                <a:schemeClr val="lt2"/>
              </a:solidFill>
            </a:endParaRPr>
          </a:p>
        </p:txBody>
      </p:sp>
      <p:sp>
        <p:nvSpPr>
          <p:cNvPr id="142" name="Google Shape;142;p14"/>
          <p:cNvSpPr txBox="1"/>
          <p:nvPr>
            <p:ph idx="4294967295" type="title"/>
          </p:nvPr>
        </p:nvSpPr>
        <p:spPr>
          <a:xfrm>
            <a:off x="535775" y="1042350"/>
            <a:ext cx="5197200" cy="3058800"/>
          </a:xfrm>
          <a:prstGeom prst="rect">
            <a:avLst/>
          </a:prstGeom>
        </p:spPr>
        <p:txBody>
          <a:bodyPr anchorCtr="0" anchor="t" bIns="91425" lIns="91425" spcFirstLastPara="1" rIns="91425" wrap="square" tIns="91425">
            <a:normAutofit fontScale="90000"/>
          </a:bodyPr>
          <a:lstStyle/>
          <a:p>
            <a:pPr indent="-388620" lvl="0" marL="457200" rtl="0" algn="l">
              <a:lnSpc>
                <a:spcPct val="115000"/>
              </a:lnSpc>
              <a:spcBef>
                <a:spcPts val="0"/>
              </a:spcBef>
              <a:spcAft>
                <a:spcPts val="0"/>
              </a:spcAft>
              <a:buSzPct val="96551"/>
              <a:buFont typeface="Lato"/>
              <a:buChar char="●"/>
            </a:pPr>
            <a:r>
              <a:rPr lang="en" sz="2900">
                <a:latin typeface="Lato"/>
                <a:ea typeface="Lato"/>
                <a:cs typeface="Lato"/>
                <a:sym typeface="Lato"/>
              </a:rPr>
              <a:t>Introduction</a:t>
            </a:r>
            <a:endParaRPr sz="2900">
              <a:latin typeface="Lato"/>
              <a:ea typeface="Lato"/>
              <a:cs typeface="Lato"/>
              <a:sym typeface="Lato"/>
            </a:endParaRPr>
          </a:p>
          <a:p>
            <a:pPr indent="-388620" lvl="0" marL="457200" rtl="0" algn="l">
              <a:lnSpc>
                <a:spcPct val="115000"/>
              </a:lnSpc>
              <a:spcBef>
                <a:spcPts val="0"/>
              </a:spcBef>
              <a:spcAft>
                <a:spcPts val="0"/>
              </a:spcAft>
              <a:buSzPct val="96551"/>
              <a:buFont typeface="Lato"/>
              <a:buChar char="●"/>
            </a:pPr>
            <a:r>
              <a:rPr lang="en" sz="2900">
                <a:latin typeface="Lato"/>
                <a:ea typeface="Lato"/>
                <a:cs typeface="Lato"/>
                <a:sym typeface="Lato"/>
              </a:rPr>
              <a:t>Motivation</a:t>
            </a:r>
            <a:endParaRPr sz="2900">
              <a:latin typeface="Lato"/>
              <a:ea typeface="Lato"/>
              <a:cs typeface="Lato"/>
              <a:sym typeface="Lato"/>
            </a:endParaRPr>
          </a:p>
          <a:p>
            <a:pPr indent="-388620" lvl="0" marL="457200" rtl="0" algn="l">
              <a:lnSpc>
                <a:spcPct val="115000"/>
              </a:lnSpc>
              <a:spcBef>
                <a:spcPts val="0"/>
              </a:spcBef>
              <a:spcAft>
                <a:spcPts val="0"/>
              </a:spcAft>
              <a:buSzPct val="96551"/>
              <a:buFont typeface="Lato"/>
              <a:buChar char="●"/>
            </a:pPr>
            <a:r>
              <a:rPr lang="en" sz="2900">
                <a:latin typeface="Lato"/>
                <a:ea typeface="Lato"/>
                <a:cs typeface="Lato"/>
                <a:sym typeface="Lato"/>
              </a:rPr>
              <a:t>Bosco </a:t>
            </a:r>
            <a:r>
              <a:rPr b="0" lang="en" sz="2900">
                <a:latin typeface="Lato"/>
                <a:ea typeface="Lato"/>
                <a:cs typeface="Lato"/>
                <a:sym typeface="Lato"/>
              </a:rPr>
              <a:t>Workflow</a:t>
            </a:r>
            <a:endParaRPr b="0" sz="2900">
              <a:latin typeface="Lato"/>
              <a:ea typeface="Lato"/>
              <a:cs typeface="Lato"/>
              <a:sym typeface="Lato"/>
            </a:endParaRPr>
          </a:p>
          <a:p>
            <a:pPr indent="-394335" lvl="0" marL="457200" rtl="0" algn="l">
              <a:lnSpc>
                <a:spcPct val="115000"/>
              </a:lnSpc>
              <a:spcBef>
                <a:spcPts val="0"/>
              </a:spcBef>
              <a:spcAft>
                <a:spcPts val="0"/>
              </a:spcAft>
              <a:buSzPct val="100000"/>
              <a:buFont typeface="Lato"/>
              <a:buChar char="●"/>
            </a:pPr>
            <a:r>
              <a:rPr lang="en" sz="2900">
                <a:latin typeface="Lato"/>
                <a:ea typeface="Lato"/>
                <a:cs typeface="Lato"/>
                <a:sym typeface="Lato"/>
              </a:rPr>
              <a:t>Demo</a:t>
            </a:r>
            <a:endParaRPr sz="2900">
              <a:latin typeface="Lato"/>
              <a:ea typeface="Lato"/>
              <a:cs typeface="Lato"/>
              <a:sym typeface="Lato"/>
            </a:endParaRPr>
          </a:p>
          <a:p>
            <a:pPr indent="-394335" lvl="0" marL="457200" rtl="0" algn="l">
              <a:lnSpc>
                <a:spcPct val="115000"/>
              </a:lnSpc>
              <a:spcBef>
                <a:spcPts val="0"/>
              </a:spcBef>
              <a:spcAft>
                <a:spcPts val="0"/>
              </a:spcAft>
              <a:buSzPct val="100000"/>
              <a:buFont typeface="Lato"/>
              <a:buChar char="●"/>
            </a:pPr>
            <a:r>
              <a:rPr lang="en" sz="2900">
                <a:latin typeface="Lato"/>
                <a:ea typeface="Lato"/>
                <a:cs typeface="Lato"/>
                <a:sym typeface="Lato"/>
              </a:rPr>
              <a:t>Development</a:t>
            </a:r>
            <a:endParaRPr sz="2900">
              <a:latin typeface="Lato"/>
              <a:ea typeface="Lato"/>
              <a:cs typeface="Lato"/>
              <a:sym typeface="Lato"/>
            </a:endParaRPr>
          </a:p>
          <a:p>
            <a:pPr indent="-394335" lvl="0" marL="457200" rtl="0" algn="l">
              <a:lnSpc>
                <a:spcPct val="115000"/>
              </a:lnSpc>
              <a:spcBef>
                <a:spcPts val="0"/>
              </a:spcBef>
              <a:spcAft>
                <a:spcPts val="0"/>
              </a:spcAft>
              <a:buSzPct val="100000"/>
              <a:buFont typeface="Lato"/>
              <a:buChar char="●"/>
            </a:pPr>
            <a:r>
              <a:rPr lang="en" sz="2900">
                <a:latin typeface="Lato"/>
                <a:ea typeface="Lato"/>
                <a:cs typeface="Lato"/>
                <a:sym typeface="Lato"/>
              </a:rPr>
              <a:t>Features</a:t>
            </a:r>
            <a:endParaRPr sz="2900">
              <a:latin typeface="Lato"/>
              <a:ea typeface="Lato"/>
              <a:cs typeface="Lato"/>
              <a:sym typeface="Lato"/>
            </a:endParaRPr>
          </a:p>
          <a:p>
            <a:pPr indent="-394335" lvl="0" marL="457200" rtl="0" algn="l">
              <a:lnSpc>
                <a:spcPct val="115000"/>
              </a:lnSpc>
              <a:spcBef>
                <a:spcPts val="0"/>
              </a:spcBef>
              <a:spcAft>
                <a:spcPts val="0"/>
              </a:spcAft>
              <a:buSzPct val="100000"/>
              <a:buFont typeface="Lato"/>
              <a:buChar char="●"/>
            </a:pPr>
            <a:r>
              <a:rPr lang="en" sz="2900">
                <a:latin typeface="Lato"/>
                <a:ea typeface="Lato"/>
                <a:cs typeface="Lato"/>
                <a:sym typeface="Lato"/>
              </a:rPr>
              <a:t>Future Work</a:t>
            </a:r>
            <a:endParaRPr sz="2900">
              <a:latin typeface="Lato"/>
              <a:ea typeface="Lato"/>
              <a:cs typeface="Lato"/>
              <a:sym typeface="Lato"/>
            </a:endParaRPr>
          </a:p>
          <a:p>
            <a:pPr indent="-394335" lvl="0" marL="457200" rtl="0" algn="l">
              <a:lnSpc>
                <a:spcPct val="115000"/>
              </a:lnSpc>
              <a:spcBef>
                <a:spcPts val="0"/>
              </a:spcBef>
              <a:spcAft>
                <a:spcPts val="0"/>
              </a:spcAft>
              <a:buSzPct val="100000"/>
              <a:buFont typeface="Lato"/>
              <a:buChar char="●"/>
            </a:pPr>
            <a:r>
              <a:rPr b="0" lang="en" sz="2900">
                <a:latin typeface="Lato"/>
                <a:ea typeface="Lato"/>
                <a:cs typeface="Lato"/>
                <a:sym typeface="Lato"/>
              </a:rPr>
              <a:t>Q &amp; A</a:t>
            </a:r>
            <a:endParaRPr b="0" sz="29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260850" y="151900"/>
            <a:ext cx="8622300" cy="437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Cloudwatch Logs</a:t>
            </a:r>
            <a:endParaRPr b="1">
              <a:solidFill>
                <a:schemeClr val="lt2"/>
              </a:solidFill>
            </a:endParaRPr>
          </a:p>
          <a:p>
            <a:pPr indent="0" lvl="0" marL="0" rtl="0" algn="l">
              <a:spcBef>
                <a:spcPts val="1000"/>
              </a:spcBef>
              <a:spcAft>
                <a:spcPts val="0"/>
              </a:spcAft>
              <a:buNone/>
            </a:pPr>
            <a:r>
              <a:t/>
            </a:r>
            <a:endParaRPr b="1" sz="2400">
              <a:solidFill>
                <a:schemeClr val="lt2"/>
              </a:solidFill>
            </a:endParaRPr>
          </a:p>
          <a:p>
            <a:pPr indent="-381000" lvl="0" marL="457200" rtl="0" algn="l">
              <a:spcBef>
                <a:spcPts val="1000"/>
              </a:spcBef>
              <a:spcAft>
                <a:spcPts val="0"/>
              </a:spcAft>
              <a:buSzPts val="2400"/>
              <a:buChar char="●"/>
            </a:pPr>
            <a:r>
              <a:rPr b="1" lang="en" sz="2400"/>
              <a:t>Test results reported to Cloudwatch</a:t>
            </a:r>
            <a:endParaRPr b="1" sz="2400"/>
          </a:p>
          <a:p>
            <a:pPr indent="0" lvl="0" marL="0" rtl="0" algn="l">
              <a:spcBef>
                <a:spcPts val="1000"/>
              </a:spcBef>
              <a:spcAft>
                <a:spcPts val="0"/>
              </a:spcAft>
              <a:buNone/>
            </a:pPr>
            <a:r>
              <a:t/>
            </a:r>
            <a:endParaRPr b="1" sz="2400"/>
          </a:p>
          <a:p>
            <a:pPr indent="0" lvl="0" marL="0" rtl="0" algn="l">
              <a:spcBef>
                <a:spcPts val="1000"/>
              </a:spcBef>
              <a:spcAft>
                <a:spcPts val="1000"/>
              </a:spcAft>
              <a:buNone/>
            </a:pPr>
            <a:r>
              <a:t/>
            </a:r>
            <a:endParaRPr b="1" sz="2400"/>
          </a:p>
        </p:txBody>
      </p:sp>
      <p:pic>
        <p:nvPicPr>
          <p:cNvPr id="268" name="Google Shape;268;p32"/>
          <p:cNvPicPr preferRelativeResize="0"/>
          <p:nvPr/>
        </p:nvPicPr>
        <p:blipFill>
          <a:blip r:embed="rId3">
            <a:alphaModFix/>
          </a:blip>
          <a:stretch>
            <a:fillRect/>
          </a:stretch>
        </p:blipFill>
        <p:spPr>
          <a:xfrm>
            <a:off x="1052676" y="1992850"/>
            <a:ext cx="2154449" cy="2440428"/>
          </a:xfrm>
          <a:prstGeom prst="rect">
            <a:avLst/>
          </a:prstGeom>
          <a:noFill/>
          <a:ln>
            <a:noFill/>
          </a:ln>
        </p:spPr>
      </p:pic>
      <p:pic>
        <p:nvPicPr>
          <p:cNvPr id="269" name="Google Shape;269;p32"/>
          <p:cNvPicPr preferRelativeResize="0"/>
          <p:nvPr/>
        </p:nvPicPr>
        <p:blipFill>
          <a:blip r:embed="rId4">
            <a:alphaModFix/>
          </a:blip>
          <a:stretch>
            <a:fillRect/>
          </a:stretch>
        </p:blipFill>
        <p:spPr>
          <a:xfrm>
            <a:off x="3607146" y="3246946"/>
            <a:ext cx="4640350" cy="1082125"/>
          </a:xfrm>
          <a:prstGeom prst="rect">
            <a:avLst/>
          </a:prstGeom>
          <a:noFill/>
          <a:ln>
            <a:noFill/>
          </a:ln>
        </p:spPr>
      </p:pic>
      <p:pic>
        <p:nvPicPr>
          <p:cNvPr id="270" name="Google Shape;270;p32"/>
          <p:cNvPicPr preferRelativeResize="0"/>
          <p:nvPr/>
        </p:nvPicPr>
        <p:blipFill>
          <a:blip r:embed="rId5">
            <a:alphaModFix/>
          </a:blip>
          <a:stretch>
            <a:fillRect/>
          </a:stretch>
        </p:blipFill>
        <p:spPr>
          <a:xfrm>
            <a:off x="3551150" y="1838325"/>
            <a:ext cx="4640349" cy="9402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260850" y="192400"/>
            <a:ext cx="8622300" cy="437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00FF"/>
                </a:solidFill>
              </a:rPr>
              <a:t>Cloud Formation</a:t>
            </a:r>
            <a:endParaRPr b="1">
              <a:solidFill>
                <a:srgbClr val="0000FF"/>
              </a:solidFill>
            </a:endParaRPr>
          </a:p>
          <a:p>
            <a:pPr indent="0" lvl="0" marL="0" rtl="0" algn="l">
              <a:spcBef>
                <a:spcPts val="1000"/>
              </a:spcBef>
              <a:spcAft>
                <a:spcPts val="0"/>
              </a:spcAft>
              <a:buNone/>
            </a:pPr>
            <a:r>
              <a:t/>
            </a:r>
            <a:endParaRPr b="1" sz="2400">
              <a:solidFill>
                <a:schemeClr val="lt2"/>
              </a:solidFill>
            </a:endParaRPr>
          </a:p>
          <a:p>
            <a:pPr indent="-381000" lvl="0" marL="457200" rtl="0" algn="l">
              <a:spcBef>
                <a:spcPts val="1000"/>
              </a:spcBef>
              <a:spcAft>
                <a:spcPts val="0"/>
              </a:spcAft>
              <a:buSzPts val="2400"/>
              <a:buChar char="●"/>
            </a:pPr>
            <a:r>
              <a:rPr b="1" lang="en" sz="2400"/>
              <a:t>Deployed using Cloud Formation written in YAML</a:t>
            </a:r>
            <a:endParaRPr b="1" sz="2400"/>
          </a:p>
          <a:p>
            <a:pPr indent="0" lvl="0" marL="0" rtl="0" algn="l">
              <a:spcBef>
                <a:spcPts val="1000"/>
              </a:spcBef>
              <a:spcAft>
                <a:spcPts val="0"/>
              </a:spcAft>
              <a:buNone/>
            </a:pPr>
            <a:r>
              <a:t/>
            </a:r>
            <a:endParaRPr b="1" sz="2400"/>
          </a:p>
          <a:p>
            <a:pPr indent="0" lvl="0" marL="0" rtl="0" algn="l">
              <a:spcBef>
                <a:spcPts val="1000"/>
              </a:spcBef>
              <a:spcAft>
                <a:spcPts val="1000"/>
              </a:spcAft>
              <a:buNone/>
            </a:pPr>
            <a:r>
              <a:t/>
            </a:r>
            <a:endParaRPr b="1" sz="2400"/>
          </a:p>
        </p:txBody>
      </p:sp>
      <p:pic>
        <p:nvPicPr>
          <p:cNvPr id="276" name="Google Shape;276;p33"/>
          <p:cNvPicPr preferRelativeResize="0"/>
          <p:nvPr/>
        </p:nvPicPr>
        <p:blipFill>
          <a:blip r:embed="rId3">
            <a:alphaModFix/>
          </a:blip>
          <a:stretch>
            <a:fillRect/>
          </a:stretch>
        </p:blipFill>
        <p:spPr>
          <a:xfrm>
            <a:off x="5305626" y="2059650"/>
            <a:ext cx="1935448" cy="2359398"/>
          </a:xfrm>
          <a:prstGeom prst="rect">
            <a:avLst/>
          </a:prstGeom>
          <a:noFill/>
          <a:ln>
            <a:noFill/>
          </a:ln>
        </p:spPr>
      </p:pic>
      <p:pic>
        <p:nvPicPr>
          <p:cNvPr id="277" name="Google Shape;277;p33"/>
          <p:cNvPicPr preferRelativeResize="0"/>
          <p:nvPr/>
        </p:nvPicPr>
        <p:blipFill>
          <a:blip r:embed="rId4">
            <a:alphaModFix/>
          </a:blip>
          <a:stretch>
            <a:fillRect/>
          </a:stretch>
        </p:blipFill>
        <p:spPr>
          <a:xfrm>
            <a:off x="1265679" y="1961449"/>
            <a:ext cx="2452300" cy="265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2"/>
                </a:solidFill>
              </a:rPr>
              <a:t>Future Work</a:t>
            </a:r>
            <a:endParaRPr b="1" sz="4800">
              <a:solidFill>
                <a:schemeClr val="lt2"/>
              </a:solidFill>
            </a:endParaRPr>
          </a:p>
          <a:p>
            <a:pPr indent="0" lvl="0" marL="0" rtl="0" algn="l">
              <a:spcBef>
                <a:spcPts val="0"/>
              </a:spcBef>
              <a:spcAft>
                <a:spcPts val="0"/>
              </a:spcAft>
              <a:buNone/>
            </a:pPr>
            <a:r>
              <a:t/>
            </a:r>
            <a:endParaRPr sz="4800"/>
          </a:p>
        </p:txBody>
      </p:sp>
      <p:pic>
        <p:nvPicPr>
          <p:cNvPr id="283" name="Google Shape;283;p34"/>
          <p:cNvPicPr preferRelativeResize="0"/>
          <p:nvPr/>
        </p:nvPicPr>
        <p:blipFill>
          <a:blip r:embed="rId3">
            <a:alphaModFix/>
          </a:blip>
          <a:stretch>
            <a:fillRect/>
          </a:stretch>
        </p:blipFill>
        <p:spPr>
          <a:xfrm>
            <a:off x="6900475" y="3111425"/>
            <a:ext cx="1851550" cy="185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Future Work</a:t>
            </a:r>
            <a:endParaRPr b="1">
              <a:solidFill>
                <a:schemeClr val="lt2"/>
              </a:solidFill>
            </a:endParaRPr>
          </a:p>
        </p:txBody>
      </p:sp>
      <p:sp>
        <p:nvSpPr>
          <p:cNvPr id="289" name="Google Shape;289;p3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txBox="1"/>
          <p:nvPr>
            <p:ph type="title"/>
          </p:nvPr>
        </p:nvSpPr>
        <p:spPr>
          <a:xfrm>
            <a:off x="6125275" y="2061900"/>
            <a:ext cx="24816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Kill Frankenstein</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
        <p:nvSpPr>
          <p:cNvPr id="293" name="Google Shape;293;p35"/>
          <p:cNvSpPr txBox="1"/>
          <p:nvPr>
            <p:ph type="title"/>
          </p:nvPr>
        </p:nvSpPr>
        <p:spPr>
          <a:xfrm>
            <a:off x="443475" y="2061900"/>
            <a:ext cx="24816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Slack Alerts</a:t>
            </a:r>
            <a:endParaRPr sz="2100">
              <a:solidFill>
                <a:schemeClr val="lt1"/>
              </a:solidFill>
            </a:endParaRPr>
          </a:p>
          <a:p>
            <a:pPr indent="0" lvl="0" marL="0" rtl="0" algn="l">
              <a:spcBef>
                <a:spcPts val="1200"/>
              </a:spcBef>
              <a:spcAft>
                <a:spcPts val="1200"/>
              </a:spcAft>
              <a:buNone/>
            </a:pPr>
            <a:r>
              <a:rPr lang="en" sz="1400"/>
              <a:t>For failed tests with screenshot link</a:t>
            </a:r>
            <a:endParaRPr sz="1400">
              <a:solidFill>
                <a:schemeClr val="lt1"/>
              </a:solidFill>
            </a:endParaRPr>
          </a:p>
        </p:txBody>
      </p:sp>
      <p:sp>
        <p:nvSpPr>
          <p:cNvPr id="294" name="Google Shape;294;p35"/>
          <p:cNvSpPr txBox="1"/>
          <p:nvPr>
            <p:ph type="title"/>
          </p:nvPr>
        </p:nvSpPr>
        <p:spPr>
          <a:xfrm>
            <a:off x="3286625" y="2061900"/>
            <a:ext cx="24816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API Gateway </a:t>
            </a:r>
            <a:endParaRPr sz="2100">
              <a:solidFill>
                <a:schemeClr val="lt1"/>
              </a:solidFill>
            </a:endParaRPr>
          </a:p>
          <a:p>
            <a:pPr indent="0" lvl="0" marL="0" rtl="0" algn="l">
              <a:spcBef>
                <a:spcPts val="1200"/>
              </a:spcBef>
              <a:spcAft>
                <a:spcPts val="0"/>
              </a:spcAft>
              <a:buNone/>
            </a:pPr>
            <a:r>
              <a:rPr lang="en" sz="1400"/>
              <a:t>To serve latest </a:t>
            </a:r>
            <a:endParaRPr sz="1400"/>
          </a:p>
          <a:p>
            <a:pPr indent="0" lvl="0" marL="0" rtl="0" algn="l">
              <a:spcBef>
                <a:spcPts val="1200"/>
              </a:spcBef>
              <a:spcAft>
                <a:spcPts val="1200"/>
              </a:spcAft>
              <a:buNone/>
            </a:pPr>
            <a:r>
              <a:rPr lang="en" sz="1400"/>
              <a:t>test results</a:t>
            </a:r>
            <a:endParaRPr b="0" sz="1400">
              <a:solidFill>
                <a:schemeClr val="lt1"/>
              </a:solidFill>
            </a:endParaRPr>
          </a:p>
        </p:txBody>
      </p:sp>
      <p:sp>
        <p:nvSpPr>
          <p:cNvPr id="295" name="Google Shape;295;p35"/>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pic>
        <p:nvPicPr>
          <p:cNvPr id="296" name="Google Shape;296;p35"/>
          <p:cNvPicPr preferRelativeResize="0"/>
          <p:nvPr/>
        </p:nvPicPr>
        <p:blipFill>
          <a:blip r:embed="rId3">
            <a:alphaModFix/>
          </a:blip>
          <a:stretch>
            <a:fillRect/>
          </a:stretch>
        </p:blipFill>
        <p:spPr>
          <a:xfrm>
            <a:off x="6556663" y="2956725"/>
            <a:ext cx="1614375" cy="904050"/>
          </a:xfrm>
          <a:prstGeom prst="rect">
            <a:avLst/>
          </a:prstGeom>
          <a:noFill/>
          <a:ln>
            <a:noFill/>
          </a:ln>
        </p:spPr>
      </p:pic>
      <p:sp>
        <p:nvSpPr>
          <p:cNvPr id="297" name="Google Shape;297;p35"/>
          <p:cNvSpPr/>
          <p:nvPr/>
        </p:nvSpPr>
        <p:spPr>
          <a:xfrm>
            <a:off x="6802944" y="2819563"/>
            <a:ext cx="976700" cy="1178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x</a:t>
            </a:r>
          </a:p>
        </p:txBody>
      </p:sp>
      <p:pic>
        <p:nvPicPr>
          <p:cNvPr id="298" name="Google Shape;298;p35"/>
          <p:cNvPicPr preferRelativeResize="0"/>
          <p:nvPr/>
        </p:nvPicPr>
        <p:blipFill>
          <a:blip r:embed="rId4">
            <a:alphaModFix/>
          </a:blip>
          <a:stretch>
            <a:fillRect/>
          </a:stretch>
        </p:blipFill>
        <p:spPr>
          <a:xfrm>
            <a:off x="4413761" y="2991500"/>
            <a:ext cx="976700" cy="1006460"/>
          </a:xfrm>
          <a:prstGeom prst="rect">
            <a:avLst/>
          </a:prstGeom>
          <a:noFill/>
          <a:ln>
            <a:noFill/>
          </a:ln>
        </p:spPr>
      </p:pic>
      <p:pic>
        <p:nvPicPr>
          <p:cNvPr id="299" name="Google Shape;299;p35"/>
          <p:cNvPicPr preferRelativeResize="0"/>
          <p:nvPr/>
        </p:nvPicPr>
        <p:blipFill>
          <a:blip r:embed="rId5">
            <a:alphaModFix/>
          </a:blip>
          <a:stretch>
            <a:fillRect/>
          </a:stretch>
        </p:blipFill>
        <p:spPr>
          <a:xfrm>
            <a:off x="497323" y="3149075"/>
            <a:ext cx="2228901" cy="814092"/>
          </a:xfrm>
          <a:prstGeom prst="rect">
            <a:avLst/>
          </a:prstGeom>
          <a:noFill/>
          <a:ln>
            <a:noFill/>
          </a:ln>
        </p:spPr>
      </p:pic>
      <p:pic>
        <p:nvPicPr>
          <p:cNvPr id="300" name="Google Shape;300;p35"/>
          <p:cNvPicPr preferRelativeResize="0"/>
          <p:nvPr/>
        </p:nvPicPr>
        <p:blipFill>
          <a:blip r:embed="rId6">
            <a:alphaModFix/>
          </a:blip>
          <a:stretch>
            <a:fillRect/>
          </a:stretch>
        </p:blipFill>
        <p:spPr>
          <a:xfrm>
            <a:off x="2303750" y="2133575"/>
            <a:ext cx="512376" cy="512376"/>
          </a:xfrm>
          <a:prstGeom prst="rect">
            <a:avLst/>
          </a:prstGeom>
          <a:noFill/>
          <a:ln>
            <a:noFill/>
          </a:ln>
        </p:spPr>
      </p:pic>
      <p:pic>
        <p:nvPicPr>
          <p:cNvPr id="301" name="Google Shape;301;p35"/>
          <p:cNvPicPr preferRelativeResize="0"/>
          <p:nvPr/>
        </p:nvPicPr>
        <p:blipFill>
          <a:blip r:embed="rId7">
            <a:alphaModFix/>
          </a:blip>
          <a:stretch>
            <a:fillRect/>
          </a:stretch>
        </p:blipFill>
        <p:spPr>
          <a:xfrm>
            <a:off x="3590473" y="3305975"/>
            <a:ext cx="512373" cy="6205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800">
                <a:solidFill>
                  <a:schemeClr val="lt2"/>
                </a:solidFill>
              </a:rPr>
              <a:t>Q &amp; A</a:t>
            </a:r>
            <a:endParaRPr b="1" sz="4800">
              <a:solidFill>
                <a:schemeClr val="lt2"/>
              </a:solidFill>
            </a:endParaRPr>
          </a:p>
          <a:p>
            <a:pPr indent="0" lvl="0" marL="0" rtl="0" algn="l">
              <a:spcBef>
                <a:spcPts val="0"/>
              </a:spcBef>
              <a:spcAft>
                <a:spcPts val="0"/>
              </a:spcAft>
              <a:buNone/>
            </a:pPr>
            <a:r>
              <a:t/>
            </a:r>
            <a:endParaRPr b="1">
              <a:solidFill>
                <a:schemeClr val="lt2"/>
              </a:solidFill>
            </a:endParaRPr>
          </a:p>
        </p:txBody>
      </p:sp>
      <p:pic>
        <p:nvPicPr>
          <p:cNvPr id="307" name="Google Shape;307;p36"/>
          <p:cNvPicPr preferRelativeResize="0"/>
          <p:nvPr/>
        </p:nvPicPr>
        <p:blipFill>
          <a:blip r:embed="rId3">
            <a:alphaModFix/>
          </a:blip>
          <a:stretch>
            <a:fillRect/>
          </a:stretch>
        </p:blipFill>
        <p:spPr>
          <a:xfrm>
            <a:off x="6900475" y="3111425"/>
            <a:ext cx="1851550" cy="185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2053000"/>
            <a:ext cx="51102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solidFill>
                  <a:schemeClr val="lt2"/>
                </a:solidFill>
              </a:rPr>
              <a:t>INTRODUCTION</a:t>
            </a:r>
            <a:endParaRPr b="1" sz="44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04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solidFill>
                  <a:schemeClr val="lt2"/>
                </a:solidFill>
              </a:rPr>
              <a:t>What                                  do?</a:t>
            </a:r>
            <a:endParaRPr b="1" sz="3600">
              <a:solidFill>
                <a:schemeClr val="lt2"/>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title="Screen Recording 2023-04-19 at 21.31.27.mov">
            <a:hlinkClick r:id="rId3"/>
          </p:cNvPr>
          <p:cNvPicPr preferRelativeResize="0"/>
          <p:nvPr/>
        </p:nvPicPr>
        <p:blipFill>
          <a:blip r:embed="rId4">
            <a:alphaModFix/>
          </a:blip>
          <a:stretch>
            <a:fillRect/>
          </a:stretch>
        </p:blipFill>
        <p:spPr>
          <a:xfrm>
            <a:off x="2486690" y="1445760"/>
            <a:ext cx="4170625" cy="3154775"/>
          </a:xfrm>
          <a:prstGeom prst="rect">
            <a:avLst/>
          </a:prstGeom>
          <a:noFill/>
          <a:ln>
            <a:noFill/>
          </a:ln>
        </p:spPr>
      </p:pic>
      <p:pic>
        <p:nvPicPr>
          <p:cNvPr id="155" name="Google Shape;155;p16"/>
          <p:cNvPicPr preferRelativeResize="0"/>
          <p:nvPr/>
        </p:nvPicPr>
        <p:blipFill>
          <a:blip r:embed="rId5">
            <a:alphaModFix/>
          </a:blip>
          <a:stretch>
            <a:fillRect/>
          </a:stretch>
        </p:blipFill>
        <p:spPr>
          <a:xfrm>
            <a:off x="3081061" y="404263"/>
            <a:ext cx="3998776" cy="70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61" name="Google Shape;161;p17"/>
          <p:cNvSpPr txBox="1"/>
          <p:nvPr>
            <p:ph idx="1" type="body"/>
          </p:nvPr>
        </p:nvSpPr>
        <p:spPr>
          <a:xfrm>
            <a:off x="129275" y="1601175"/>
            <a:ext cx="7038900" cy="328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350">
              <a:latin typeface="Raleway"/>
              <a:ea typeface="Raleway"/>
              <a:cs typeface="Raleway"/>
              <a:sym typeface="Raleway"/>
            </a:endParaRPr>
          </a:p>
          <a:p>
            <a:pPr indent="-342900" lvl="0" marL="457200" rtl="0" algn="l">
              <a:spcBef>
                <a:spcPts val="1600"/>
              </a:spcBef>
              <a:spcAft>
                <a:spcPts val="0"/>
              </a:spcAft>
              <a:buSzPts val="1800"/>
              <a:buFont typeface="Raleway"/>
              <a:buChar char="➔"/>
            </a:pPr>
            <a:r>
              <a:rPr b="1" lang="en" sz="1800">
                <a:latin typeface="Raleway"/>
                <a:ea typeface="Raleway"/>
                <a:cs typeface="Raleway"/>
                <a:sym typeface="Raleway"/>
              </a:rPr>
              <a:t>ServisBOT’s chatbots are currently tested using a test runner called Frankenstein.</a:t>
            </a:r>
            <a:endParaRPr b="1" sz="1800">
              <a:latin typeface="Raleway"/>
              <a:ea typeface="Raleway"/>
              <a:cs typeface="Raleway"/>
              <a:sym typeface="Raleway"/>
            </a:endParaRPr>
          </a:p>
          <a:p>
            <a:pPr indent="-342900" lvl="0" marL="457200" rtl="0" algn="l">
              <a:spcBef>
                <a:spcPts val="1600"/>
              </a:spcBef>
              <a:spcAft>
                <a:spcPts val="0"/>
              </a:spcAft>
              <a:buSzPts val="1800"/>
              <a:buFont typeface="Raleway"/>
              <a:buChar char="➔"/>
            </a:pPr>
            <a:r>
              <a:rPr b="1" lang="en" sz="1800">
                <a:latin typeface="Raleway"/>
                <a:ea typeface="Raleway"/>
                <a:cs typeface="Raleway"/>
                <a:sym typeface="Raleway"/>
              </a:rPr>
              <a:t>Bosco was built to replace Frankenstein.</a:t>
            </a:r>
            <a:endParaRPr b="1" sz="1800">
              <a:latin typeface="Raleway"/>
              <a:ea typeface="Raleway"/>
              <a:cs typeface="Raleway"/>
              <a:sym typeface="Raleway"/>
            </a:endParaRPr>
          </a:p>
          <a:p>
            <a:pPr indent="-342900" lvl="0" marL="457200" rtl="0" algn="l">
              <a:spcBef>
                <a:spcPts val="1600"/>
              </a:spcBef>
              <a:spcAft>
                <a:spcPts val="0"/>
              </a:spcAft>
              <a:buSzPts val="1800"/>
              <a:buFont typeface="Raleway"/>
              <a:buChar char="➔"/>
            </a:pPr>
            <a:r>
              <a:rPr b="1" lang="en" sz="1800">
                <a:latin typeface="Raleway"/>
                <a:ea typeface="Raleway"/>
                <a:cs typeface="Raleway"/>
                <a:sym typeface="Raleway"/>
              </a:rPr>
              <a:t>Bosco, named because it uses Puppeteer which will replace Testcafe</a:t>
            </a:r>
            <a:endParaRPr b="1" sz="1800">
              <a:latin typeface="Raleway"/>
              <a:ea typeface="Raleway"/>
              <a:cs typeface="Raleway"/>
              <a:sym typeface="Raleway"/>
            </a:endParaRPr>
          </a:p>
          <a:p>
            <a:pPr indent="-342900" lvl="0" marL="457200" rtl="0" algn="l">
              <a:spcBef>
                <a:spcPts val="1000"/>
              </a:spcBef>
              <a:spcAft>
                <a:spcPts val="0"/>
              </a:spcAft>
              <a:buSzPts val="1800"/>
              <a:buFont typeface="Raleway"/>
              <a:buChar char="➔"/>
            </a:pPr>
            <a:r>
              <a:rPr b="1" lang="en" sz="1800">
                <a:latin typeface="Raleway"/>
                <a:ea typeface="Raleway"/>
                <a:cs typeface="Raleway"/>
                <a:sym typeface="Raleway"/>
              </a:rPr>
              <a:t>AWS Lambda replaces EC2</a:t>
            </a:r>
            <a:endParaRPr b="1" sz="18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Simple</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
        <p:nvSpPr>
          <p:cNvPr id="162" name="Google Shape;162;p17"/>
          <p:cNvSpPr txBox="1"/>
          <p:nvPr>
            <p:ph type="title"/>
          </p:nvPr>
        </p:nvSpPr>
        <p:spPr>
          <a:xfrm>
            <a:off x="952900" y="546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400">
                <a:solidFill>
                  <a:schemeClr val="lt2"/>
                </a:solidFill>
              </a:rPr>
              <a:t>Overview of Bosco</a:t>
            </a:r>
            <a:endParaRPr b="1" sz="3400">
              <a:solidFill>
                <a:schemeClr val="lt2"/>
              </a:solidFill>
            </a:endParaRPr>
          </a:p>
        </p:txBody>
      </p:sp>
      <p:pic>
        <p:nvPicPr>
          <p:cNvPr id="163" name="Google Shape;163;p17"/>
          <p:cNvPicPr preferRelativeResize="0"/>
          <p:nvPr/>
        </p:nvPicPr>
        <p:blipFill>
          <a:blip r:embed="rId3">
            <a:alphaModFix/>
          </a:blip>
          <a:stretch>
            <a:fillRect/>
          </a:stretch>
        </p:blipFill>
        <p:spPr>
          <a:xfrm>
            <a:off x="7014900" y="2118575"/>
            <a:ext cx="1671025" cy="24316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000">
                <a:solidFill>
                  <a:schemeClr val="lt2"/>
                </a:solidFill>
              </a:rPr>
              <a:t>MOTIVATION</a:t>
            </a:r>
            <a:endParaRPr sz="4000"/>
          </a:p>
        </p:txBody>
      </p:sp>
      <p:pic>
        <p:nvPicPr>
          <p:cNvPr id="169" name="Google Shape;169;p18"/>
          <p:cNvPicPr preferRelativeResize="0"/>
          <p:nvPr/>
        </p:nvPicPr>
        <p:blipFill>
          <a:blip r:embed="rId3">
            <a:alphaModFix/>
          </a:blip>
          <a:stretch>
            <a:fillRect/>
          </a:stretch>
        </p:blipFill>
        <p:spPr>
          <a:xfrm>
            <a:off x="6900475" y="3111425"/>
            <a:ext cx="1851550" cy="185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316250" y="4125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FRANKENSTEIN </a:t>
            </a:r>
            <a:r>
              <a:rPr b="1" lang="en"/>
              <a:t>WORKFLOW</a:t>
            </a:r>
            <a:endParaRPr b="1"/>
          </a:p>
          <a:p>
            <a:pPr indent="0" lvl="0" marL="0" rtl="0" algn="l">
              <a:spcBef>
                <a:spcPts val="0"/>
              </a:spcBef>
              <a:spcAft>
                <a:spcPts val="0"/>
              </a:spcAft>
              <a:buNone/>
            </a:pPr>
            <a:r>
              <a:t/>
            </a:r>
            <a:endParaRPr/>
          </a:p>
        </p:txBody>
      </p:sp>
      <p:pic>
        <p:nvPicPr>
          <p:cNvPr id="175" name="Google Shape;175;p19"/>
          <p:cNvPicPr preferRelativeResize="0"/>
          <p:nvPr/>
        </p:nvPicPr>
        <p:blipFill>
          <a:blip r:embed="rId3">
            <a:alphaModFix/>
          </a:blip>
          <a:stretch>
            <a:fillRect/>
          </a:stretch>
        </p:blipFill>
        <p:spPr>
          <a:xfrm>
            <a:off x="6900475" y="3111425"/>
            <a:ext cx="1851550" cy="1851550"/>
          </a:xfrm>
          <a:prstGeom prst="rect">
            <a:avLst/>
          </a:prstGeom>
          <a:noFill/>
          <a:ln>
            <a:noFill/>
          </a:ln>
        </p:spPr>
      </p:pic>
      <p:sp>
        <p:nvSpPr>
          <p:cNvPr id="176" name="Google Shape;176;p19"/>
          <p:cNvSpPr txBox="1"/>
          <p:nvPr/>
        </p:nvSpPr>
        <p:spPr>
          <a:xfrm>
            <a:off x="4239075" y="3732625"/>
            <a:ext cx="19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77" name="Google Shape;177;p19"/>
          <p:cNvPicPr preferRelativeResize="0"/>
          <p:nvPr/>
        </p:nvPicPr>
        <p:blipFill>
          <a:blip r:embed="rId4">
            <a:alphaModFix/>
          </a:blip>
          <a:stretch>
            <a:fillRect/>
          </a:stretch>
        </p:blipFill>
        <p:spPr>
          <a:xfrm>
            <a:off x="1176125" y="1279725"/>
            <a:ext cx="4985648" cy="3381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265500" y="754200"/>
            <a:ext cx="4741800" cy="363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800">
                <a:solidFill>
                  <a:schemeClr val="lt2"/>
                </a:solidFill>
              </a:rPr>
              <a:t>FRANKENSTEIN ISSUES</a:t>
            </a:r>
            <a:endParaRPr b="0" sz="1800">
              <a:solidFill>
                <a:schemeClr val="lt2"/>
              </a:solidFill>
            </a:endParaRPr>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en" sz="1400"/>
              <a:t>Inefficient:  tests compete for memory</a:t>
            </a:r>
            <a:endParaRPr sz="1400"/>
          </a:p>
          <a:p>
            <a:pPr indent="-317500" lvl="0" marL="457200" rtl="0" algn="l">
              <a:lnSpc>
                <a:spcPct val="150000"/>
              </a:lnSpc>
              <a:spcBef>
                <a:spcPts val="0"/>
              </a:spcBef>
              <a:spcAft>
                <a:spcPts val="0"/>
              </a:spcAft>
              <a:buSzPts val="1400"/>
              <a:buChar char="●"/>
            </a:pPr>
            <a:r>
              <a:rPr lang="en" sz="1400"/>
              <a:t>Speed: 6 minute test runs</a:t>
            </a:r>
            <a:endParaRPr sz="1400"/>
          </a:p>
          <a:p>
            <a:pPr indent="-317500" lvl="0" marL="457200" rtl="0" algn="l">
              <a:lnSpc>
                <a:spcPct val="150000"/>
              </a:lnSpc>
              <a:spcBef>
                <a:spcPts val="0"/>
              </a:spcBef>
              <a:spcAft>
                <a:spcPts val="0"/>
              </a:spcAft>
              <a:buSzPts val="1400"/>
              <a:buChar char="●"/>
            </a:pPr>
            <a:r>
              <a:rPr lang="en" sz="1400"/>
              <a:t>Cost: $15,000 / year</a:t>
            </a:r>
            <a:endParaRPr sz="1400"/>
          </a:p>
          <a:p>
            <a:pPr indent="-317500" lvl="0" marL="457200" rtl="0" algn="l">
              <a:lnSpc>
                <a:spcPct val="150000"/>
              </a:lnSpc>
              <a:spcBef>
                <a:spcPts val="0"/>
              </a:spcBef>
              <a:spcAft>
                <a:spcPts val="0"/>
              </a:spcAft>
              <a:buSzPts val="1400"/>
              <a:buChar char="●"/>
            </a:pPr>
            <a:r>
              <a:rPr lang="en" sz="1400"/>
              <a:t>Scalability: instances are at their limit</a:t>
            </a:r>
            <a:endParaRPr sz="1400"/>
          </a:p>
          <a:p>
            <a:pPr indent="-317500" lvl="0" marL="457200" rtl="0" algn="l">
              <a:lnSpc>
                <a:spcPct val="150000"/>
              </a:lnSpc>
              <a:spcBef>
                <a:spcPts val="0"/>
              </a:spcBef>
              <a:spcAft>
                <a:spcPts val="0"/>
              </a:spcAft>
              <a:buSzPts val="1400"/>
              <a:buChar char="●"/>
            </a:pPr>
            <a:r>
              <a:rPr lang="en" sz="1400"/>
              <a:t>EC2 Instances are always running</a:t>
            </a:r>
            <a:endParaRPr sz="1400"/>
          </a:p>
          <a:p>
            <a:pPr indent="-317500" lvl="0" marL="457200" rtl="0" algn="l">
              <a:lnSpc>
                <a:spcPct val="150000"/>
              </a:lnSpc>
              <a:spcBef>
                <a:spcPts val="0"/>
              </a:spcBef>
              <a:spcAft>
                <a:spcPts val="0"/>
              </a:spcAft>
              <a:buSzPts val="1400"/>
              <a:buChar char="●"/>
            </a:pPr>
            <a:r>
              <a:rPr lang="en" sz="1400"/>
              <a:t>Unreliable: flexibility of Testcafe causes issues</a:t>
            </a:r>
            <a:endParaRPr sz="1400"/>
          </a:p>
        </p:txBody>
      </p:sp>
      <p:pic>
        <p:nvPicPr>
          <p:cNvPr id="183" name="Google Shape;183;p20"/>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184" name="Google Shape;184;p20"/>
          <p:cNvPicPr preferRelativeResize="0"/>
          <p:nvPr/>
        </p:nvPicPr>
        <p:blipFill>
          <a:blip r:embed="rId4">
            <a:alphaModFix amt="42000"/>
          </a:blip>
          <a:stretch>
            <a:fillRect/>
          </a:stretch>
        </p:blipFill>
        <p:spPr>
          <a:xfrm>
            <a:off x="4651375" y="1297750"/>
            <a:ext cx="3031200" cy="3031200"/>
          </a:xfrm>
          <a:prstGeom prst="rect">
            <a:avLst/>
          </a:prstGeom>
          <a:noFill/>
          <a:ln>
            <a:noFill/>
          </a:ln>
        </p:spPr>
      </p:pic>
      <p:sp>
        <p:nvSpPr>
          <p:cNvPr id="185" name="Google Shape;185;p2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 </a:t>
            </a:r>
            <a:r>
              <a:rPr lang="en" sz="1200" u="sng">
                <a:solidFill>
                  <a:schemeClr val="dk1"/>
                </a:solidFill>
                <a:latin typeface="Lato"/>
                <a:ea typeface="Lato"/>
                <a:cs typeface="Lato"/>
                <a:sym typeface="Lato"/>
                <a:hlinkClick r:id="rId5">
                  <a:extLst>
                    <a:ext uri="{A12FA001-AC4F-418D-AE19-62706E023703}">
                      <ahyp:hlinkClr val="tx"/>
                    </a:ext>
                  </a:extLst>
                </a:hlinkClick>
              </a:rPr>
              <a:t>tavel.trade.gov</a:t>
            </a:r>
            <a:endParaRPr sz="1200">
              <a:solidFill>
                <a:schemeClr val="dk1"/>
              </a:solidFill>
              <a:latin typeface="Lato"/>
              <a:ea typeface="Lato"/>
              <a:cs typeface="Lato"/>
              <a:sym typeface="Lato"/>
            </a:endParaRPr>
          </a:p>
        </p:txBody>
      </p:sp>
      <p:pic>
        <p:nvPicPr>
          <p:cNvPr id="186" name="Google Shape;186;p20"/>
          <p:cNvPicPr preferRelativeResize="0"/>
          <p:nvPr/>
        </p:nvPicPr>
        <p:blipFill>
          <a:blip r:embed="rId6">
            <a:alphaModFix/>
          </a:blip>
          <a:stretch>
            <a:fillRect/>
          </a:stretch>
        </p:blipFill>
        <p:spPr>
          <a:xfrm>
            <a:off x="6259750" y="3369025"/>
            <a:ext cx="2296325" cy="12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20325" y="529875"/>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Puppeteer vs Testcafe</a:t>
            </a:r>
            <a:endParaRPr b="1">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p21"/>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pic>
        <p:nvPicPr>
          <p:cNvPr id="193" name="Google Shape;193;p21"/>
          <p:cNvPicPr preferRelativeResize="0"/>
          <p:nvPr/>
        </p:nvPicPr>
        <p:blipFill>
          <a:blip r:embed="rId3">
            <a:alphaModFix/>
          </a:blip>
          <a:stretch>
            <a:fillRect/>
          </a:stretch>
        </p:blipFill>
        <p:spPr>
          <a:xfrm>
            <a:off x="7036300" y="479350"/>
            <a:ext cx="1460650" cy="1460650"/>
          </a:xfrm>
          <a:prstGeom prst="rect">
            <a:avLst/>
          </a:prstGeom>
          <a:noFill/>
          <a:ln>
            <a:noFill/>
          </a:ln>
        </p:spPr>
      </p:pic>
      <p:graphicFrame>
        <p:nvGraphicFramePr>
          <p:cNvPr id="194" name="Google Shape;194;p21"/>
          <p:cNvGraphicFramePr/>
          <p:nvPr/>
        </p:nvGraphicFramePr>
        <p:xfrm>
          <a:off x="130250" y="1333800"/>
          <a:ext cx="3000000" cy="3000000"/>
        </p:xfrm>
        <a:graphic>
          <a:graphicData uri="http://schemas.openxmlformats.org/drawingml/2006/table">
            <a:tbl>
              <a:tblPr>
                <a:noFill/>
                <a:tableStyleId>{92CB77BD-5DB7-4DD6-9928-1E50643415B7}</a:tableStyleId>
              </a:tblPr>
              <a:tblGrid>
                <a:gridCol w="3219525"/>
                <a:gridCol w="3219525"/>
              </a:tblGrid>
              <a:tr h="369750">
                <a:tc>
                  <a:txBody>
                    <a:bodyPr/>
                    <a:lstStyle/>
                    <a:p>
                      <a:pPr indent="0" lvl="0" marL="0" rtl="0" algn="l">
                        <a:spcBef>
                          <a:spcPts val="0"/>
                        </a:spcBef>
                        <a:spcAft>
                          <a:spcPts val="0"/>
                        </a:spcAft>
                        <a:buNone/>
                      </a:pPr>
                      <a:r>
                        <a:rPr b="1" lang="en">
                          <a:solidFill>
                            <a:schemeClr val="lt2"/>
                          </a:solidFill>
                        </a:rPr>
                        <a:t>PUPPETEER</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b="1" lang="en">
                          <a:solidFill>
                            <a:schemeClr val="lt2"/>
                          </a:solidFill>
                        </a:rPr>
                        <a:t>TESTCAFE</a:t>
                      </a:r>
                      <a:endParaRPr b="1">
                        <a:solidFill>
                          <a:schemeClr val="lt2"/>
                        </a:solidFill>
                      </a:endParaRPr>
                    </a:p>
                  </a:txBody>
                  <a:tcPr marT="91425" marB="91425" marR="91425" marL="91425"/>
                </a:tc>
              </a:tr>
              <a:tr h="369750">
                <a:tc>
                  <a:txBody>
                    <a:bodyPr/>
                    <a:lstStyle/>
                    <a:p>
                      <a:pPr indent="0" lvl="0" marL="0" rtl="0" algn="l">
                        <a:spcBef>
                          <a:spcPts val="0"/>
                        </a:spcBef>
                        <a:spcAft>
                          <a:spcPts val="0"/>
                        </a:spcAft>
                        <a:buNone/>
                      </a:pPr>
                      <a:r>
                        <a:rPr lang="en">
                          <a:solidFill>
                            <a:schemeClr val="lt1"/>
                          </a:solidFill>
                        </a:rPr>
                        <a:t>NodeJS library run in Lambda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Javascript-based testing framework</a:t>
                      </a:r>
                      <a:endParaRPr>
                        <a:solidFill>
                          <a:schemeClr val="lt1"/>
                        </a:solidFill>
                      </a:endParaRPr>
                    </a:p>
                  </a:txBody>
                  <a:tcPr marT="91425" marB="91425" marR="91425" marL="91425"/>
                </a:tc>
              </a:tr>
              <a:tr h="568850">
                <a:tc>
                  <a:txBody>
                    <a:bodyPr/>
                    <a:lstStyle/>
                    <a:p>
                      <a:pPr indent="0" lvl="0" marL="0" rtl="0" algn="l">
                        <a:spcBef>
                          <a:spcPts val="0"/>
                        </a:spcBef>
                        <a:spcAft>
                          <a:spcPts val="0"/>
                        </a:spcAft>
                        <a:buNone/>
                      </a:pPr>
                      <a:r>
                        <a:rPr lang="en">
                          <a:solidFill>
                            <a:schemeClr val="lt1"/>
                          </a:solidFill>
                        </a:rPr>
                        <a:t>Complex API</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High level API</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568850">
                <a:tc>
                  <a:txBody>
                    <a:bodyPr/>
                    <a:lstStyle/>
                    <a:p>
                      <a:pPr indent="0" lvl="0" marL="0" rtl="0" algn="l">
                        <a:spcBef>
                          <a:spcPts val="0"/>
                        </a:spcBef>
                        <a:spcAft>
                          <a:spcPts val="0"/>
                        </a:spcAft>
                        <a:buNone/>
                      </a:pPr>
                      <a:r>
                        <a:rPr lang="en">
                          <a:solidFill>
                            <a:schemeClr val="lt1"/>
                          </a:solidFill>
                        </a:rPr>
                        <a:t>Strong community support</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Less support as developers are now choosing Puppeteer</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568850">
                <a:tc>
                  <a:txBody>
                    <a:bodyPr/>
                    <a:lstStyle/>
                    <a:p>
                      <a:pPr indent="0" lvl="0" marL="0" rtl="0" algn="l">
                        <a:spcBef>
                          <a:spcPts val="0"/>
                        </a:spcBef>
                        <a:spcAft>
                          <a:spcPts val="0"/>
                        </a:spcAft>
                        <a:buNone/>
                      </a:pPr>
                      <a:r>
                        <a:rPr lang="en">
                          <a:solidFill>
                            <a:schemeClr val="lt1"/>
                          </a:solidFill>
                        </a:rPr>
                        <a:t>4,723,620 weekly downloads*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222,812 weekly downloads*</a:t>
                      </a:r>
                      <a:endParaRPr>
                        <a:solidFill>
                          <a:schemeClr val="lt1"/>
                        </a:solidFill>
                      </a:endParaRPr>
                    </a:p>
                  </a:txBody>
                  <a:tcPr marT="91425" marB="91425" marR="91425" marL="91425"/>
                </a:tc>
              </a:tr>
              <a:tr h="568850">
                <a:tc>
                  <a:txBody>
                    <a:bodyPr/>
                    <a:lstStyle/>
                    <a:p>
                      <a:pPr indent="0" lvl="0" marL="0" rtl="0" algn="l">
                        <a:spcBef>
                          <a:spcPts val="0"/>
                        </a:spcBef>
                        <a:spcAft>
                          <a:spcPts val="0"/>
                        </a:spcAft>
                        <a:buNone/>
                      </a:pPr>
                      <a:r>
                        <a:rPr lang="en">
                          <a:solidFill>
                            <a:schemeClr val="lt1"/>
                          </a:solidFill>
                        </a:rPr>
                        <a:t>AWS Synthetics uses Puppeteer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
        <p:nvSpPr>
          <p:cNvPr id="195" name="Google Shape;195;p21"/>
          <p:cNvSpPr txBox="1"/>
          <p:nvPr/>
        </p:nvSpPr>
        <p:spPr>
          <a:xfrm>
            <a:off x="7305825" y="3147525"/>
            <a:ext cx="1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6" name="Google Shape;196;p21"/>
          <p:cNvSpPr txBox="1"/>
          <p:nvPr/>
        </p:nvSpPr>
        <p:spPr>
          <a:xfrm>
            <a:off x="130250" y="4706625"/>
            <a:ext cx="23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*npmjs.com   18/04/23</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