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66" r:id="rId6"/>
    <p:sldId id="265" r:id="rId7"/>
    <p:sldId id="257" r:id="rId8"/>
    <p:sldId id="258" r:id="rId9"/>
    <p:sldId id="259" r:id="rId10"/>
    <p:sldId id="260" r:id="rId11"/>
    <p:sldId id="262" r:id="rId12"/>
    <p:sldId id="263" r:id="rId13"/>
    <p:sldId id="26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544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23220-056B-214D-A27C-EC34BE6A1B1C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477FF-5DAB-2C49-8623-F37294C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477FF-5DAB-2C49-8623-F37294CB31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0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8711-36FD-A74B-A264-4EC60EB41AA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D570-266D-4645-9A49-84356D49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itbart.com/tech/2015/10/27/the-lefts-war-on-comment-sections/" TargetMode="External"/><Relationship Id="rId4" Type="http://schemas.openxmlformats.org/officeDocument/2006/relationships/hyperlink" Target="http://www.npr.org/sections/thetwo-way/2017/05/03/526727711/facebook-plans-to-add-3-000-workers-to-monitor-remove-violent-content" TargetMode="External"/><Relationship Id="rId5" Type="http://schemas.openxmlformats.org/officeDocument/2006/relationships/hyperlink" Target="https://www.nytimes.com/2016/11/16/technology/twitter-adds-new-ways-to-curb-abuse-and-hate-speech.html?_r=0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nn.com/2014/11/21/tech/web/online-comment-section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andwriting - Dakota"/>
                <a:cs typeface="Handwriting - Dakota"/>
              </a:rPr>
              <a:t>Troll Catching</a:t>
            </a:r>
            <a:br>
              <a:rPr lang="en-US" dirty="0" smtClean="0">
                <a:latin typeface="Handwriting - Dakota"/>
                <a:cs typeface="Handwriting - Dakota"/>
              </a:rPr>
            </a:br>
            <a:r>
              <a:rPr lang="en-US" dirty="0" smtClean="0">
                <a:latin typeface="Handwriting - Dakota"/>
                <a:cs typeface="Handwriting - Dakota"/>
              </a:rPr>
              <a:t>in Al-Jazeera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radley Hand Bold"/>
                <a:cs typeface="Bradley Hand Bold"/>
              </a:rPr>
              <a:t>By: Chase Renick</a:t>
            </a:r>
            <a:endParaRPr lang="en-US" dirty="0"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93139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andwriting - Dakota"/>
                <a:cs typeface="Handwriting - Dakota"/>
              </a:rPr>
              <a:t>Type 3: The Sarcastic Troll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7861" y="3424622"/>
            <a:ext cx="6542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andwriting - Dakota"/>
                <a:cs typeface="Handwriting - Dakota"/>
              </a:rPr>
              <a:t>Clever trolls who may or may not use offensive, racist, or threatening remarks, but whose underlying intention for the comment is dubious even hurtful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andwriting - Dakota"/>
                <a:cs typeface="Handwriting - Dakota"/>
              </a:rPr>
              <a:t>Basically a Hate troll,  just not as explicit about it</a:t>
            </a:r>
            <a:endParaRPr lang="en-US" dirty="0">
              <a:latin typeface="Handwriting - Dakota"/>
              <a:cs typeface="Handwriting - Dakota"/>
            </a:endParaRPr>
          </a:p>
        </p:txBody>
      </p:sp>
      <p:pic>
        <p:nvPicPr>
          <p:cNvPr id="8" name="Picture 7" descr="troll-photo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4" y="1254892"/>
            <a:ext cx="1951420" cy="2073384"/>
          </a:xfrm>
          <a:prstGeom prst="rect">
            <a:avLst/>
          </a:prstGeom>
        </p:spPr>
      </p:pic>
      <p:pic>
        <p:nvPicPr>
          <p:cNvPr id="9" name="Picture 8" descr="Screen Shot 2017-05-04 at 9.47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1" y="4866905"/>
            <a:ext cx="8136759" cy="546373"/>
          </a:xfrm>
          <a:prstGeom prst="rect">
            <a:avLst/>
          </a:prstGeom>
        </p:spPr>
      </p:pic>
      <p:pic>
        <p:nvPicPr>
          <p:cNvPr id="10" name="Picture 9" descr="Screen Shot 2017-05-04 at 10.09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6" y="5491654"/>
            <a:ext cx="8193154" cy="535063"/>
          </a:xfrm>
          <a:prstGeom prst="rect">
            <a:avLst/>
          </a:prstGeom>
        </p:spPr>
      </p:pic>
      <p:pic>
        <p:nvPicPr>
          <p:cNvPr id="11" name="Picture 10" descr="Screen Shot 2017-05-04 at 10.15.4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6" y="6088028"/>
            <a:ext cx="8136759" cy="5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5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There are many other types of al-</a:t>
            </a:r>
            <a:r>
              <a:rPr lang="en-US" dirty="0" err="1" smtClean="0">
                <a:latin typeface="Handwriting - Dakota"/>
                <a:cs typeface="Handwriting - Dakota"/>
              </a:rPr>
              <a:t>Jazzera</a:t>
            </a:r>
            <a:r>
              <a:rPr lang="en-US" dirty="0" smtClean="0">
                <a:latin typeface="Handwriting - Dakota"/>
                <a:cs typeface="Handwriting - Dakota"/>
              </a:rPr>
              <a:t> trolls</a:t>
            </a:r>
            <a:r>
              <a:rPr lang="mr-IN" dirty="0" smtClean="0">
                <a:latin typeface="Handwriting - Dakota"/>
                <a:cs typeface="Handwriting - Dakota"/>
              </a:rPr>
              <a:t>…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82" y="5617873"/>
            <a:ext cx="614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andwriting - Dakota"/>
                <a:cs typeface="Handwriting - Dakota"/>
              </a:rPr>
              <a:t>But they are outside the scope of this presentation. </a:t>
            </a:r>
            <a:r>
              <a:rPr lang="en-US" sz="2000" dirty="0">
                <a:latin typeface="Handwriting - Dakota"/>
                <a:cs typeface="Handwriting - Dakota"/>
              </a:rPr>
              <a:t>Y</a:t>
            </a:r>
            <a:r>
              <a:rPr lang="en-US" sz="2000" dirty="0" smtClean="0">
                <a:latin typeface="Handwriting - Dakota"/>
                <a:cs typeface="Handwriting - Dakota"/>
              </a:rPr>
              <a:t>ou get the idea.</a:t>
            </a:r>
            <a:endParaRPr lang="en-US" sz="2000" dirty="0">
              <a:latin typeface="Handwriting - Dakota"/>
              <a:cs typeface="Handwriting - Dakota"/>
            </a:endParaRPr>
          </a:p>
        </p:txBody>
      </p:sp>
      <p:pic>
        <p:nvPicPr>
          <p:cNvPr id="4" name="Picture 3" descr="internet-tr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1" y="1804276"/>
            <a:ext cx="2890344" cy="1834832"/>
          </a:xfrm>
          <a:prstGeom prst="rect">
            <a:avLst/>
          </a:prstGeom>
        </p:spPr>
      </p:pic>
      <p:pic>
        <p:nvPicPr>
          <p:cNvPr id="8" name="Picture 7" descr="cartoon-internet-troll-illustration-using-computer-5121012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98" y="3261043"/>
            <a:ext cx="2054773" cy="2178059"/>
          </a:xfrm>
          <a:prstGeom prst="rect">
            <a:avLst/>
          </a:prstGeom>
        </p:spPr>
      </p:pic>
      <p:pic>
        <p:nvPicPr>
          <p:cNvPr id="9" name="Picture 8" descr="cd8087215043f976a5d323ada45d35e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83" y="1829595"/>
            <a:ext cx="2112818" cy="18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andwriting - Dakota"/>
                <a:cs typeface="Handwriting - Dakota"/>
              </a:rPr>
              <a:t>Methodology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618057"/>
            <a:ext cx="4130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+mj-lt"/>
                <a:cs typeface="Monaco"/>
              </a:rPr>
              <a:t>Scraped files from </a:t>
            </a:r>
            <a:r>
              <a:rPr lang="en-US" sz="1400" dirty="0" smtClean="0">
                <a:latin typeface="+mj-lt"/>
                <a:cs typeface="Monaco"/>
              </a:rPr>
              <a:t>Al-Jazeera </a:t>
            </a:r>
            <a:endParaRPr lang="en-US" sz="1400" dirty="0" smtClean="0">
              <a:latin typeface="+mj-lt"/>
              <a:cs typeface="Monaco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+mj-lt"/>
                <a:cs typeface="Monaco"/>
              </a:rPr>
              <a:t>Put them on Amazon S3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+mj-lt"/>
                <a:cs typeface="Monaco"/>
              </a:rPr>
              <a:t>Analyzed the text to build feature matrix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+mj-lt"/>
                <a:cs typeface="Monaco"/>
              </a:rPr>
              <a:t>Classified over 1000 comments based on Type 1 &amp; Type 2 </a:t>
            </a:r>
            <a:r>
              <a:rPr lang="en-US" sz="1400" dirty="0" smtClean="0">
                <a:latin typeface="+mj-lt"/>
                <a:cs typeface="Monaco"/>
              </a:rPr>
              <a:t>Troll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latin typeface="+mj-lt"/>
                <a:cs typeface="Monaco"/>
              </a:rPr>
              <a:t>Performed some initial analysis using Spark</a:t>
            </a:r>
            <a:endParaRPr lang="en-US" sz="1400" dirty="0" smtClean="0">
              <a:latin typeface="+mj-lt"/>
              <a:cs typeface="Monaco"/>
            </a:endParaRPr>
          </a:p>
        </p:txBody>
      </p:sp>
      <p:pic>
        <p:nvPicPr>
          <p:cNvPr id="4" name="Picture 3" descr="Screen Shot 2017-05-04 at 12.27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28" y="1614901"/>
            <a:ext cx="5745632" cy="2619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7894" y="4593399"/>
            <a:ext cx="38422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+mj-lt"/>
                <a:cs typeface="Monaco"/>
              </a:rPr>
              <a:t>Used a boosted Multinomial Naive Bayes </a:t>
            </a:r>
            <a:r>
              <a:rPr lang="en-US" sz="1400" dirty="0" smtClean="0">
                <a:latin typeface="+mj-lt"/>
                <a:cs typeface="Monaco"/>
              </a:rPr>
              <a:t>model </a:t>
            </a:r>
            <a:r>
              <a:rPr lang="en-US" sz="1400" dirty="0">
                <a:latin typeface="+mj-lt"/>
                <a:cs typeface="Monaco"/>
              </a:rPr>
              <a:t>to make prediction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+mj-lt"/>
                <a:cs typeface="Monaco"/>
              </a:rPr>
              <a:t>Verified Cross Value Score and examined Comments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+mj-lt"/>
                <a:cs typeface="Monaco"/>
              </a:rPr>
              <a:t>Pushed the information to a static webpage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+mj-lt"/>
                <a:cs typeface="Monaco"/>
              </a:rPr>
              <a:t>Working towards updating it daily based on a 14 day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9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andwriting - Dakota"/>
                <a:cs typeface="Handwriting - Dakota"/>
              </a:rPr>
              <a:t>Some Important Details:</a:t>
            </a:r>
            <a:endParaRPr lang="en-US" dirty="0">
              <a:latin typeface="Handwriting - Dakota"/>
              <a:cs typeface="Handwriting - Dakota"/>
            </a:endParaRPr>
          </a:p>
        </p:txBody>
      </p:sp>
      <p:pic>
        <p:nvPicPr>
          <p:cNvPr id="3" name="Picture 2" descr="Screen Shot 2017-05-04 at 12.07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4" y="2019219"/>
            <a:ext cx="8729414" cy="693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344" y="1540294"/>
            <a:ext cx="464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Ratio of Troll Comments on a given day: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44" y="2958958"/>
            <a:ext cx="881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Trolls were classified based on if they fit Type 1 or Type 2 profile.  Type 3 is a toss up of free speech or not.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344" y="3760342"/>
            <a:ext cx="903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Model is valuable because company can decided to automate troll catching or use it as a dashboard tool for flagging that saves people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44" y="5350243"/>
            <a:ext cx="872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Ther</a:t>
            </a:r>
            <a:r>
              <a:rPr lang="en-US" dirty="0" smtClean="0"/>
              <a:t>e are many ways to </a:t>
            </a:r>
            <a:r>
              <a:rPr lang="en-US" dirty="0" smtClean="0"/>
              <a:t>improve this model as well as build on the existing framework. Time series, profile tracking, key word clustering to name a few.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344" y="46480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At this point, not enough data in S3 to leverage the full capabilities of Spark.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0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andwriting - Dakota"/>
                <a:cs typeface="Handwriting - Dakota"/>
              </a:rPr>
              <a:t>You will know a troll by their comments</a:t>
            </a:r>
            <a:r>
              <a:rPr lang="mr-IN" dirty="0" smtClean="0">
                <a:latin typeface="Handwriting - Dakota"/>
                <a:cs typeface="Handwriting - Dakota"/>
              </a:rPr>
              <a:t>…</a:t>
            </a:r>
            <a:endParaRPr lang="en-US" dirty="0">
              <a:latin typeface="Handwriting - Dakota"/>
              <a:cs typeface="Handwriting - Dakota"/>
            </a:endParaRPr>
          </a:p>
        </p:txBody>
      </p:sp>
      <p:pic>
        <p:nvPicPr>
          <p:cNvPr id="3" name="Picture 2" descr="south-park-wow-gu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1" y="1676729"/>
            <a:ext cx="6310481" cy="3549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4620" y="5579242"/>
            <a:ext cx="509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/>
                <a:cs typeface="Arial Black"/>
              </a:rPr>
              <a:t>Life is short.</a:t>
            </a:r>
            <a:r>
              <a:rPr lang="en-US" sz="2400" b="1" dirty="0">
                <a:latin typeface="Arial Black"/>
                <a:cs typeface="Arial Black"/>
              </a:rPr>
              <a:t> </a:t>
            </a:r>
            <a:r>
              <a:rPr lang="en-US" sz="2400" b="1" dirty="0" smtClean="0">
                <a:latin typeface="Arial Black"/>
                <a:cs typeface="Arial Black"/>
              </a:rPr>
              <a:t> Don’t be a troll</a:t>
            </a:r>
            <a:endParaRPr lang="en-US" sz="2400" b="1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4263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0310" y="2564430"/>
            <a:ext cx="438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ndwriting - Dakota"/>
                <a:cs typeface="Handwriting - Dakota"/>
              </a:rPr>
              <a:t>What is a troll?</a:t>
            </a:r>
            <a:endParaRPr lang="en-US" sz="4000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425715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983c809086a3ec758fe99325bdf2be_fat-cartoon-troll-clipart-troll_1500-14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84" y="1200090"/>
            <a:ext cx="4517136" cy="40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0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726" y="2618342"/>
            <a:ext cx="5942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ndwriting - Dakota"/>
                <a:cs typeface="Handwriting - Dakota"/>
              </a:rPr>
              <a:t>Are trolls a problem?</a:t>
            </a:r>
            <a:endParaRPr lang="en-US" sz="4000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7980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Handwriting - Dakota"/>
                <a:cs typeface="Handwriting - Dakota"/>
              </a:rPr>
              <a:t>Companies deal with trolls differently</a:t>
            </a:r>
            <a:endParaRPr lang="en-US" sz="3200" dirty="0">
              <a:latin typeface="Handwriting - Dakota"/>
              <a:cs typeface="Handwriting - Dakot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111" y="1713729"/>
            <a:ext cx="770605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Some </a:t>
            </a:r>
            <a:r>
              <a:rPr lang="en-US" dirty="0" smtClean="0"/>
              <a:t>ban comments altogether, </a:t>
            </a:r>
            <a:r>
              <a:rPr lang="en-US" dirty="0"/>
              <a:t>like </a:t>
            </a:r>
            <a:r>
              <a:rPr lang="en-US" dirty="0" err="1" smtClean="0"/>
              <a:t>CNN:</a:t>
            </a:r>
            <a:r>
              <a:rPr lang="en-US" u="sng" dirty="0" err="1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://www.cnn.com/2014/11/21/tech/web/online-comment-sections/</a:t>
            </a:r>
            <a:r>
              <a:rPr lang="en-US" dirty="0"/>
              <a:t>),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Others tolerate </a:t>
            </a:r>
            <a:r>
              <a:rPr lang="en-US" dirty="0"/>
              <a:t>negative comments under the umbrella of “free </a:t>
            </a:r>
            <a:r>
              <a:rPr lang="en-US" dirty="0" smtClean="0"/>
              <a:t>speech, like </a:t>
            </a:r>
            <a:r>
              <a:rPr lang="en-US" dirty="0" err="1" smtClean="0"/>
              <a:t>Breitbart:</a:t>
            </a:r>
            <a:r>
              <a:rPr lang="en-US" u="sng" dirty="0" err="1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://www.breitbart.com/tech/2015/10/27/the-lefts-war-on-comment-sections/</a:t>
            </a:r>
            <a:r>
              <a:rPr lang="en-US" dirty="0"/>
              <a:t>),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</a:t>
            </a:r>
            <a:r>
              <a:rPr lang="en-US" dirty="0" smtClean="0"/>
              <a:t>thers </a:t>
            </a:r>
            <a:r>
              <a:rPr lang="en-US" dirty="0"/>
              <a:t>are hiring labor force to flag negative </a:t>
            </a:r>
            <a:r>
              <a:rPr lang="en-US" dirty="0" smtClean="0"/>
              <a:t>comments, like </a:t>
            </a:r>
            <a:r>
              <a:rPr lang="en-US" dirty="0" err="1" smtClean="0"/>
              <a:t>Facebook:</a:t>
            </a:r>
            <a:r>
              <a:rPr lang="en-US" u="sng" dirty="0" err="1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://www.npr.org/sections/thetwo-way/2017/05/03/526727711/facebook-plans-to-add-3-000-workers-to-monitor-remove-violent-content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Others leverage </a:t>
            </a:r>
            <a:r>
              <a:rPr lang="en-US" dirty="0"/>
              <a:t>technology to curb the volume of negative </a:t>
            </a:r>
            <a:r>
              <a:rPr lang="en-US" dirty="0" smtClean="0"/>
              <a:t>comments, like Twitter: </a:t>
            </a:r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://www.nytimes.com/2016/11/16/technology/twitter-adds-new-ways-to-curb-abuse-and-hate-speech.html?_r=0</a:t>
            </a:r>
            <a:r>
              <a:rPr lang="en-US" dirty="0"/>
              <a:t>).  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83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andwriting - Dakota"/>
                <a:cs typeface="Handwriting - Dakota"/>
              </a:rPr>
              <a:t>Trolls are actually a big problem for news companies and social networks</a:t>
            </a:r>
            <a:endParaRPr lang="en-US" sz="2800" dirty="0">
              <a:latin typeface="Handwriting - Dakota"/>
              <a:cs typeface="Handwriting - Dakot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121" y="2427736"/>
            <a:ext cx="808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Create an unhealthy social ecosystem (reduces users desire to participate in discussion)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create a legal liability for a company (Ex: Terrorism on 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Can impact company ROI, churn rate, ability to attract talent or </a:t>
            </a:r>
            <a:r>
              <a:rPr lang="en-US" dirty="0" smtClean="0"/>
              <a:t>investors (Leslie Jones and Twitter)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Among other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Handwriting - Dakota"/>
                <a:cs typeface="Handwriting - Dakota"/>
              </a:rPr>
              <a:t>Trolls in the land of </a:t>
            </a:r>
            <a:r>
              <a:rPr lang="en-US" sz="4000" dirty="0">
                <a:latin typeface="Handwriting - Dakota"/>
                <a:cs typeface="Handwriting - Dakota"/>
              </a:rPr>
              <a:t>A</a:t>
            </a:r>
            <a:r>
              <a:rPr lang="en-US" sz="4000" dirty="0" smtClean="0">
                <a:latin typeface="Handwriting - Dakota"/>
                <a:cs typeface="Handwriting - Dakota"/>
              </a:rPr>
              <a:t>l</a:t>
            </a:r>
            <a:r>
              <a:rPr lang="en-US" sz="4000" dirty="0" smtClean="0">
                <a:latin typeface="Handwriting - Dakota"/>
                <a:cs typeface="Handwriting - Dakota"/>
              </a:rPr>
              <a:t>-Jazeera</a:t>
            </a:r>
            <a:r>
              <a:rPr lang="en-US" sz="4000" dirty="0" smtClean="0">
                <a:latin typeface="Handwriting - Dakota"/>
                <a:cs typeface="Handwriting - Dakota"/>
              </a:rPr>
              <a:t>:</a:t>
            </a:r>
            <a:br>
              <a:rPr lang="en-US" sz="4000" dirty="0" smtClean="0">
                <a:latin typeface="Handwriting - Dakota"/>
                <a:cs typeface="Handwriting - Dakota"/>
              </a:rPr>
            </a:br>
            <a:r>
              <a:rPr lang="en-US" sz="2400" dirty="0" smtClean="0">
                <a:latin typeface="Handwriting - Dakota"/>
                <a:cs typeface="Handwriting - Dakota"/>
              </a:rPr>
              <a:t>(</a:t>
            </a:r>
            <a:r>
              <a:rPr lang="en-US" sz="2400" dirty="0" smtClean="0">
                <a:latin typeface="Handwriting - Dakota"/>
                <a:cs typeface="Handwriting - Dakota"/>
              </a:rPr>
              <a:t>We will look at 3 prominent types)</a:t>
            </a:r>
            <a:r>
              <a:rPr lang="en-US" dirty="0" smtClean="0">
                <a:latin typeface="Handwriting - Dakota"/>
                <a:cs typeface="Handwriting - Dakota"/>
              </a:rPr>
              <a:t> </a:t>
            </a:r>
            <a:endParaRPr lang="en-US" dirty="0">
              <a:latin typeface="Handwriting - Dakota"/>
              <a:cs typeface="Handwriting - Dakota"/>
            </a:endParaRPr>
          </a:p>
        </p:txBody>
      </p:sp>
      <p:pic>
        <p:nvPicPr>
          <p:cNvPr id="4" name="Content Placeholder 3" descr="troll-at-computer-136392703710003901-14081516152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" b="1182"/>
          <a:stretch>
            <a:fillRect/>
          </a:stretch>
        </p:blipFill>
        <p:spPr>
          <a:xfrm>
            <a:off x="2820167" y="4142091"/>
            <a:ext cx="3652454" cy="2008709"/>
          </a:xfrm>
        </p:spPr>
      </p:pic>
      <p:pic>
        <p:nvPicPr>
          <p:cNvPr id="5" name="Picture 4" descr="troll-photo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38" y="1831411"/>
            <a:ext cx="2063377" cy="2192338"/>
          </a:xfrm>
          <a:prstGeom prst="rect">
            <a:avLst/>
          </a:prstGeom>
        </p:spPr>
      </p:pic>
      <p:pic>
        <p:nvPicPr>
          <p:cNvPr id="6" name="Picture 5" descr="Fat-Green-Trol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7" y="1732353"/>
            <a:ext cx="2680985" cy="2182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4414" y="4080047"/>
            <a:ext cx="9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0482" y="6150800"/>
            <a:ext cx="91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9103" y="4142091"/>
            <a:ext cx="104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6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andwriting - Dakota"/>
                <a:cs typeface="Handwriting - Dakota"/>
              </a:rPr>
              <a:t>Type 1: The Business Troll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3103" y="3783725"/>
            <a:ext cx="597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andwriting - Dakota"/>
                <a:cs typeface="Handwriting - Dakota"/>
              </a:rPr>
              <a:t>Try to sell a product or service when their product or service is irrelevant to the article, website, or conversation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andwriting - Dakota"/>
                <a:cs typeface="Handwriting - Dakota"/>
              </a:rPr>
              <a:t>Typically post a lot of comments</a:t>
            </a:r>
            <a:endParaRPr lang="en-US" dirty="0">
              <a:latin typeface="Handwriting - Dakota"/>
              <a:cs typeface="Handwriting - Dakota"/>
            </a:endParaRPr>
          </a:p>
        </p:txBody>
      </p:sp>
      <p:pic>
        <p:nvPicPr>
          <p:cNvPr id="5" name="Picture 4" descr="Fat-Green-Tr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62" y="1417638"/>
            <a:ext cx="2698516" cy="2197022"/>
          </a:xfrm>
          <a:prstGeom prst="rect">
            <a:avLst/>
          </a:prstGeom>
        </p:spPr>
      </p:pic>
      <p:pic>
        <p:nvPicPr>
          <p:cNvPr id="6" name="Picture 5" descr="business tro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7647"/>
            <a:ext cx="8294414" cy="434754"/>
          </a:xfrm>
          <a:prstGeom prst="rect">
            <a:avLst/>
          </a:prstGeom>
        </p:spPr>
      </p:pic>
      <p:pic>
        <p:nvPicPr>
          <p:cNvPr id="7" name="Picture 6" descr="Screen Shot 2017-05-04 at 9.32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83849"/>
            <a:ext cx="6647793" cy="4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andwriting - Dakota"/>
                <a:cs typeface="Handwriting - Dakota"/>
              </a:rPr>
              <a:t>Type 2: The Hate Troll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9714" y="3328276"/>
            <a:ext cx="6891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andwriting - Dakota"/>
                <a:cs typeface="Handwriting - Dakota"/>
              </a:rPr>
              <a:t>Typically threaten other users (or people in general) with racist, lewd, foul language inappropriate for a comment forum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andwriting - Dakota"/>
                <a:cs typeface="Handwriting - Dakota"/>
              </a:rPr>
              <a:t>Typically really short or really long comments </a:t>
            </a:r>
            <a:r>
              <a:rPr lang="mr-IN" dirty="0" smtClean="0">
                <a:latin typeface="Handwriting - Dakota"/>
                <a:cs typeface="Handwriting - Dakota"/>
              </a:rPr>
              <a:t>–</a:t>
            </a:r>
            <a:r>
              <a:rPr lang="en-US" dirty="0" smtClean="0">
                <a:latin typeface="Handwriting - Dakota"/>
                <a:cs typeface="Handwriting - Dakota"/>
              </a:rPr>
              <a:t> in caps</a:t>
            </a:r>
            <a:endParaRPr lang="en-US" dirty="0">
              <a:latin typeface="Handwriting - Dakota"/>
              <a:cs typeface="Handwriting - Dakota"/>
            </a:endParaRPr>
          </a:p>
        </p:txBody>
      </p:sp>
      <p:pic>
        <p:nvPicPr>
          <p:cNvPr id="7" name="Picture 6" descr="troll-at-computer-136392703710003901-1408151615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41" y="1147379"/>
            <a:ext cx="3626932" cy="2042948"/>
          </a:xfrm>
          <a:prstGeom prst="rect">
            <a:avLst/>
          </a:prstGeom>
        </p:spPr>
      </p:pic>
      <p:pic>
        <p:nvPicPr>
          <p:cNvPr id="9" name="Picture 8" descr="Screen Shot 2017-05-04 at 9.25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1" y="4688142"/>
            <a:ext cx="3608990" cy="469809"/>
          </a:xfrm>
          <a:prstGeom prst="rect">
            <a:avLst/>
          </a:prstGeom>
        </p:spPr>
      </p:pic>
      <p:pic>
        <p:nvPicPr>
          <p:cNvPr id="12" name="Picture 11" descr="Screen Shot 2017-05-04 at 9.27.3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1" y="5157951"/>
            <a:ext cx="8592209" cy="648138"/>
          </a:xfrm>
          <a:prstGeom prst="rect">
            <a:avLst/>
          </a:prstGeom>
        </p:spPr>
      </p:pic>
      <p:pic>
        <p:nvPicPr>
          <p:cNvPr id="14" name="Picture 13" descr="Screen Shot 2017-05-04 at 9.30.2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1" y="5976439"/>
            <a:ext cx="5465379" cy="46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2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631</Words>
  <Application>Microsoft Macintosh PowerPoint</Application>
  <PresentationFormat>On-screen Show (4:3)</PresentationFormat>
  <Paragraphs>55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Troll Catching in Al-Jazeera</vt:lpstr>
      <vt:lpstr>PowerPoint Presentation</vt:lpstr>
      <vt:lpstr>PowerPoint Presentation</vt:lpstr>
      <vt:lpstr>PowerPoint Presentation</vt:lpstr>
      <vt:lpstr>Companies deal with trolls differently</vt:lpstr>
      <vt:lpstr>Trolls are actually a big problem for news companies and social networks</vt:lpstr>
      <vt:lpstr>Trolls in the land of Al-Jazeera: (We will look at 3 prominent types) </vt:lpstr>
      <vt:lpstr>Type 1: The Business Troll</vt:lpstr>
      <vt:lpstr>PowerPoint Presentation</vt:lpstr>
      <vt:lpstr>PowerPoint Presentation</vt:lpstr>
      <vt:lpstr>There are many other types of al-Jazzera trolls…</vt:lpstr>
      <vt:lpstr>Methodology</vt:lpstr>
      <vt:lpstr>Some Important Details:</vt:lpstr>
      <vt:lpstr>You will know a troll by their comments…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Troll Catching in Al-Jazeera</dc:title>
  <dc:creator>Chase Renick</dc:creator>
  <cp:lastModifiedBy>Chase Renick</cp:lastModifiedBy>
  <cp:revision>49</cp:revision>
  <dcterms:created xsi:type="dcterms:W3CDTF">2017-05-04T15:58:48Z</dcterms:created>
  <dcterms:modified xsi:type="dcterms:W3CDTF">2017-05-11T15:51:29Z</dcterms:modified>
</cp:coreProperties>
</file>