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57" r:id="rId5"/>
    <p:sldId id="258" r:id="rId6"/>
    <p:sldId id="267" r:id="rId7"/>
    <p:sldId id="283" r:id="rId8"/>
    <p:sldId id="276" r:id="rId9"/>
    <p:sldId id="262" r:id="rId10"/>
    <p:sldId id="263" r:id="rId11"/>
    <p:sldId id="264" r:id="rId12"/>
    <p:sldId id="275" r:id="rId13"/>
    <p:sldId id="268" r:id="rId14"/>
    <p:sldId id="274" r:id="rId15"/>
    <p:sldId id="270" r:id="rId16"/>
    <p:sldId id="271" r:id="rId17"/>
    <p:sldId id="279" r:id="rId18"/>
    <p:sldId id="278" r:id="rId19"/>
    <p:sldId id="282" r:id="rId20"/>
    <p:sldId id="281" r:id="rId21"/>
    <p:sldId id="28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04" y="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DB49-12E8-BC4D-989D-384AE5F8E7E7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308-CDED-D447-9142-87CA22651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8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the</a:t>
            </a:r>
            <a:r>
              <a:rPr lang="en-US" baseline="0" dirty="0" smtClean="0"/>
              <a:t> biggest challenge?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First it was preprocessing,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Second it was figuring out which was the best model to use (baseline KNN, regular neural net, or convolutional)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Then it was training the VGG net and figuring out that I needed more GPU and CPU’s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308-CDED-D447-9142-87CA226510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everything mattered except for the number of Epochs beyond 10.  Some </a:t>
            </a:r>
            <a:r>
              <a:rPr lang="en-US" baseline="0" dirty="0" err="1" smtClean="0"/>
              <a:t>hyperparamters</a:t>
            </a:r>
            <a:r>
              <a:rPr lang="en-US" baseline="0" dirty="0" smtClean="0"/>
              <a:t> that really mattered were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Activation = hard sigmoid changed the accuracy from 77% to 96% with two convolutional layers</a:t>
            </a:r>
          </a:p>
          <a:p>
            <a:r>
              <a:rPr lang="en-US" baseline="0" dirty="0" smtClean="0"/>
              <a:t>Kernel Regularization L2 = .01 we had to penalize certain classes in order to for the neural net to learn during training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</a:p>
          <a:p>
            <a:r>
              <a:rPr lang="en-US" baseline="0" dirty="0" smtClean="0"/>
              <a:t>Chose to use accuracy as a metric because I was producing a probability between 0 and 1 for each class across all data points. Seemed like a descent example.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308-CDED-D447-9142-87CA226510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my neural net beat my baseline?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Yes, it does. For a while it seemed hard to beat given that my KNN was predicting nearly 95% for two classes, but the hard sigmoid activation function changed that. 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What are the tradeoff between the baseline model and neural net?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trade off is that 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Are the results significant?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Yes, the results are significant given that they are a probability between 0 and 1 for each class and it correctly predicted them 96% of the time.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308-CDED-D447-9142-87CA22651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Arial"/>
                <a:cs typeface="Arial"/>
              </a:rPr>
              <a:t>Classifying Yelp Images</a:t>
            </a:r>
            <a:endParaRPr lang="en-US" sz="3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DSCI6005: Deep Learning</a:t>
            </a:r>
          </a:p>
          <a:p>
            <a:r>
              <a:rPr lang="en-US" dirty="0" smtClean="0">
                <a:latin typeface="Arial"/>
                <a:cs typeface="Arial"/>
              </a:rPr>
              <a:t>Chase Renick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38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95" y="2668451"/>
            <a:ext cx="816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rial"/>
                <a:cs typeface="Arial"/>
              </a:rPr>
              <a:t>Challenges</a:t>
            </a:r>
            <a:endParaRPr lang="en-US"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65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Preprocessing: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914" y="2278644"/>
            <a:ext cx="695506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Originally 7458 train photos, 8303 test photos</a:t>
            </a:r>
            <a:r>
              <a:rPr lang="mr-IN" dirty="0" smtClean="0">
                <a:latin typeface="Arial"/>
                <a:cs typeface="Arial"/>
              </a:rPr>
              <a:t>…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Yelp provided more photo ids than there were photos. 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Only 2800 labels could be found for 8303 test photos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Many duplicates photos in train and test set 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Photo dimensions not </a:t>
            </a:r>
            <a:r>
              <a:rPr lang="en-US" dirty="0" smtClean="0">
                <a:latin typeface="Arial"/>
                <a:cs typeface="Arial"/>
              </a:rPr>
              <a:t>standardized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Labels were contained as a string sequence ‘1 2 3 4 5 6 7 8’.  Changed to one hot encoding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7 at 11.4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19" y="2743777"/>
            <a:ext cx="2705100" cy="2260600"/>
          </a:xfrm>
          <a:prstGeom prst="rect">
            <a:avLst/>
          </a:prstGeom>
        </p:spPr>
      </p:pic>
      <p:pic>
        <p:nvPicPr>
          <p:cNvPr id="3" name="Picture 2" descr="Screen Shot 2017-07-17 at 11.4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82" y="2728602"/>
            <a:ext cx="2743200" cy="2260600"/>
          </a:xfrm>
          <a:prstGeom prst="rect">
            <a:avLst/>
          </a:prstGeom>
        </p:spPr>
      </p:pic>
      <p:pic>
        <p:nvPicPr>
          <p:cNvPr id="4" name="Picture 3" descr="Screen Shot 2017-07-17 at 11.41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" y="2743777"/>
            <a:ext cx="2489200" cy="229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715" y="2096906"/>
            <a:ext cx="104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Labels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096" y="2096906"/>
            <a:ext cx="130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Train Set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3874" y="2096906"/>
            <a:ext cx="12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Test Set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1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7 at 11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414"/>
            <a:ext cx="9144000" cy="1677025"/>
          </a:xfrm>
          <a:prstGeom prst="rect">
            <a:avLst/>
          </a:prstGeom>
        </p:spPr>
      </p:pic>
      <p:pic>
        <p:nvPicPr>
          <p:cNvPr id="3" name="Picture 2" descr="Screen Shot 2017-07-17 at 11.4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0748"/>
            <a:ext cx="9144000" cy="167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2493" y="1018507"/>
            <a:ext cx="1511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Train Set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2493" y="3906227"/>
            <a:ext cx="135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Test Set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97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7 at 12.0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176"/>
            <a:ext cx="4561491" cy="4511048"/>
          </a:xfrm>
          <a:prstGeom prst="rect">
            <a:avLst/>
          </a:prstGeom>
        </p:spPr>
      </p:pic>
      <p:pic>
        <p:nvPicPr>
          <p:cNvPr id="3" name="Picture 2" descr="Screen Shot 2017-07-17 at 12.0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1" y="1784326"/>
            <a:ext cx="4550675" cy="44788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095" y="643000"/>
            <a:ext cx="641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Training Image Dimensions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06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6086287" cy="516276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Class Imbalance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Screen Shot 2017-07-17 at 11.54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7" y="1430676"/>
            <a:ext cx="4064267" cy="53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Approaches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785" y="2523776"/>
            <a:ext cx="7041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Baseline: KNN One-Class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Neural Net: One-Class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Neural Net: Predicting Multi-Class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CNN Predicting: Multi-Class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Mock VGG Net Using Convolution: Multi-Class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VGG Net 16: Multi-Class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31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Hyper-parameters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785" y="2523776"/>
            <a:ext cx="7041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Filters = 32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Padding = ‘Same’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Kernel Regularization L2 = .01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Activation = Sigmoid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Loss = Binary Cross Entropy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Optimizer  = Adam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Epochs = 10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Metrics = F1 Score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15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Results: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Screen Shot 2017-07-22 at 10.22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5" y="2938519"/>
            <a:ext cx="7990606" cy="2187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922" y="5644182"/>
            <a:ext cx="747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Arial"/>
                <a:cs typeface="Arial"/>
              </a:rPr>
              <a:t>CNN similar to VGG16 produced an F1-score of ~ 69%</a:t>
            </a:r>
            <a:endParaRPr lang="en-US" sz="2000" b="1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15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914400"/>
            <a:ext cx="7508145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Generalizability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2555926"/>
            <a:ext cx="6825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How well would a human perform on this exact same task?</a:t>
            </a:r>
            <a:endParaRPr lang="en-US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A human would struggle to make accurate predictions &gt; 50% on 8 classes for each photo.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Are there enough features in the photos to even make the labels classified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Current </a:t>
            </a:r>
            <a:r>
              <a:rPr lang="en-US" sz="2400" dirty="0" smtClean="0">
                <a:latin typeface="Arial"/>
                <a:cs typeface="Arial"/>
              </a:rPr>
              <a:t>CNN F1 </a:t>
            </a:r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core seems fairly realistic, </a:t>
            </a:r>
            <a:r>
              <a:rPr lang="en-US" sz="2400" smtClean="0">
                <a:latin typeface="Arial"/>
                <a:cs typeface="Arial"/>
              </a:rPr>
              <a:t>not over fitting.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19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95" y="2668451"/>
            <a:ext cx="816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rial"/>
                <a:cs typeface="Arial"/>
              </a:rPr>
              <a:t>Context</a:t>
            </a:r>
            <a:endParaRPr lang="en-US"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22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With more time?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2555926"/>
            <a:ext cx="6825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Examine images to see what features are actually being discovered by the neural net based on existing NN tools.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Better use multi-processing / threading for </a:t>
            </a:r>
            <a:r>
              <a:rPr lang="en-US" sz="2400" dirty="0" err="1">
                <a:latin typeface="Arial"/>
                <a:cs typeface="Arial"/>
              </a:rPr>
              <a:t>S</a:t>
            </a:r>
            <a:r>
              <a:rPr lang="en-US" sz="2400" dirty="0" err="1" smtClean="0">
                <a:latin typeface="Arial"/>
                <a:cs typeface="Arial"/>
              </a:rPr>
              <a:t>klearn</a:t>
            </a:r>
            <a:r>
              <a:rPr lang="en-US" sz="2400" dirty="0" smtClean="0">
                <a:latin typeface="Arial"/>
                <a:cs typeface="Arial"/>
              </a:rPr>
              <a:t> models such as KNN baseline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Incorporate ingredient lists for each food type based on classification.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Reach out to Yelp and ask them why they provided an equal number of classes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235656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SF Recommendations</a:t>
            </a:r>
            <a:endParaRPr 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861" y="2588075"/>
            <a:ext cx="7492051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err="1" smtClean="0">
                <a:latin typeface="Arial"/>
                <a:cs typeface="Arial"/>
              </a:rPr>
              <a:t>Mensho</a:t>
            </a:r>
            <a:r>
              <a:rPr lang="en-US" sz="2500" dirty="0" smtClean="0">
                <a:latin typeface="Arial"/>
                <a:cs typeface="Arial"/>
              </a:rPr>
              <a:t> Tokyo SF (Ramen on Geary St.)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latin typeface="Arial"/>
                <a:cs typeface="Arial"/>
              </a:rPr>
              <a:t>Kiss Sushi (REAL Japanese $$$)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latin typeface="Arial"/>
                <a:cs typeface="Arial"/>
              </a:rPr>
              <a:t>Dragon Eats (Thai)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latin typeface="Arial"/>
                <a:cs typeface="Arial"/>
              </a:rPr>
              <a:t>Del </a:t>
            </a:r>
            <a:r>
              <a:rPr lang="en-US" sz="2500" dirty="0" err="1" smtClean="0">
                <a:latin typeface="Arial"/>
                <a:cs typeface="Arial"/>
              </a:rPr>
              <a:t>Popolo</a:t>
            </a:r>
            <a:r>
              <a:rPr lang="en-US" sz="2500" dirty="0" smtClean="0">
                <a:latin typeface="Arial"/>
                <a:cs typeface="Arial"/>
              </a:rPr>
              <a:t> (Pizza on Bush St.)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latin typeface="Arial"/>
                <a:cs typeface="Arial"/>
              </a:rPr>
              <a:t>Sweet Greens (Salad)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err="1" smtClean="0">
                <a:latin typeface="Arial"/>
                <a:cs typeface="Arial"/>
              </a:rPr>
              <a:t>Eatsa</a:t>
            </a:r>
            <a:r>
              <a:rPr lang="en-US" sz="2500" dirty="0" smtClean="0">
                <a:latin typeface="Arial"/>
                <a:cs typeface="Arial"/>
              </a:rPr>
              <a:t> (Robots making food? Only in SF)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latin typeface="Arial"/>
                <a:cs typeface="Arial"/>
              </a:rPr>
              <a:t>Yemeni’s Restaurant (Sutter St.) 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95" y="2668451"/>
            <a:ext cx="816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rial"/>
                <a:cs typeface="Arial"/>
              </a:rPr>
              <a:t>Thanks</a:t>
            </a:r>
            <a:endParaRPr lang="en-US"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26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95" y="2668451"/>
            <a:ext cx="816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latin typeface="Arial"/>
                <a:cs typeface="Arial"/>
              </a:rPr>
              <a:t>Overview</a:t>
            </a:r>
            <a:endParaRPr lang="en-US" sz="1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8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7 at 10.09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7" y="530474"/>
            <a:ext cx="7020407" cy="60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7 at 10.10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70" y="0"/>
            <a:ext cx="6916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17 at 11.41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2" y="2728602"/>
            <a:ext cx="3547916" cy="2964925"/>
          </a:xfrm>
          <a:prstGeom prst="rect">
            <a:avLst/>
          </a:prstGeom>
        </p:spPr>
      </p:pic>
      <p:pic>
        <p:nvPicPr>
          <p:cNvPr id="3" name="Picture 2" descr="Screen Shot 2017-07-17 at 11.4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97" y="2728601"/>
            <a:ext cx="3597887" cy="2964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8031" y="2096906"/>
            <a:ext cx="130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Train Set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0258" y="2096906"/>
            <a:ext cx="12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Test Set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3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7 at 11.4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63" y="2475755"/>
            <a:ext cx="3361653" cy="3104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2826" y="2073809"/>
            <a:ext cx="172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Train Labels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19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947998" cy="72525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Sample Image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Screen Shot 2017-07-17 at 11.56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92" y="1977225"/>
            <a:ext cx="3348012" cy="44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86102" y="5255733"/>
            <a:ext cx="1795589" cy="119713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Train Photos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45878" y="5255733"/>
            <a:ext cx="1839384" cy="11971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Test Photos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52530" y="3036644"/>
            <a:ext cx="2204341" cy="191250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Maps TRAIN photo ids to business ids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61212" y="3036644"/>
            <a:ext cx="2204340" cy="191250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Maps </a:t>
            </a:r>
            <a:r>
              <a:rPr lang="en-US" dirty="0" smtClean="0">
                <a:latin typeface="Arial"/>
                <a:cs typeface="Arial"/>
              </a:rPr>
              <a:t>TEST photo ids </a:t>
            </a:r>
            <a:r>
              <a:rPr lang="en-US" dirty="0">
                <a:latin typeface="Arial"/>
                <a:cs typeface="Arial"/>
              </a:rPr>
              <a:t>to business </a:t>
            </a:r>
            <a:r>
              <a:rPr lang="en-US" dirty="0" smtClean="0">
                <a:latin typeface="Arial"/>
                <a:cs typeface="Arial"/>
              </a:rPr>
              <a:t>ids</a:t>
            </a:r>
            <a:endParaRPr lang="en-US" dirty="0">
              <a:latin typeface="Arial"/>
              <a:cs typeface="Arial"/>
            </a:endParaRPr>
          </a:p>
          <a:p>
            <a:pPr algn="ctr"/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>
            <a:off x="2598495" y="233590"/>
            <a:ext cx="4467075" cy="2423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Includes business ids and corresponding labels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384</TotalTime>
  <Words>639</Words>
  <Application>Microsoft Macintosh PowerPoint</Application>
  <PresentationFormat>On-screen Show (4:3)</PresentationFormat>
  <Paragraphs>94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Plaza</vt:lpstr>
      <vt:lpstr>Classifying Yelp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Image</vt:lpstr>
      <vt:lpstr>PowerPoint Presentation</vt:lpstr>
      <vt:lpstr>PowerPoint Presentation</vt:lpstr>
      <vt:lpstr>Preprocessing:</vt:lpstr>
      <vt:lpstr>PowerPoint Presentation</vt:lpstr>
      <vt:lpstr>PowerPoint Presentation</vt:lpstr>
      <vt:lpstr>PowerPoint Presentation</vt:lpstr>
      <vt:lpstr>Class Imbalance</vt:lpstr>
      <vt:lpstr>Approaches</vt:lpstr>
      <vt:lpstr>Hyper-parameters</vt:lpstr>
      <vt:lpstr>Results:</vt:lpstr>
      <vt:lpstr>Generalizability:</vt:lpstr>
      <vt:lpstr>With more time?</vt:lpstr>
      <vt:lpstr>SF 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Yelp Images</dc:title>
  <dc:creator>Chase Renick</dc:creator>
  <cp:lastModifiedBy>Chase Renick</cp:lastModifiedBy>
  <cp:revision>44</cp:revision>
  <dcterms:created xsi:type="dcterms:W3CDTF">2017-07-17T17:03:42Z</dcterms:created>
  <dcterms:modified xsi:type="dcterms:W3CDTF">2017-07-23T05:30:23Z</dcterms:modified>
</cp:coreProperties>
</file>