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05" r:id="rId4"/>
    <p:sldId id="303" r:id="rId5"/>
    <p:sldId id="304" r:id="rId6"/>
    <p:sldId id="314" r:id="rId7"/>
    <p:sldId id="315" r:id="rId8"/>
    <p:sldId id="316" r:id="rId9"/>
    <p:sldId id="330" r:id="rId10"/>
    <p:sldId id="317" r:id="rId11"/>
    <p:sldId id="318" r:id="rId12"/>
    <p:sldId id="331" r:id="rId13"/>
    <p:sldId id="319" r:id="rId14"/>
    <p:sldId id="307" r:id="rId15"/>
    <p:sldId id="320" r:id="rId16"/>
    <p:sldId id="321" r:id="rId17"/>
    <p:sldId id="322" r:id="rId18"/>
    <p:sldId id="323" r:id="rId19"/>
    <p:sldId id="324" r:id="rId20"/>
    <p:sldId id="260" r:id="rId21"/>
    <p:sldId id="306" r:id="rId22"/>
    <p:sldId id="325" r:id="rId23"/>
    <p:sldId id="326" r:id="rId24"/>
    <p:sldId id="327" r:id="rId25"/>
    <p:sldId id="328" r:id="rId26"/>
    <p:sldId id="308" r:id="rId27"/>
    <p:sldId id="261" r:id="rId28"/>
    <p:sldId id="332" r:id="rId29"/>
    <p:sldId id="333" r:id="rId30"/>
    <p:sldId id="263" r:id="rId31"/>
    <p:sldId id="264" r:id="rId32"/>
    <p:sldId id="309" r:id="rId33"/>
    <p:sldId id="310" r:id="rId34"/>
    <p:sldId id="311" r:id="rId35"/>
    <p:sldId id="312" r:id="rId36"/>
    <p:sldId id="313" r:id="rId37"/>
    <p:sldId id="262" r:id="rId38"/>
    <p:sldId id="26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50180-13D7-4F77-9D5E-E758D18CDA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E42329-2853-4938-91AA-FDFB482A3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11E6BC-936F-4EB9-9D09-36E175A918FD}"/>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67830FAE-E10D-4366-8B15-697A2C2179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414DB-EF71-40B2-ABA8-DEBDC576D3AB}"/>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59168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F4E21-6DFA-42C1-86AB-93651A813D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C50D53-F621-489B-95F8-2078E9CD4E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33B8F8-DF92-46DC-A78C-C0D2C9280113}"/>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FEA123B3-0255-4BB3-913A-D9D2F107C8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0C766D-E2AA-4327-86AE-14B2A8C41D99}"/>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0569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B81511-471E-4C68-B1A7-4663C0A074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D73FD0-38F6-48EE-BE9D-4FD141A58D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23081D-783B-4DBD-BF99-D7DB75ED8297}"/>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5BE7A1FD-2058-4B7D-9AE8-C3700AB75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0324C-4CF4-4694-BBF1-714F0CB6FF7C}"/>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11674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C87B9-CE14-48EB-A027-936ACEAB3A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6390CB-E73A-46F3-A971-B8A45018DC2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439393-F02E-435B-ABE6-56BC9B73AC4B}"/>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CCB4BD0F-B32C-409D-9A37-24F5BDC0B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EF60D-92E2-4760-9E95-B09E888ADA70}"/>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31068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87F15-AF9E-41B7-8179-38EDE5A6F1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6C3A3D-FEB8-4051-81E8-2ECA77374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80574E6-838D-4552-9A10-8938BBEC069B}"/>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F3E09A27-FDA4-4A2D-9876-6E7DB9D73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A41585-4F9B-4462-AF94-22DF5890A415}"/>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0323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152F6-FE65-4AF9-9485-57456E8B6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5CF11E-F5AA-4B83-BCE3-7671AFF170A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896AEC-01CD-481B-ADFE-6B79C8F71C6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40AF5C-7CE4-4097-98D3-9AD88FCCD859}"/>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851DBAE4-5FF4-42F0-BE40-320A960818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BC1341-71DB-41B9-8D5B-C2F25D9AF9FE}"/>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3527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BAC6B-F649-47EC-9062-2B5C72241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5D7774-2FA5-4C50-8358-C93E31212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39C485-57E1-4E93-9CC4-390F351275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669B0AD-3981-4D6B-A280-CE59B788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F03DFE7-8CAD-4DC1-BD15-CD75AEE2B71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508248-7F91-49AA-8268-B496156B6179}"/>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8" name="页脚占位符 7">
            <a:extLst>
              <a:ext uri="{FF2B5EF4-FFF2-40B4-BE49-F238E27FC236}">
                <a16:creationId xmlns:a16="http://schemas.microsoft.com/office/drawing/2014/main" id="{B1D6E942-2CBD-4BAE-B229-9AEE7E8AE2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28D1AE-BD92-4A89-9F85-A0BAC2A3762F}"/>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401132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F4BC7-2B05-448B-9530-7090F7E254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5B69F6-6EC2-44C3-A093-86F47990BF92}"/>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4" name="页脚占位符 3">
            <a:extLst>
              <a:ext uri="{FF2B5EF4-FFF2-40B4-BE49-F238E27FC236}">
                <a16:creationId xmlns:a16="http://schemas.microsoft.com/office/drawing/2014/main" id="{C8F5147D-77A9-4A77-A5A2-1C864F69D9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0C9F38-1E42-4D54-9D3C-F47A314492D8}"/>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371525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286240-DEC9-4923-8D1E-67E506810FD2}"/>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3" name="页脚占位符 2">
            <a:extLst>
              <a:ext uri="{FF2B5EF4-FFF2-40B4-BE49-F238E27FC236}">
                <a16:creationId xmlns:a16="http://schemas.microsoft.com/office/drawing/2014/main" id="{2C5A40FC-548C-4F11-B98C-B05F4F6AEF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C01A54-11D1-4395-804A-5D83D153BCDA}"/>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15870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EE52F-C202-4A7C-8EFE-3FF0C44514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BBB15E-6C12-40F1-A2B3-8DC5F61FD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E0AB463-778C-4424-B524-C76E46B58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085AFE-99CE-47D0-A50A-8DF352ABDC4A}"/>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2F2212D6-E4EC-43E0-9B06-A0268FC7AD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9C22FA-51FA-4C27-947C-13E7695C72F5}"/>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113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CFCAE-99CC-4C2F-82E4-59550CE067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DE8340-1709-4744-8168-05B9EE533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1218B6-C253-4BD5-A19D-B305DE9C2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FBE19C-88CC-4F6B-A31B-E670DC2D735D}"/>
              </a:ext>
            </a:extLst>
          </p:cNvPr>
          <p:cNvSpPr>
            <a:spLocks noGrp="1"/>
          </p:cNvSpPr>
          <p:nvPr>
            <p:ph type="dt" sz="half" idx="10"/>
          </p:nvPr>
        </p:nvSpPr>
        <p:spPr/>
        <p:txBody>
          <a:bodyPr/>
          <a:lstStyle/>
          <a:p>
            <a:fld id="{AB24B51B-4CFC-4CBE-A264-DDED8AAA947F}"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991C21E8-F119-4473-8E31-FD889FCCCD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0EF5-FF43-4FAB-A641-D3BD8481D962}"/>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3108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C0F99D-44CB-40F7-814C-76A546B40F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1CC76D-47EE-4245-B12A-B9A120B74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563436-F84A-46FE-B495-8C894FEEE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51B-4CFC-4CBE-A264-DDED8AAA947F}"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39498D63-837D-4B54-A429-93BCF0CBD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714026-146C-4D19-877C-6212A2609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9134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104BF-EAA0-48F7-AA9F-46D7CD4CF02C}"/>
              </a:ext>
            </a:extLst>
          </p:cNvPr>
          <p:cNvSpPr>
            <a:spLocks noGrp="1"/>
          </p:cNvSpPr>
          <p:nvPr>
            <p:ph type="ctrTitle"/>
          </p:nvPr>
        </p:nvSpPr>
        <p:spPr>
          <a:xfrm>
            <a:off x="457199" y="585627"/>
            <a:ext cx="11280371" cy="2531646"/>
          </a:xfrm>
        </p:spPr>
        <p:txBody>
          <a:bodyPr>
            <a:normAutofit/>
          </a:bodyPr>
          <a:lstStyle/>
          <a:p>
            <a:r>
              <a:rPr lang="en-US" altLang="zh-CN" sz="3600"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sz="3600" b="1" dirty="0">
              <a:solidFill>
                <a:srgbClr val="C00000"/>
              </a:solidFill>
              <a:effectLst>
                <a:outerShdw blurRad="38100" dist="38100" dir="2700000" algn="tl">
                  <a:srgbClr val="000000">
                    <a:alpha val="43137"/>
                  </a:srgbClr>
                </a:outerShdw>
              </a:effectLst>
            </a:endParaRPr>
          </a:p>
        </p:txBody>
      </p:sp>
      <p:sp>
        <p:nvSpPr>
          <p:cNvPr id="3" name="副标题 2">
            <a:extLst>
              <a:ext uri="{FF2B5EF4-FFF2-40B4-BE49-F238E27FC236}">
                <a16:creationId xmlns:a16="http://schemas.microsoft.com/office/drawing/2014/main" id="{59E9B100-6406-4CF5-B12D-377EAC707176}"/>
              </a:ext>
            </a:extLst>
          </p:cNvPr>
          <p:cNvSpPr>
            <a:spLocks noGrp="1"/>
          </p:cNvSpPr>
          <p:nvPr>
            <p:ph type="subTitle" idx="1"/>
          </p:nvPr>
        </p:nvSpPr>
        <p:spPr>
          <a:xfrm>
            <a:off x="1" y="3786028"/>
            <a:ext cx="11737570" cy="2388740"/>
          </a:xfrm>
        </p:spPr>
        <p:txBody>
          <a:bodyPr>
            <a:normAutofit/>
          </a:bodyPr>
          <a:lstStyle/>
          <a:p>
            <a:r>
              <a:rPr lang="en-US" altLang="zh-CN" dirty="0" err="1">
                <a:solidFill>
                  <a:srgbClr val="FF0000"/>
                </a:solidFill>
              </a:rPr>
              <a:t>Yonghui</a:t>
            </a:r>
            <a:r>
              <a:rPr lang="en-US" altLang="zh-CN" dirty="0">
                <a:solidFill>
                  <a:srgbClr val="FF0000"/>
                </a:solidFill>
              </a:rPr>
              <a:t> Wu</a:t>
            </a:r>
          </a:p>
          <a:p>
            <a:r>
              <a:rPr lang="en-US" altLang="zh-CN" dirty="0">
                <a:solidFill>
                  <a:srgbClr val="FF0000"/>
                </a:solidFill>
              </a:rPr>
              <a:t>Shanghai Key Laboratory of Intelligent Information Processing</a:t>
            </a:r>
          </a:p>
          <a:p>
            <a:r>
              <a:rPr lang="en-US" altLang="zh-CN" dirty="0">
                <a:solidFill>
                  <a:srgbClr val="FF0000"/>
                </a:solidFill>
              </a:rPr>
              <a:t>School of Computer Science, Fudan University</a:t>
            </a:r>
          </a:p>
          <a:p>
            <a:r>
              <a:rPr lang="en-US" altLang="zh-CN" u="sng" dirty="0">
                <a:solidFill>
                  <a:srgbClr val="FF0000"/>
                </a:solidFill>
                <a:hlinkClick r:id="rId2"/>
              </a:rPr>
              <a:t>yhwu@fudan.edu.cn</a:t>
            </a:r>
            <a:endParaRPr lang="en-US" altLang="zh-CN" u="sng" dirty="0">
              <a:solidFill>
                <a:srgbClr val="FF0000"/>
              </a:solidFill>
            </a:endParaRPr>
          </a:p>
        </p:txBody>
      </p:sp>
      <p:pic>
        <p:nvPicPr>
          <p:cNvPr id="5" name="图片 4">
            <a:extLst>
              <a:ext uri="{FF2B5EF4-FFF2-40B4-BE49-F238E27FC236}">
                <a16:creationId xmlns:a16="http://schemas.microsoft.com/office/drawing/2014/main" id="{DD491328-BA9D-4A85-B319-811198E4E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0" y="0"/>
            <a:ext cx="1890777" cy="1680691"/>
          </a:xfrm>
          <a:prstGeom prst="rect">
            <a:avLst/>
          </a:prstGeom>
        </p:spPr>
      </p:pic>
    </p:spTree>
    <p:extLst>
      <p:ext uri="{BB962C8B-B14F-4D97-AF65-F5344CB8AC3E}">
        <p14:creationId xmlns:p14="http://schemas.microsoft.com/office/powerpoint/2010/main" val="162438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728" y="1690688"/>
            <a:ext cx="10614488" cy="4600384"/>
          </a:xfrm>
        </p:spPr>
      </p:pic>
    </p:spTree>
    <p:extLst>
      <p:ext uri="{BB962C8B-B14F-4D97-AF65-F5344CB8AC3E}">
        <p14:creationId xmlns:p14="http://schemas.microsoft.com/office/powerpoint/2010/main" val="24655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889"/>
            <a:ext cx="10515600" cy="704087"/>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merging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78992"/>
            <a:ext cx="10515600" cy="5504688"/>
          </a:xfrm>
        </p:spPr>
        <p:txBody>
          <a:bodyPr>
            <a:normAutofit/>
          </a:bodyPr>
          <a:lstStyle/>
          <a:p>
            <a:r>
              <a:rPr lang="en-US" altLang="zh-CN" sz="3600" dirty="0">
                <a:latin typeface="Times New Roman" panose="02020603050405020304" pitchFamily="18" charset="0"/>
                <a:cs typeface="Times New Roman" panose="02020603050405020304" pitchFamily="18" charset="0"/>
              </a:rPr>
              <a:t>Calculate root </a:t>
            </a:r>
            <a:r>
              <a:rPr lang="en-US" altLang="zh-CN" sz="3600" i="1" dirty="0" err="1">
                <a:latin typeface="Times New Roman" panose="02020603050405020304" pitchFamily="18" charset="0"/>
                <a:cs typeface="Times New Roman" panose="02020603050405020304" pitchFamily="18" charset="0"/>
              </a:rPr>
              <a:t>fx</a:t>
            </a:r>
            <a:r>
              <a:rPr lang="en-US" altLang="zh-CN" sz="3600" dirty="0">
                <a:latin typeface="Times New Roman" panose="02020603050405020304" pitchFamily="18" charset="0"/>
                <a:cs typeface="Times New Roman" panose="02020603050405020304" pitchFamily="18" charset="0"/>
              </a:rPr>
              <a:t> in the tree for the union set containing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calculate root </a:t>
            </a:r>
            <a:r>
              <a:rPr lang="en-US" altLang="zh-CN" sz="3600" i="1" dirty="0" err="1">
                <a:latin typeface="Times New Roman" panose="02020603050405020304" pitchFamily="18" charset="0"/>
                <a:cs typeface="Times New Roman" panose="02020603050405020304" pitchFamily="18" charset="0"/>
              </a:rPr>
              <a:t>fy</a:t>
            </a:r>
            <a:r>
              <a:rPr lang="en-US" altLang="zh-CN" sz="3600" dirty="0">
                <a:latin typeface="Times New Roman" panose="02020603050405020304" pitchFamily="18" charset="0"/>
                <a:cs typeface="Times New Roman" panose="02020603050405020304" pitchFamily="18" charset="0"/>
              </a:rPr>
              <a:t> in the tree for the union-find set containing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If </a:t>
            </a:r>
            <a:r>
              <a:rPr lang="en-US" altLang="zh-CN" sz="3600" i="1" dirty="0" err="1">
                <a:latin typeface="Times New Roman" panose="02020603050405020304" pitchFamily="18" charset="0"/>
                <a:cs typeface="Times New Roman" panose="02020603050405020304" pitchFamily="18" charset="0"/>
              </a:rPr>
              <a:t>fx</a:t>
            </a:r>
            <a:r>
              <a:rPr lang="en-US" altLang="zh-CN" sz="3600" i="1"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fy</a:t>
            </a:r>
            <a:r>
              <a:rPr lang="en-US" altLang="zh-CN" sz="3600" dirty="0">
                <a:latin typeface="Times New Roman" panose="02020603050405020304" pitchFamily="18" charset="0"/>
                <a:cs typeface="Times New Roman" panose="02020603050405020304" pitchFamily="18" charset="0"/>
              </a:rPr>
              <a:t>, then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are in the same union-find set; else the set containing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is merged into the set containing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that is, the set pointer for </a:t>
            </a:r>
            <a:r>
              <a:rPr lang="en-US" altLang="zh-CN" sz="3600" i="1" dirty="0" err="1">
                <a:latin typeface="Times New Roman" panose="02020603050405020304" pitchFamily="18" charset="0"/>
                <a:cs typeface="Times New Roman" panose="02020603050405020304" pitchFamily="18" charset="0"/>
              </a:rPr>
              <a:t>fx</a:t>
            </a:r>
            <a:r>
              <a:rPr lang="en-US" altLang="zh-CN" sz="3600" dirty="0">
                <a:latin typeface="Times New Roman" panose="02020603050405020304" pitchFamily="18" charset="0"/>
                <a:cs typeface="Times New Roman" panose="02020603050405020304" pitchFamily="18" charset="0"/>
              </a:rPr>
              <a:t> points to </a:t>
            </a:r>
            <a:r>
              <a:rPr lang="en-US" altLang="zh-CN" sz="3600" i="1" dirty="0" err="1">
                <a:latin typeface="Times New Roman" panose="02020603050405020304" pitchFamily="18" charset="0"/>
                <a:cs typeface="Times New Roman" panose="02020603050405020304" pitchFamily="18" charset="0"/>
              </a:rPr>
              <a:t>fy</a:t>
            </a:r>
            <a:r>
              <a:rPr lang="en-US" altLang="zh-CN" sz="3600" i="1"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96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889"/>
            <a:ext cx="10515600" cy="704087"/>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merging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78992"/>
            <a:ext cx="10515600" cy="5504688"/>
          </a:xfrm>
        </p:spPr>
        <p:txBody>
          <a:bodyPr>
            <a:normAutofit/>
          </a:bodyPr>
          <a:lstStyle/>
          <a:p>
            <a:r>
              <a:rPr lang="en-US" altLang="zh-CN" sz="3600" dirty="0">
                <a:latin typeface="Times New Roman" panose="02020603050405020304" pitchFamily="18" charset="0"/>
                <a:cs typeface="Times New Roman" panose="02020603050405020304" pitchFamily="18" charset="0"/>
              </a:rPr>
              <a:t>void </a:t>
            </a:r>
            <a:r>
              <a:rPr lang="en-US" altLang="zh-CN" sz="3600" i="1" dirty="0">
                <a:latin typeface="Times New Roman" panose="02020603050405020304" pitchFamily="18" charset="0"/>
                <a:cs typeface="Times New Roman" panose="02020603050405020304" pitchFamily="18" charset="0"/>
              </a:rPr>
              <a:t>join</a:t>
            </a:r>
            <a:r>
              <a:rPr lang="en-US" altLang="zh-CN" sz="3600" dirty="0">
                <a:latin typeface="Times New Roman" panose="02020603050405020304" pitchFamily="18" charset="0"/>
                <a:cs typeface="Times New Roman" panose="02020603050405020304" pitchFamily="18" charset="0"/>
              </a:rPr>
              <a:t>(int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int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a:t>
            </a:r>
            <a:r>
              <a:rPr lang="en-US" altLang="zh-CN" sz="3600" dirty="0">
                <a:solidFill>
                  <a:srgbClr val="7030A0"/>
                </a:solidFill>
                <a:latin typeface="Times New Roman" panose="02020603050405020304" pitchFamily="18" charset="0"/>
                <a:cs typeface="Times New Roman" panose="02020603050405020304" pitchFamily="18" charset="0"/>
              </a:rPr>
              <a:t>// Merging the set containing </a:t>
            </a:r>
            <a:r>
              <a:rPr lang="en-US" altLang="zh-CN" sz="3600" i="1" dirty="0">
                <a:solidFill>
                  <a:srgbClr val="7030A0"/>
                </a:solidFill>
                <a:latin typeface="Times New Roman" panose="02020603050405020304" pitchFamily="18" charset="0"/>
                <a:cs typeface="Times New Roman" panose="02020603050405020304" pitchFamily="18" charset="0"/>
              </a:rPr>
              <a:t>p</a:t>
            </a:r>
            <a:r>
              <a:rPr lang="en-US" altLang="zh-CN" sz="3600" dirty="0">
                <a:solidFill>
                  <a:srgbClr val="7030A0"/>
                </a:solidFill>
                <a:latin typeface="Times New Roman" panose="02020603050405020304" pitchFamily="18" charset="0"/>
                <a:cs typeface="Times New Roman" panose="02020603050405020304" pitchFamily="18" charset="0"/>
              </a:rPr>
              <a:t> into the set containing</a:t>
            </a:r>
            <a:r>
              <a:rPr lang="en-US" altLang="zh-CN" sz="3600" i="1" dirty="0">
                <a:solidFill>
                  <a:srgbClr val="7030A0"/>
                </a:solidFill>
                <a:latin typeface="Times New Roman" panose="02020603050405020304" pitchFamily="18" charset="0"/>
                <a:cs typeface="Times New Roman" panose="02020603050405020304" pitchFamily="18" charset="0"/>
              </a:rPr>
              <a:t> q</a:t>
            </a:r>
            <a:endParaRPr lang="zh-CN" altLang="zh-CN" sz="3600" dirty="0">
              <a:solidFill>
                <a:srgbClr val="7030A0"/>
              </a:solidFill>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p=</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if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set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98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Search with "path compression" can reduce the length of a tree and can improve the time complexity. In algorithm complexity, an union-find set represented as a tree is better than as a linear list.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F5209-2347-4441-87C4-39B729682694}"/>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Wireless Network</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32F488E-C972-4BAC-B027-3389323B32D8}"/>
              </a:ext>
            </a:extLst>
          </p:cNvPr>
          <p:cNvSpPr>
            <a:spLocks noGrp="1"/>
          </p:cNvSpPr>
          <p:nvPr>
            <p:ph idx="1"/>
          </p:nvPr>
        </p:nvSpPr>
        <p:spPr/>
        <p:txBody>
          <a:bodyPr/>
          <a:lstStyle/>
          <a:p>
            <a:r>
              <a:rPr lang="en-US" altLang="zh-CN" b="1" dirty="0"/>
              <a:t>Source: POJ Monthly, HQM</a:t>
            </a:r>
            <a:endParaRPr lang="zh-CN" altLang="zh-CN" dirty="0"/>
          </a:p>
          <a:p>
            <a:r>
              <a:rPr lang="en-US" altLang="zh-CN" b="1" dirty="0"/>
              <a:t>IDs for Online Judge: POJ 2236</a:t>
            </a:r>
            <a:endParaRPr lang="zh-CN" altLang="en-US" dirty="0"/>
          </a:p>
        </p:txBody>
      </p:sp>
    </p:spTree>
    <p:extLst>
      <p:ext uri="{BB962C8B-B14F-4D97-AF65-F5344CB8AC3E}">
        <p14:creationId xmlns:p14="http://schemas.microsoft.com/office/powerpoint/2010/main" val="153241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3CEA3-529D-41CE-9BA2-973BF41564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69278E-7FB5-49C5-B0A0-F15956A121F2}"/>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An earthquake takes place in Southeast Asia. The ACM (Asia Cooperated Medical team) have set up a wireless network with the lap computers, but an unexpected aftershock attacked, all computers in the network were all broken. The computers are repaired one by one, and the network gradually began to work again. Because of the hardware restricts, each computer can only directly communicate with the computers that are not farther than d meters from it. But every computer can be regarded as the intermediary of the communication between two other computers, that is to say computer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can communicate if computer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can communicate directly or there is a computer C that can communicate with both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6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4F070-50EA-44B1-98CF-32203FA424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CF9312-A1EC-42C9-BDFA-D401A972D4D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 the process of repairing the network, workers can take two kinds of operations at every moment, repairing a computer, or testing if two computers can communicate. Your job is to answer all the testing operations.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83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52FF-3A3E-4A11-9C0A-89C7B81E36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F3FAEFA-6B87-41B8-82DF-64EB0A75811A}"/>
              </a:ext>
            </a:extLst>
          </p:cNvPr>
          <p:cNvSpPr>
            <a:spLocks noGrp="1"/>
          </p:cNvSpPr>
          <p:nvPr>
            <p:ph idx="1"/>
          </p:nvPr>
        </p:nvSpPr>
        <p:spPr>
          <a:xfrm>
            <a:off x="838200" y="1850563"/>
            <a:ext cx="10515600" cy="4351338"/>
          </a:xfrm>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contains two integers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≤1001, 0≤</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≤20000). Here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is the number of computers, which are numbered from 1 to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is the maximum distance two computers can communicate directly. In the next N lines, each contains two integers </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(0≤</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≤10000), which is the coordinate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computers. From the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line to the end of input, there are operations, which are carried out one by one. Each line contains an operation in one of following two formats: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"O</a:t>
            </a:r>
            <a:r>
              <a:rPr lang="en-US" altLang="zh-CN" i="1" dirty="0">
                <a:latin typeface="Times New Roman" panose="02020603050405020304" pitchFamily="18" charset="0"/>
                <a:cs typeface="Times New Roman" panose="02020603050405020304" pitchFamily="18" charset="0"/>
              </a:rPr>
              <a:t> p</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which means repairing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"S </a:t>
            </a:r>
            <a:r>
              <a:rPr lang="en-US" altLang="zh-CN" i="1" dirty="0">
                <a:latin typeface="Times New Roman" panose="02020603050405020304" pitchFamily="18" charset="0"/>
                <a:cs typeface="Times New Roman" panose="02020603050405020304" pitchFamily="18" charset="0"/>
              </a:rPr>
              <a:t>p q</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which means testing whether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will not exceed 300000 lines.</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Testing operation, print "SUCCESS" if the two computers can communicate, or "FAIL" if not.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0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7A8C4-E4D2-4E32-A5B6-7E869A37B119}"/>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Analysis</a:t>
            </a:r>
            <a:endParaRPr lang="zh-CN" altLang="en-US" dirty="0"/>
          </a:p>
        </p:txBody>
      </p:sp>
      <p:sp>
        <p:nvSpPr>
          <p:cNvPr id="3" name="内容占位符 2">
            <a:extLst>
              <a:ext uri="{FF2B5EF4-FFF2-40B4-BE49-F238E27FC236}">
                <a16:creationId xmlns:a16="http://schemas.microsoft.com/office/drawing/2014/main" id="{C3092E22-3D3E-452F-A8FE-B126BD923AF3}"/>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Working computers that can communicate constitute a set. </a:t>
            </a:r>
          </a:p>
          <a:p>
            <a:r>
              <a:rPr lang="en-US" altLang="zh-CN" sz="3600" dirty="0">
                <a:latin typeface="Times New Roman" panose="02020603050405020304" pitchFamily="18" charset="0"/>
                <a:cs typeface="Times New Roman" panose="02020603050405020304" pitchFamily="18" charset="0"/>
              </a:rPr>
              <a:t>Suppose the representative of the set containing computer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is </a:t>
            </a:r>
            <a:r>
              <a:rPr lang="en-US" altLang="zh-CN" sz="3600" i="1" dirty="0">
                <a:latin typeface="Times New Roman" panose="02020603050405020304" pitchFamily="18" charset="0"/>
                <a:cs typeface="Times New Roman" panose="02020603050405020304" pitchFamily="18" charset="0"/>
              </a:rPr>
              <a:t>set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the sign whether computer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works is </a:t>
            </a:r>
            <a:r>
              <a:rPr lang="en-US" altLang="zh-CN" sz="3600" i="1" dirty="0">
                <a:latin typeface="Times New Roman" panose="02020603050405020304" pitchFamily="18" charset="0"/>
                <a:cs typeface="Times New Roman" panose="02020603050405020304" pitchFamily="18" charset="0"/>
              </a:rPr>
              <a:t>valid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function </a:t>
            </a:r>
            <a:r>
              <a:rPr lang="en-US" altLang="zh-CN" sz="3600" i="1" dirty="0">
                <a:latin typeface="Times New Roman" panose="02020603050405020304" pitchFamily="18" charset="0"/>
                <a:cs typeface="Times New Roman" panose="02020603050405020304" pitchFamily="18" charset="0"/>
              </a:rPr>
              <a:t>join</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is used to merge the set containing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into the set containing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and function </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is used to find the representative of the set containing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2886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20D47-612A-4FB7-BB44-7E0AC0D99646}"/>
              </a:ext>
            </a:extLst>
          </p:cNvPr>
          <p:cNvSpPr>
            <a:spLocks noGrp="1"/>
          </p:cNvSpPr>
          <p:nvPr>
            <p:ph type="title"/>
          </p:nvPr>
        </p:nvSpPr>
        <p:spPr/>
        <p:txBody>
          <a:bodyPr/>
          <a:lstStyle/>
          <a:p>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88AE890-EB0D-4B62-BDFE-9175C4D56A5A}"/>
              </a:ext>
            </a:extLst>
          </p:cNvPr>
          <p:cNvSpPr>
            <a:spLocks noGrp="1"/>
          </p:cNvSpPr>
          <p:nvPr>
            <p:ph idx="1"/>
          </p:nvPr>
        </p:nvSpPr>
        <p:spPr/>
        <p:txBody>
          <a:bodyPr/>
          <a:lstStyle/>
          <a:p>
            <a:pPr lvl="0"/>
            <a:r>
              <a:rPr lang="en-US" altLang="zh-CN" dirty="0">
                <a:latin typeface="Times New Roman" panose="02020603050405020304" pitchFamily="18" charset="0"/>
                <a:cs typeface="Times New Roman" panose="02020603050405020304" pitchFamily="18" charset="0"/>
              </a:rPr>
              <a:t>“O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Repairing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works (</a:t>
            </a:r>
            <a:r>
              <a:rPr lang="en-US" altLang="zh-CN" i="1" dirty="0">
                <a:latin typeface="Times New Roman" panose="02020603050405020304" pitchFamily="18" charset="0"/>
                <a:cs typeface="Times New Roman" panose="02020603050405020304" pitchFamily="18" charset="0"/>
              </a:rPr>
              <a:t>valid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true); Find each working computer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that can communicate with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valid</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&amp;&amp;((</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merge the set containing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into the set containing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en-US" altLang="zh-CN" dirty="0">
                <a:latin typeface="Times New Roman" panose="02020603050405020304" pitchFamily="18" charset="0"/>
                <a:cs typeface="Times New Roman" panose="02020603050405020304" pitchFamily="18" charset="0"/>
              </a:rPr>
              <a:t>“S </a:t>
            </a:r>
            <a:r>
              <a:rPr lang="en-US" altLang="zh-CN" i="1" dirty="0">
                <a:latin typeface="Times New Roman" panose="02020603050405020304" pitchFamily="18" charset="0"/>
                <a:cs typeface="Times New Roman" panose="02020603050405020304" pitchFamily="18" charset="0"/>
              </a:rPr>
              <a:t>p q</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Testing whether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belong to a same set (</a:t>
            </a:r>
            <a:r>
              <a:rPr lang="en-US" altLang="zh-CN" i="1" dirty="0" err="1">
                <a:latin typeface="Times New Roman" panose="02020603050405020304" pitchFamily="18" charset="0"/>
                <a:cs typeface="Times New Roman" panose="02020603050405020304" pitchFamily="18" charset="0"/>
              </a:rPr>
              <a:t>set_find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set_find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then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 else they can’t.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93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71EC7-A7BA-4D3A-AEED-4EA5A0A13D37}"/>
              </a:ext>
            </a:extLst>
          </p:cNvPr>
          <p:cNvSpPr>
            <a:spLocks noGrp="1"/>
          </p:cNvSpPr>
          <p:nvPr>
            <p:ph type="title"/>
          </p:nvPr>
        </p:nvSpPr>
        <p:spPr>
          <a:xfrm>
            <a:off x="838200" y="365125"/>
            <a:ext cx="10515600" cy="1920875"/>
          </a:xfrm>
        </p:spPr>
        <p:txBody>
          <a:bodyPr>
            <a:normAutofit fontScale="90000"/>
          </a:bodyPr>
          <a:lstStyle/>
          <a:p>
            <a:r>
              <a:rPr lang="en-US" altLang="zh-CN"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dirty="0"/>
          </a:p>
        </p:txBody>
      </p:sp>
      <p:sp>
        <p:nvSpPr>
          <p:cNvPr id="3" name="内容占位符 2">
            <a:extLst>
              <a:ext uri="{FF2B5EF4-FFF2-40B4-BE49-F238E27FC236}">
                <a16:creationId xmlns:a16="http://schemas.microsoft.com/office/drawing/2014/main" id="{42970ECF-DFD9-43C0-B556-28F4C6EB7E12}"/>
              </a:ext>
            </a:extLst>
          </p:cNvPr>
          <p:cNvSpPr>
            <a:spLocks noGrp="1"/>
          </p:cNvSpPr>
          <p:nvPr>
            <p:ph idx="1"/>
          </p:nvPr>
        </p:nvSpPr>
        <p:spPr>
          <a:xfrm>
            <a:off x="838200" y="2734887"/>
            <a:ext cx="10515600" cy="3442076"/>
          </a:xfrm>
        </p:spPr>
        <p:txBody>
          <a:bodyPr>
            <a:normAutofit/>
          </a:bodyPr>
          <a:lstStyle/>
          <a:p>
            <a:r>
              <a:rPr lang="en-US" altLang="zh-CN" sz="4000" dirty="0">
                <a:solidFill>
                  <a:srgbClr val="C00000"/>
                </a:solidFill>
                <a:latin typeface="Times New Roman" panose="02020603050405020304" pitchFamily="18" charset="0"/>
                <a:cs typeface="Times New Roman" panose="02020603050405020304" pitchFamily="18" charset="0"/>
              </a:rPr>
              <a:t>This lecture is supported by Office of Global Partnerships (Key Projects Development Fund), Fudan University.</a:t>
            </a:r>
            <a:endParaRPr lang="zh-CN" altLang="en-US" sz="4000" dirty="0">
              <a:solidFill>
                <a:srgbClr val="C0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5D03B77-3492-4020-9C11-C0D159CA0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493" y="16019"/>
            <a:ext cx="1936508" cy="1721341"/>
          </a:xfrm>
          <a:prstGeom prst="rect">
            <a:avLst/>
          </a:prstGeom>
        </p:spPr>
      </p:pic>
    </p:spTree>
    <p:extLst>
      <p:ext uri="{BB962C8B-B14F-4D97-AF65-F5344CB8AC3E}">
        <p14:creationId xmlns:p14="http://schemas.microsoft.com/office/powerpoint/2010/main" val="371558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F2A46-F44A-4C8B-917D-32605384C3B5}"/>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Union-Find Sets used to determine graph connectivity</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EB37567-1440-4359-B5C4-29871B2CA88F}"/>
              </a:ext>
            </a:extLst>
          </p:cNvPr>
          <p:cNvSpPr>
            <a:spLocks noGrp="1"/>
          </p:cNvSpPr>
          <p:nvPr>
            <p:ph idx="1"/>
          </p:nvPr>
        </p:nvSpPr>
        <p:spPr/>
        <p:txBody>
          <a:bodyPr>
            <a:normAutofit/>
          </a:bodyPr>
          <a:lstStyle/>
          <a:p>
            <a:r>
              <a:rPr lang="en-US" altLang="zh-CN" dirty="0"/>
              <a:t> </a:t>
            </a:r>
            <a:r>
              <a:rPr lang="en-US" altLang="zh-CN" dirty="0">
                <a:latin typeface="Times New Roman" panose="02020603050405020304" pitchFamily="18" charset="0"/>
                <a:cs typeface="Times New Roman" panose="02020603050405020304" pitchFamily="18" charset="0"/>
              </a:rPr>
              <a:t>The partition for the set of vertices is based on edges in the graph. If two vertices are connected by an edge, they are in a same set. </a:t>
            </a:r>
          </a:p>
          <a:p>
            <a:pPr lvl="1"/>
            <a:r>
              <a:rPr lang="en-US" altLang="zh-CN" dirty="0">
                <a:latin typeface="Times New Roman" panose="02020603050405020304" pitchFamily="18" charset="0"/>
                <a:cs typeface="Times New Roman" panose="02020603050405020304" pitchFamily="18" charset="0"/>
              </a:rPr>
              <a:t>each vertex in a graph constitutes a set. </a:t>
            </a:r>
          </a:p>
          <a:p>
            <a:pPr lvl="1"/>
            <a:r>
              <a:rPr lang="en-US" altLang="zh-CN" dirty="0">
                <a:latin typeface="Times New Roman" panose="02020603050405020304" pitchFamily="18" charset="0"/>
                <a:cs typeface="Times New Roman" panose="02020603050405020304" pitchFamily="18" charset="0"/>
              </a:rPr>
              <a:t>input the edges in the graph. If the two vertices are associated with an edge, and are in two different sets, then the two sets should be merged.</a:t>
            </a:r>
          </a:p>
          <a:p>
            <a:r>
              <a:rPr lang="en-US" altLang="zh-CN" dirty="0">
                <a:latin typeface="Times New Roman" panose="02020603050405020304" pitchFamily="18" charset="0"/>
                <a:cs typeface="Times New Roman" panose="02020603050405020304" pitchFamily="18" charset="0"/>
              </a:rPr>
              <a:t>Repeat the above process to get the partition of the set of vertices. </a:t>
            </a:r>
          </a:p>
          <a:p>
            <a:endParaRPr lang="en-US" altLang="zh-CN" dirty="0">
              <a:latin typeface="Times New Roman" panose="02020603050405020304" pitchFamily="18" charset="0"/>
              <a:cs typeface="Times New Roman" panose="02020603050405020304" pitchFamily="18" charset="0"/>
            </a:endParaRPr>
          </a:p>
          <a:p>
            <a:r>
              <a:rPr lang="en-US" altLang="zh-CN" b="1"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all vertices are in a same set, the graph is connected; otherwise, the graph is not connected, and each partition for the set of vertices is a connected component of the graph.</a:t>
            </a:r>
            <a:endParaRPr lang="zh-CN" altLang="en-US" b="1"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3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3C2C5-A9C0-4F92-87CD-78C1FCDE8052}"/>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Is It A Tree?</a:t>
            </a:r>
            <a:endParaRPr lang="zh-CN" altLang="en-US" dirty="0"/>
          </a:p>
        </p:txBody>
      </p:sp>
      <p:sp>
        <p:nvSpPr>
          <p:cNvPr id="3" name="内容占位符 2">
            <a:extLst>
              <a:ext uri="{FF2B5EF4-FFF2-40B4-BE49-F238E27FC236}">
                <a16:creationId xmlns:a16="http://schemas.microsoft.com/office/drawing/2014/main" id="{6EA69CF0-009C-4060-A05B-214462AD8FEA}"/>
              </a:ext>
            </a:extLst>
          </p:cNvPr>
          <p:cNvSpPr>
            <a:spLocks noGrp="1"/>
          </p:cNvSpPr>
          <p:nvPr>
            <p:ph idx="1"/>
          </p:nvPr>
        </p:nvSpPr>
        <p:spPr/>
        <p:txBody>
          <a:bodyPr/>
          <a:lstStyle/>
          <a:p>
            <a:r>
              <a:rPr lang="en-US" altLang="zh-CN" b="1" dirty="0"/>
              <a:t>Source: ACM North Central North America 1997</a:t>
            </a:r>
            <a:endParaRPr lang="zh-CN" altLang="zh-CN" dirty="0"/>
          </a:p>
          <a:p>
            <a:r>
              <a:rPr lang="en-US" altLang="zh-CN" b="1" dirty="0"/>
              <a:t>IDs for Online Judge: POJ 1308</a:t>
            </a:r>
            <a:r>
              <a:rPr lang="zh-CN" altLang="zh-CN" b="1" dirty="0"/>
              <a:t>，</a:t>
            </a:r>
            <a:r>
              <a:rPr lang="en-US" altLang="zh-CN" b="1" dirty="0"/>
              <a:t>UVA 615</a:t>
            </a:r>
            <a:endParaRPr lang="zh-CN" altLang="en-US" dirty="0"/>
          </a:p>
        </p:txBody>
      </p:sp>
    </p:spTree>
    <p:extLst>
      <p:ext uri="{BB962C8B-B14F-4D97-AF65-F5344CB8AC3E}">
        <p14:creationId xmlns:p14="http://schemas.microsoft.com/office/powerpoint/2010/main" val="245469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397D9-292B-46CB-B268-9CE7D69047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B0C9EF-CC30-45F4-99B1-0E96BC6B9A54}"/>
              </a:ext>
            </a:extLst>
          </p:cNvPr>
          <p:cNvSpPr>
            <a:spLocks noGrp="1"/>
          </p:cNvSpPr>
          <p:nvPr>
            <p:ph idx="1"/>
          </p:nvPr>
        </p:nvSpPr>
        <p:spPr/>
        <p:txBody>
          <a:bodyPr>
            <a:normAutofit fontScale="92500" lnSpcReduction="10000"/>
          </a:bodyPr>
          <a:lstStyle/>
          <a:p>
            <a:r>
              <a:rPr lang="en-US" altLang="zh-CN" dirty="0"/>
              <a:t>A tree is a well-known data structure that is either empty (null, void, nothing) or is a set of one or more nodes connected by directed edges between nodes satisfying the following properties.</a:t>
            </a:r>
          </a:p>
          <a:p>
            <a:r>
              <a:rPr lang="en-US" altLang="zh-CN" dirty="0"/>
              <a:t>There is exactly one node, called the root, to which no directed edges point.</a:t>
            </a:r>
          </a:p>
          <a:p>
            <a:r>
              <a:rPr lang="en-US" altLang="zh-CN" dirty="0"/>
              <a:t>Every node except the root has exactly one edge pointing to it.</a:t>
            </a:r>
          </a:p>
          <a:p>
            <a:r>
              <a:rPr lang="en-US" altLang="zh-CN" dirty="0"/>
              <a:t>There is a unique sequence of directed edges from the root to each node.</a:t>
            </a:r>
          </a:p>
          <a:p>
            <a:r>
              <a:rPr lang="en-US" altLang="zh-CN" dirty="0"/>
              <a:t>For example, consider the illustrations below, in which nodes are represented by circles and edges are represented by lines with arrowheads. The first two of these are trees, but the last is not.</a:t>
            </a:r>
            <a:endParaRPr lang="zh-CN" altLang="en-US" dirty="0"/>
          </a:p>
        </p:txBody>
      </p:sp>
    </p:spTree>
    <p:extLst>
      <p:ext uri="{BB962C8B-B14F-4D97-AF65-F5344CB8AC3E}">
        <p14:creationId xmlns:p14="http://schemas.microsoft.com/office/powerpoint/2010/main" val="1041814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95131-0256-4617-9D0E-63DC5FC2051D}"/>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A146CEB1-A776-4508-955B-5516B4E49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087" y="2215773"/>
            <a:ext cx="10424792" cy="3586511"/>
          </a:xfrm>
        </p:spPr>
      </p:pic>
    </p:spTree>
    <p:extLst>
      <p:ext uri="{BB962C8B-B14F-4D97-AF65-F5344CB8AC3E}">
        <p14:creationId xmlns:p14="http://schemas.microsoft.com/office/powerpoint/2010/main" val="386922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A05B2-E41A-4AD6-8843-795C1E1B7D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37A0AB-BF66-47C2-8F43-4642EF0344B0}"/>
              </a:ext>
            </a:extLst>
          </p:cNvPr>
          <p:cNvSpPr>
            <a:spLocks noGrp="1"/>
          </p:cNvSpPr>
          <p:nvPr>
            <p:ph idx="1"/>
          </p:nvPr>
        </p:nvSpPr>
        <p:spPr/>
        <p:txBody>
          <a:bodyPr/>
          <a:lstStyle/>
          <a:p>
            <a:r>
              <a:rPr lang="en-US" altLang="zh-CN" dirty="0"/>
              <a:t>In this problem you will be given several descriptions of collections of nodes connected by directed edges. For each of these you are to determine if the collection satisfies the definition of a tree or not.</a:t>
            </a:r>
            <a:endParaRPr lang="zh-CN" altLang="en-US" dirty="0"/>
          </a:p>
        </p:txBody>
      </p:sp>
    </p:spTree>
    <p:extLst>
      <p:ext uri="{BB962C8B-B14F-4D97-AF65-F5344CB8AC3E}">
        <p14:creationId xmlns:p14="http://schemas.microsoft.com/office/powerpoint/2010/main" val="186748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BB60A-89B6-4901-B0D0-8271C393E7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FD9D7-A9A3-4A8D-A843-61C0F84BB352}"/>
              </a:ext>
            </a:extLst>
          </p:cNvPr>
          <p:cNvSpPr>
            <a:spLocks noGrp="1"/>
          </p:cNvSpPr>
          <p:nvPr>
            <p:ph idx="1"/>
          </p:nvPr>
        </p:nvSpPr>
        <p:spPr/>
        <p:txBody>
          <a:bodyPr>
            <a:normAutofit fontScale="92500" lnSpcReduction="10000"/>
          </a:bodyPr>
          <a:lstStyle/>
          <a:p>
            <a:r>
              <a:rPr lang="en-US" altLang="zh-CN" dirty="0"/>
              <a:t>Input</a:t>
            </a:r>
          </a:p>
          <a:p>
            <a:r>
              <a:rPr lang="en-US" altLang="zh-CN" dirty="0"/>
              <a:t>The input will consist of a sequence of descriptions (test cases) followed by a pair of negative integers. Each test case will consist of a sequence of edge descriptions followed by a pair of zeroes Each edge description will consist of a pair of integers; the first integer identifies the node from which the edge begins, and the second integer identifies the node to which the edge is directed. Node numbers will always be greater than zero.</a:t>
            </a:r>
          </a:p>
          <a:p>
            <a:r>
              <a:rPr lang="en-US" altLang="zh-CN" dirty="0"/>
              <a:t>Output</a:t>
            </a:r>
          </a:p>
          <a:p>
            <a:r>
              <a:rPr lang="en-US" altLang="zh-CN" dirty="0"/>
              <a:t>For each test case display the line "Case k is a tree." or the line "Case k is not a tree.", where k corresponds to the test case number (they are sequentially numbered starting with 1).</a:t>
            </a:r>
            <a:endParaRPr lang="zh-CN" altLang="en-US" dirty="0"/>
          </a:p>
        </p:txBody>
      </p:sp>
    </p:spTree>
    <p:extLst>
      <p:ext uri="{BB962C8B-B14F-4D97-AF65-F5344CB8AC3E}">
        <p14:creationId xmlns:p14="http://schemas.microsoft.com/office/powerpoint/2010/main" val="217656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2D1EE-CEA8-4FF0-B1D1-7F051A404FD1}"/>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Euler Graph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9FFA8E5-C065-4D20-B2E1-99A2F1D437F2}"/>
              </a:ext>
            </a:extLst>
          </p:cNvPr>
          <p:cNvSpPr>
            <a:spLocks noGrp="1"/>
          </p:cNvSpPr>
          <p:nvPr>
            <p:ph idx="1"/>
          </p:nvPr>
        </p:nvSpPr>
        <p:spPr/>
        <p:txBody>
          <a:bodyPr>
            <a:norm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Definition (Euler Circuit, Euler graph).</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A circuit in a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containing all edges is called an </a:t>
            </a:r>
            <a:r>
              <a:rPr lang="en-US" altLang="zh-CN" sz="3600" dirty="0">
                <a:solidFill>
                  <a:srgbClr val="FF0000"/>
                </a:solidFill>
                <a:latin typeface="Times New Roman" panose="02020603050405020304" pitchFamily="18" charset="0"/>
                <a:cs typeface="Times New Roman" panose="02020603050405020304" pitchFamily="18" charset="0"/>
              </a:rPr>
              <a:t>Euler circuit </a:t>
            </a:r>
            <a:r>
              <a:rPr lang="en-US" altLang="zh-CN" sz="3600" dirty="0">
                <a:latin typeface="Times New Roman" panose="02020603050405020304" pitchFamily="18" charset="0"/>
                <a:cs typeface="Times New Roman" panose="02020603050405020304" pitchFamily="18" charset="0"/>
              </a:rPr>
              <a:t>of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And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called </a:t>
            </a:r>
            <a:r>
              <a:rPr lang="en-US" altLang="zh-CN" sz="3600" dirty="0">
                <a:solidFill>
                  <a:srgbClr val="FF0000"/>
                </a:solidFill>
                <a:latin typeface="Times New Roman" panose="02020603050405020304" pitchFamily="18" charset="0"/>
                <a:cs typeface="Times New Roman" panose="02020603050405020304" pitchFamily="18" charset="0"/>
              </a:rPr>
              <a:t>Euler graph</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610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392C3-E1AC-4287-88AC-FE0FEBF75F1C}"/>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algorithm implementation for the constructive proof of Euler graph</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B440C40-649F-4B44-9F2E-3E5CB09FCEA7}"/>
              </a:ext>
            </a:extLst>
          </p:cNvPr>
          <p:cNvSpPr>
            <a:spLocks noGrp="1"/>
          </p:cNvSpPr>
          <p:nvPr>
            <p:ph idx="1"/>
          </p:nvPr>
        </p:nvSpPr>
        <p:spPr/>
        <p:txBody>
          <a:bodyPr>
            <a:norm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Theorem</a:t>
            </a:r>
            <a:r>
              <a:rPr lang="en-US" altLang="zh-CN" sz="3600" dirty="0">
                <a:latin typeface="Times New Roman" panose="02020603050405020304" pitchFamily="18" charset="0"/>
                <a:cs typeface="Times New Roman" panose="02020603050405020304" pitchFamily="18" charset="0"/>
              </a:rPr>
              <a:t>.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connected.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an Euler graph if and only if degrees for all vertices are even.</a:t>
            </a:r>
          </a:p>
          <a:p>
            <a:r>
              <a:rPr lang="en-US" altLang="zh-CN" sz="3600" i="1" dirty="0">
                <a:solidFill>
                  <a:srgbClr val="7030A0"/>
                </a:solidFill>
                <a:latin typeface="Times New Roman" panose="02020603050405020304" pitchFamily="18" charset="0"/>
                <a:cs typeface="Times New Roman" panose="02020603050405020304" pitchFamily="18" charset="0"/>
              </a:rPr>
              <a:t>the proof for necessity is also the algorithm finding the Euler circuit.</a:t>
            </a:r>
          </a:p>
          <a:p>
            <a:r>
              <a:rPr lang="en-US" altLang="zh-CN" sz="3600" i="1" dirty="0">
                <a:solidFill>
                  <a:srgbClr val="7030A0"/>
                </a:solidFill>
                <a:latin typeface="Times New Roman" panose="02020603050405020304" pitchFamily="18" charset="0"/>
                <a:cs typeface="Times New Roman" panose="02020603050405020304" pitchFamily="18" charset="0"/>
              </a:rPr>
              <a:t>a programming contest problem "the necklace“.</a:t>
            </a:r>
          </a:p>
          <a:p>
            <a:r>
              <a:rPr lang="en-US" altLang="zh-CN" sz="3600" i="1" dirty="0">
                <a:solidFill>
                  <a:srgbClr val="7030A0"/>
                </a:solidFill>
                <a:latin typeface="Times New Roman" panose="02020603050405020304" pitchFamily="18" charset="0"/>
                <a:cs typeface="Times New Roman" panose="02020603050405020304" pitchFamily="18" charset="0"/>
              </a:rPr>
              <a:t>creating a graph model</a:t>
            </a:r>
            <a:endParaRPr lang="zh-CN" altLang="en-US" sz="36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32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D26A9-83CD-4881-BD2F-BF205348681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6FD2EBB-2BE8-49C1-9549-9C166C85E445}"/>
              </a:ext>
            </a:extLst>
          </p:cNvPr>
          <p:cNvSpPr>
            <a:spLocks noGrp="1"/>
          </p:cNvSpPr>
          <p:nvPr>
            <p:ph idx="1"/>
          </p:nvPr>
        </p:nvSpPr>
        <p:spPr/>
        <p:txBody>
          <a:bodyPr>
            <a:normAutofit/>
          </a:bodyPr>
          <a:lstStyle/>
          <a:p>
            <a:r>
              <a:rPr lang="en-US" altLang="zh-CN" sz="3600" b="1" dirty="0">
                <a:solidFill>
                  <a:srgbClr val="C00000"/>
                </a:solidFill>
                <a:latin typeface="Times New Roman" panose="02020603050405020304" pitchFamily="18" charset="0"/>
                <a:cs typeface="Times New Roman" panose="02020603050405020304" pitchFamily="18" charset="0"/>
              </a:rPr>
              <a:t>Proof.</a:t>
            </a:r>
            <a:r>
              <a:rPr lang="en-US" altLang="zh-CN" sz="3600" dirty="0">
                <a:solidFill>
                  <a:srgbClr val="C00000"/>
                </a:solidFill>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Suppose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has an Euler circuit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i</a:t>
            </a:r>
            <a:r>
              <a:rPr lang="en-US" altLang="zh-CN" sz="3600" i="1"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occurs </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times in the sequence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1</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i</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1. Then </a:t>
            </a:r>
            <a:r>
              <a:rPr lang="en-US" altLang="zh-CN" sz="3600" i="1" dirty="0">
                <a:latin typeface="Times New Roman" panose="02020603050405020304" pitchFamily="18" charset="0"/>
                <a:cs typeface="Times New Roman" panose="02020603050405020304" pitchFamily="18" charset="0"/>
              </a:rPr>
              <a:t>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Therefore, each vertex has even degree.</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43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1A440-A06B-4CB3-8A94-03EA2BF4C777}"/>
              </a:ext>
            </a:extLst>
          </p:cNvPr>
          <p:cNvSpPr>
            <a:spLocks noGrp="1"/>
          </p:cNvSpPr>
          <p:nvPr>
            <p:ph type="title"/>
          </p:nvPr>
        </p:nvSpPr>
        <p:spPr>
          <a:xfrm>
            <a:off x="838200" y="274321"/>
            <a:ext cx="10515600" cy="498764"/>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001929BB-6227-4C30-B22C-19CA5E491CF5}"/>
              </a:ext>
            </a:extLst>
          </p:cNvPr>
          <p:cNvSpPr>
            <a:spLocks noGrp="1"/>
          </p:cNvSpPr>
          <p:nvPr>
            <p:ph idx="1"/>
          </p:nvPr>
        </p:nvSpPr>
        <p:spPr>
          <a:xfrm>
            <a:off x="838200" y="1014154"/>
            <a:ext cx="10515600" cy="5436522"/>
          </a:xfrm>
        </p:spPr>
        <p:txBody>
          <a:bodyPr>
            <a:normAutofit lnSpcReduction="10000"/>
          </a:bodyPr>
          <a:lstStyle/>
          <a:p>
            <a:r>
              <a:rPr lang="en-US" altLang="zh-CN" sz="3200" dirty="0">
                <a:latin typeface="Times New Roman" panose="02020603050405020304" pitchFamily="18" charset="0"/>
                <a:cs typeface="Times New Roman" panose="02020603050405020304" pitchFamily="18" charset="0"/>
              </a:rPr>
              <a:t>Because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is connected and each vertex has even degree, there is a circuit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and the circuit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by </a:t>
            </a:r>
            <a:r>
              <a:rPr lang="en-US" altLang="zh-CN" sz="3200" dirty="0">
                <a:solidFill>
                  <a:srgbClr val="C00000"/>
                </a:solidFill>
                <a:latin typeface="Times New Roman" panose="02020603050405020304" pitchFamily="18" charset="0"/>
                <a:cs typeface="Times New Roman" panose="02020603050405020304" pitchFamily="18" charset="0"/>
              </a:rPr>
              <a:t>DFS</a:t>
            </a:r>
            <a:r>
              <a:rPr lang="en-US" altLang="zh-CN" sz="3200" dirty="0">
                <a:latin typeface="Times New Roman" panose="02020603050405020304" pitchFamily="18" charset="0"/>
                <a:cs typeface="Times New Roman" panose="02020603050405020304" pitchFamily="18" charset="0"/>
              </a:rPr>
              <a:t>. </a:t>
            </a:r>
          </a:p>
          <a:p>
            <a:r>
              <a:rPr lang="en-US" altLang="zh-CN" sz="3200" dirty="0">
                <a:latin typeface="Times New Roman" panose="02020603050405020304" pitchFamily="18" charset="0"/>
                <a:cs typeface="Times New Roman" panose="02020603050405020304" pitchFamily="18" charset="0"/>
              </a:rPr>
              <a:t>If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isn’t the Euler circuit,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there must be a vertex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whose degree is larger than the number of edges connected by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From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a </a:t>
            </a:r>
            <a:r>
              <a:rPr lang="en-US" altLang="zh-CN" sz="3200" dirty="0" err="1">
                <a:latin typeface="Times New Roman" panose="02020603050405020304" pitchFamily="18" charset="0"/>
                <a:cs typeface="Times New Roman" panose="02020603050405020304" pitchFamily="18" charset="0"/>
              </a:rPr>
              <a:t>cuicuit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whose edges aren’t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through DFS. </a:t>
            </a:r>
          </a:p>
          <a:p>
            <a:r>
              <a:rPr lang="en-US" altLang="zh-CN" sz="3200" dirty="0">
                <a:latin typeface="Times New Roman" panose="02020603050405020304" pitchFamily="18" charset="0"/>
                <a:cs typeface="Times New Roman" panose="02020603050405020304" pitchFamily="18" charset="0"/>
              </a:rPr>
              <a:t>If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rPr>
              <a:t>’is</a:t>
            </a:r>
            <a:r>
              <a:rPr lang="en-US" altLang="zh-CN" sz="3200" dirty="0">
                <a:latin typeface="Times New Roman" panose="02020603050405020304" pitchFamily="18" charset="0"/>
                <a:cs typeface="Times New Roman" panose="02020603050405020304" pitchFamily="18" charset="0"/>
              </a:rPr>
              <a:t> Euler circuit. Else by the same reason,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there must be a vertex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whose degree is larger than the number of edges connected by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And from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a </a:t>
            </a:r>
            <a:r>
              <a:rPr lang="en-US" altLang="zh-CN" sz="3200" dirty="0" err="1">
                <a:latin typeface="Times New Roman" panose="02020603050405020304" pitchFamily="18" charset="0"/>
                <a:cs typeface="Times New Roman" panose="02020603050405020304" pitchFamily="18" charset="0"/>
              </a:rPr>
              <a:t>cuicuit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whose edges aren’t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through DFS. Then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is added into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And so on until the Euler circuit is gotten.</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89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BCE27-B7E4-4390-AE2A-B616409DB7B5}"/>
              </a:ext>
            </a:extLst>
          </p:cNvPr>
          <p:cNvSpPr>
            <a:spLocks noGrp="1"/>
          </p:cNvSpPr>
          <p:nvPr>
            <p:ph type="title"/>
          </p:nvPr>
        </p:nvSpPr>
        <p:spPr/>
        <p:txBody>
          <a:bodyPr>
            <a:normAutofit fontScale="90000"/>
          </a:bodyPr>
          <a:lstStyle/>
          <a:p>
            <a:r>
              <a:rPr lang="en-US" altLang="zh-CN"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dirty="0"/>
          </a:p>
        </p:txBody>
      </p:sp>
      <p:sp>
        <p:nvSpPr>
          <p:cNvPr id="3" name="内容占位符 2">
            <a:extLst>
              <a:ext uri="{FF2B5EF4-FFF2-40B4-BE49-F238E27FC236}">
                <a16:creationId xmlns:a16="http://schemas.microsoft.com/office/drawing/2014/main" id="{9834DFF4-A965-4365-A426-74FBA515A228}"/>
              </a:ext>
            </a:extLst>
          </p:cNvPr>
          <p:cNvSpPr>
            <a:spLocks noGrp="1"/>
          </p:cNvSpPr>
          <p:nvPr>
            <p:ph idx="1"/>
          </p:nvPr>
        </p:nvSpPr>
        <p:spPr>
          <a:xfrm>
            <a:off x="838200" y="2152995"/>
            <a:ext cx="10515600" cy="4023967"/>
          </a:xfrm>
        </p:spPr>
        <p:txBody>
          <a:bodyPr>
            <a:normAutofit/>
          </a:bodyPr>
          <a:lstStyle/>
          <a:p>
            <a:r>
              <a:rPr lang="en-US" altLang="zh-CN" sz="4000" dirty="0">
                <a:solidFill>
                  <a:srgbClr val="FF0000"/>
                </a:solidFill>
              </a:rPr>
              <a:t>Union-Find Sets :  </a:t>
            </a:r>
          </a:p>
          <a:p>
            <a:pPr lvl="1"/>
            <a:r>
              <a:rPr lang="en-US" altLang="zh-CN" sz="4000" dirty="0">
                <a:solidFill>
                  <a:srgbClr val="FF0000"/>
                </a:solidFill>
              </a:rPr>
              <a:t>Prerequisite</a:t>
            </a:r>
          </a:p>
          <a:p>
            <a:r>
              <a:rPr lang="en-US" altLang="zh-CN" sz="4000" dirty="0">
                <a:solidFill>
                  <a:srgbClr val="FF0000"/>
                </a:solidFill>
              </a:rPr>
              <a:t>Euler Graph:</a:t>
            </a:r>
          </a:p>
          <a:p>
            <a:pPr lvl="1"/>
            <a:r>
              <a:rPr lang="en-US" altLang="zh-CN" sz="4000" dirty="0">
                <a:solidFill>
                  <a:srgbClr val="FF0000"/>
                </a:solidFill>
              </a:rPr>
              <a:t>Graph modeling</a:t>
            </a:r>
          </a:p>
          <a:p>
            <a:pPr lvl="1"/>
            <a:r>
              <a:rPr lang="en-US" altLang="zh-CN" sz="4000" dirty="0">
                <a:solidFill>
                  <a:srgbClr val="FF0000"/>
                </a:solidFill>
              </a:rPr>
              <a:t>Euler Theorem and Constructive Proof</a:t>
            </a:r>
            <a:endParaRPr lang="zh-CN" altLang="en-US" sz="4000" dirty="0">
              <a:solidFill>
                <a:srgbClr val="FF0000"/>
              </a:solidFill>
            </a:endParaRPr>
          </a:p>
        </p:txBody>
      </p:sp>
    </p:spTree>
    <p:extLst>
      <p:ext uri="{BB962C8B-B14F-4D97-AF65-F5344CB8AC3E}">
        <p14:creationId xmlns:p14="http://schemas.microsoft.com/office/powerpoint/2010/main" val="2307576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FBE5B-E37A-4BA1-A46C-9071071B45D9}"/>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The Necklace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E1A33FC-3CC1-4CA0-9837-472DADB611A1}"/>
              </a:ext>
            </a:extLst>
          </p:cNvPr>
          <p:cNvSpPr>
            <a:spLocks noGrp="1"/>
          </p:cNvSpPr>
          <p:nvPr>
            <p:ph idx="1"/>
          </p:nvPr>
        </p:nvSpPr>
        <p:spPr/>
        <p:txBody>
          <a:bodyPr/>
          <a:lstStyle/>
          <a:p>
            <a:r>
              <a:rPr lang="pl-PL" altLang="zh-CN" b="1" dirty="0"/>
              <a:t>Source: ACM Shanghai 2000</a:t>
            </a:r>
            <a:r>
              <a:rPr lang="zh-CN" altLang="zh-CN" b="1" dirty="0"/>
              <a:t>，</a:t>
            </a:r>
            <a:r>
              <a:rPr lang="pl-PL" altLang="zh-CN" b="1" dirty="0"/>
              <a:t>University of Valladolid New Millenium Contest</a:t>
            </a:r>
            <a:endParaRPr lang="zh-CN" altLang="zh-CN" dirty="0"/>
          </a:p>
          <a:p>
            <a:r>
              <a:rPr lang="pl-PL" altLang="zh-CN" b="1" dirty="0"/>
              <a:t>IDs for Online Judges: UVA 10054, UVA 2036</a:t>
            </a:r>
            <a:endParaRPr lang="zh-CN" altLang="en-US" dirty="0"/>
          </a:p>
        </p:txBody>
      </p:sp>
    </p:spTree>
    <p:extLst>
      <p:ext uri="{BB962C8B-B14F-4D97-AF65-F5344CB8AC3E}">
        <p14:creationId xmlns:p14="http://schemas.microsoft.com/office/powerpoint/2010/main" val="37847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6E688-DE6B-43A0-BDCF-0248200B40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85BE5A-CA0F-40D9-A776-C324E737F3B7}"/>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My little sister had a beautiful necklace made of colorful beads. Two successive beads in the necklace shared a common color at their meeting point. The figure below shows a segment of the necklace:</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7C83626-11AC-4F09-BC2A-E64AB3A8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6978"/>
            <a:ext cx="10515600" cy="1791684"/>
          </a:xfrm>
          <a:prstGeom prst="rect">
            <a:avLst/>
          </a:prstGeom>
        </p:spPr>
      </p:pic>
    </p:spTree>
    <p:extLst>
      <p:ext uri="{BB962C8B-B14F-4D97-AF65-F5344CB8AC3E}">
        <p14:creationId xmlns:p14="http://schemas.microsoft.com/office/powerpoint/2010/main" val="235058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8A3FF-9712-497D-BCA3-53131C0A07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3D4192-388B-4B3B-BC22-763FCA652114}"/>
              </a:ext>
            </a:extLst>
          </p:cNvPr>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One day, the necklace was torn and the beads were all scattered over the floor. My sister did her best to recollect all the beads from the floor, but she is not sure whether she was able to collect all of them. Now, she has come to me for help. She wants to know whether it is possible to make a necklace using all the beads she has in the same way her original necklace was made and if so in which order the bids must be 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Please help me write a program to solve the problem.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10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EA341-7243-4539-ADBA-7B129B515A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074F9F-2E5A-422C-A2C4-736D7F80A788}"/>
              </a:ext>
            </a:extLst>
          </p:cNvPr>
          <p:cNvSpPr>
            <a:spLocks noGrp="1"/>
          </p:cNvSpPr>
          <p:nvPr>
            <p:ph idx="1"/>
          </p:nvPr>
        </p:nvSpPr>
        <p:spPr/>
        <p:txBody>
          <a:bodyPr>
            <a:normAutofit/>
          </a:bodyPr>
          <a:lstStyle/>
          <a:p>
            <a:r>
              <a:rPr lang="pl-PL" altLang="zh-CN" sz="3200" b="1" dirty="0">
                <a:latin typeface="Times New Roman" panose="02020603050405020304" pitchFamily="18" charset="0"/>
                <a:cs typeface="Times New Roman" panose="02020603050405020304" pitchFamily="18" charset="0"/>
              </a:rPr>
              <a:t>Input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The input contains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test cases. The first line of the input contains the integer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The first line of each test case contains an integer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(5≤</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≤100) giving the number of beads my sister was able to collect. Each of the next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lines contains two integers describing the colors of a bead. Colors are represented by integers ranging from 1 to 50.</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073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571A0-DE80-46D6-B17C-407578CA3562}"/>
              </a:ext>
            </a:extLst>
          </p:cNvPr>
          <p:cNvSpPr>
            <a:spLocks noGrp="1"/>
          </p:cNvSpPr>
          <p:nvPr>
            <p:ph type="title"/>
          </p:nvPr>
        </p:nvSpPr>
        <p:spPr>
          <a:xfrm>
            <a:off x="838200" y="365126"/>
            <a:ext cx="10515600" cy="491085"/>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B6E4385F-AC9E-4C37-8EAE-A8F2272E77A6}"/>
              </a:ext>
            </a:extLst>
          </p:cNvPr>
          <p:cNvSpPr>
            <a:spLocks noGrp="1"/>
          </p:cNvSpPr>
          <p:nvPr>
            <p:ph idx="1"/>
          </p:nvPr>
        </p:nvSpPr>
        <p:spPr>
          <a:xfrm>
            <a:off x="838200" y="1030778"/>
            <a:ext cx="10515600" cy="5378335"/>
          </a:xfrm>
        </p:spPr>
        <p:txBody>
          <a:bodyPr>
            <a:noAutofit/>
          </a:bodyPr>
          <a:lstStyle/>
          <a:p>
            <a:r>
              <a:rPr lang="en-US" altLang="zh-CN" sz="3200" b="1" dirty="0">
                <a:latin typeface="Times New Roman" panose="02020603050405020304" pitchFamily="18" charset="0"/>
                <a:cs typeface="Times New Roman" panose="02020603050405020304" pitchFamily="18" charset="0"/>
              </a:rPr>
              <a:t>Output</a:t>
            </a:r>
          </a:p>
          <a:p>
            <a:r>
              <a:rPr lang="en-US" altLang="zh-CN" sz="3000" dirty="0">
                <a:latin typeface="Times New Roman" panose="02020603050405020304" pitchFamily="18" charset="0"/>
                <a:cs typeface="Times New Roman" panose="02020603050405020304" pitchFamily="18" charset="0"/>
              </a:rPr>
              <a:t>    For each test case in the input first output the test case number as shown in the sample output. Then if you apprehend that some beads may be lost just print the sentence ``some beads may be lost" on a line by itself. Otherwise, print N lines with a single bead description on each line. Each bead description consists of two integers giving the colors of its two ends. For 1</a:t>
            </a:r>
            <a:r>
              <a:rPr lang="en-US" altLang="zh-CN" sz="3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000" i="1" dirty="0">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000" i="1" dirty="0">
                <a:latin typeface="Times New Roman" panose="02020603050405020304" pitchFamily="18" charset="0"/>
                <a:cs typeface="Times New Roman" panose="02020603050405020304" pitchFamily="18" charset="0"/>
              </a:rPr>
              <a:t>N</a:t>
            </a:r>
            <a:r>
              <a:rPr lang="en-US" altLang="zh-CN" sz="3000" dirty="0">
                <a:latin typeface="Times New Roman" panose="02020603050405020304" pitchFamily="18" charset="0"/>
                <a:cs typeface="Times New Roman" panose="02020603050405020304" pitchFamily="18" charset="0"/>
              </a:rPr>
              <a:t>-1, the second integer on line </a:t>
            </a:r>
            <a:r>
              <a:rPr lang="en-US" altLang="zh-CN" sz="3000" dirty="0" err="1">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must be the same as the first integer on line </a:t>
            </a:r>
            <a:r>
              <a:rPr lang="en-US" altLang="zh-CN" sz="3000" dirty="0" err="1">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+ 1. Additionally, the second integer on line N must be equal to the first integer on line 1. Since there are many solutions, any one of them is acceptable.</a:t>
            </a:r>
          </a:p>
          <a:p>
            <a:r>
              <a:rPr lang="en-US" altLang="zh-CN" sz="3000" dirty="0">
                <a:latin typeface="Times New Roman" panose="02020603050405020304" pitchFamily="18" charset="0"/>
                <a:cs typeface="Times New Roman" panose="02020603050405020304" pitchFamily="18" charset="0"/>
              </a:rPr>
              <a:t>    Print a blank line between two successive test cases.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23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3DA77-7694-4AE4-B279-D46AAE3262A3}"/>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Analysis to the Experiment: Data Structure + Algorithm = Program </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2A34B0C-D40B-4783-BA3A-029085616323}"/>
              </a:ext>
            </a:extLst>
          </p:cNvPr>
          <p:cNvSpPr>
            <a:spLocks noGrp="1"/>
          </p:cNvSpPr>
          <p:nvPr>
            <p:ph idx="1"/>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A graph model</a:t>
            </a:r>
          </a:p>
          <a:p>
            <a:pPr lvl="1"/>
            <a:r>
              <a:rPr lang="en-US" altLang="zh-CN" dirty="0">
                <a:solidFill>
                  <a:srgbClr val="FF0000"/>
                </a:solidFill>
                <a:latin typeface="Times New Roman" panose="02020603050405020304" pitchFamily="18" charset="0"/>
                <a:cs typeface="Times New Roman" panose="02020603050405020304" pitchFamily="18" charset="0"/>
              </a:rPr>
              <a:t> In the graph, what are vertices (objects)? What are edges (relationships among objects)?</a:t>
            </a:r>
          </a:p>
          <a:p>
            <a:r>
              <a:rPr lang="en-US" altLang="zh-CN" dirty="0">
                <a:latin typeface="Times New Roman" panose="02020603050405020304" pitchFamily="18" charset="0"/>
                <a:cs typeface="Times New Roman" panose="02020603050405020304" pitchFamily="18" charset="0"/>
              </a:rPr>
              <a:t>Beads == vertices, two beads is connected === an edges</a:t>
            </a:r>
            <a:r>
              <a:rPr lang="en-US" altLang="zh-CN"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&gt; </a:t>
            </a:r>
            <a:r>
              <a:rPr lang="en-US" altLang="zh-CN" dirty="0">
                <a:latin typeface="Times New Roman" panose="02020603050405020304" pitchFamily="18" charset="0"/>
                <a:cs typeface="Times New Roman" panose="02020603050405020304" pitchFamily="18" charset="0"/>
              </a:rPr>
              <a:t>The graph can’t represent the problem well.</a:t>
            </a:r>
          </a:p>
          <a:p>
            <a:r>
              <a:rPr lang="en-US" altLang="zh-CN" b="1" dirty="0">
                <a:solidFill>
                  <a:srgbClr val="7030A0"/>
                </a:solidFill>
                <a:latin typeface="Times New Roman" panose="02020603050405020304" pitchFamily="18" charset="0"/>
                <a:cs typeface="Times New Roman" panose="02020603050405020304" pitchFamily="18" charset="0"/>
              </a:rPr>
              <a:t>Three beads (red | green), (red | white) and (red | red), </a:t>
            </a:r>
          </a:p>
          <a:p>
            <a:r>
              <a:rPr lang="en-US" altLang="zh-CN" b="1" dirty="0">
                <a:solidFill>
                  <a:srgbClr val="7030A0"/>
                </a:solidFill>
                <a:latin typeface="Times New Roman" panose="02020603050405020304" pitchFamily="18" charset="0"/>
                <a:cs typeface="Times New Roman" panose="02020603050405020304" pitchFamily="18" charset="0"/>
              </a:rPr>
              <a:t>the circuit (green | red) (red | white) (red | red)</a:t>
            </a:r>
          </a:p>
          <a:p>
            <a:r>
              <a:rPr lang="en-US" altLang="zh-CN" b="1" dirty="0">
                <a:solidFill>
                  <a:srgbClr val="7030A0"/>
                </a:solidFill>
                <a:latin typeface="Times New Roman" panose="02020603050405020304" pitchFamily="18" charset="0"/>
                <a:cs typeface="Times New Roman" panose="02020603050405020304" pitchFamily="18" charset="0"/>
              </a:rPr>
              <a:t> The graph can't represent objects and relationships among objects.</a:t>
            </a:r>
            <a:endParaRPr lang="zh-CN" altLang="en-US"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142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78813-BBD5-4D1B-8D20-3730DFDFF0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77A2E3-1D88-48AD-B43A-C272B14B2D43}"/>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V</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E</a:t>
            </a:r>
            <a:r>
              <a:rPr lang="en-US" altLang="zh-CN" sz="3600" dirty="0">
                <a:latin typeface="Times New Roman" panose="02020603050405020304" pitchFamily="18" charset="0"/>
                <a:cs typeface="Times New Roman" panose="02020603050405020304" pitchFamily="18" charset="0"/>
              </a:rPr>
              <a:t>) is created. </a:t>
            </a:r>
          </a:p>
          <a:p>
            <a:pPr lvl="1"/>
            <a:r>
              <a:rPr lang="en-US" altLang="zh-CN" sz="3200" dirty="0">
                <a:latin typeface="Times New Roman" panose="02020603050405020304" pitchFamily="18" charset="0"/>
                <a:cs typeface="Times New Roman" panose="02020603050405020304" pitchFamily="18" charset="0"/>
              </a:rPr>
              <a:t>Each color is represented as a vertex,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v</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m</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p>
          <a:p>
            <a:pPr lvl="1"/>
            <a:r>
              <a:rPr lang="en-US" altLang="zh-CN" sz="3200" dirty="0">
                <a:latin typeface="Times New Roman" panose="02020603050405020304" pitchFamily="18" charset="0"/>
                <a:cs typeface="Times New Roman" panose="02020603050405020304" pitchFamily="18" charset="0"/>
              </a:rPr>
              <a:t>Each bead is represented by an edge. </a:t>
            </a:r>
          </a:p>
          <a:p>
            <a:r>
              <a:rPr lang="en-US" altLang="zh-CN" sz="3600" dirty="0">
                <a:latin typeface="Times New Roman" panose="02020603050405020304" pitchFamily="18" charset="0"/>
                <a:cs typeface="Times New Roman" panose="02020603050405020304" pitchFamily="18" charset="0"/>
              </a:rPr>
              <a:t>If there is a bead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1,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2), there is an edge {</a:t>
            </a:r>
            <a:r>
              <a:rPr lang="en-US" altLang="zh-CN" sz="3600" i="1" dirty="0">
                <a:latin typeface="Times New Roman" panose="02020603050405020304" pitchFamily="18" charset="0"/>
                <a:cs typeface="Times New Roman" panose="02020603050405020304" pitchFamily="18" charset="0"/>
              </a:rPr>
              <a:t>v</a:t>
            </a:r>
            <a:r>
              <a:rPr lang="en-US" altLang="zh-CN" sz="3600" i="1" baseline="-25000" dirty="0">
                <a:latin typeface="Times New Roman" panose="02020603050405020304" pitchFamily="18" charset="0"/>
                <a:cs typeface="Times New Roman" panose="02020603050405020304" pitchFamily="18" charset="0"/>
              </a:rPr>
              <a:t>c</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v</a:t>
            </a:r>
            <a:r>
              <a:rPr lang="en-US" altLang="zh-CN" sz="3600" i="1" baseline="-25000" dirty="0">
                <a:latin typeface="Times New Roman" panose="02020603050405020304" pitchFamily="18" charset="0"/>
                <a:cs typeface="Times New Roman" panose="02020603050405020304" pitchFamily="18" charset="0"/>
              </a:rPr>
              <a:t>c</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p>
          <a:p>
            <a:r>
              <a:rPr lang="en-US" altLang="zh-CN" sz="3600" dirty="0">
                <a:latin typeface="Times New Roman" panose="02020603050405020304" pitchFamily="18" charset="0"/>
                <a:cs typeface="Times New Roman" panose="02020603050405020304" pitchFamily="18" charset="0"/>
              </a:rPr>
              <a:t>whether a necklace can be made from collected beads === whether there is a Euler circuit in a graph.</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825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085E7-BBD9-4A11-8154-0B00986F101A}"/>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algorithm implementation for the constructive proof of Euler graph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938748-5444-4B78-B6B8-2ED7919F2D64}"/>
              </a:ext>
            </a:extLst>
          </p:cNvPr>
          <p:cNvSpPr>
            <a:spLocks noGrp="1"/>
          </p:cNvSpPr>
          <p:nvPr>
            <p:ph idx="1"/>
          </p:nvPr>
        </p:nvSpPr>
        <p:spPr/>
        <p:txBody>
          <a:bodyPr/>
          <a:lstStyle/>
          <a:p>
            <a:r>
              <a:rPr lang="x-none" altLang="zh-CN" dirty="0">
                <a:solidFill>
                  <a:srgbClr val="FF0000"/>
                </a:solidFill>
                <a:cs typeface="Times New Roman" panose="02020603050405020304" pitchFamily="18" charset="0"/>
              </a:rPr>
              <a:t>Step 1</a:t>
            </a:r>
            <a:r>
              <a:rPr lang="x-none" altLang="zh-CN" dirty="0">
                <a:cs typeface="Times New Roman" panose="02020603050405020304" pitchFamily="18" charset="0"/>
              </a:rPr>
              <a:t>: Graph </a:t>
            </a:r>
            <a:r>
              <a:rPr lang="x-none" altLang="zh-CN" i="1" dirty="0">
                <a:cs typeface="Times New Roman" panose="02020603050405020304" pitchFamily="18" charset="0"/>
              </a:rPr>
              <a:t>G</a:t>
            </a:r>
            <a:r>
              <a:rPr lang="x-none" altLang="zh-CN" dirty="0">
                <a:cs typeface="Times New Roman" panose="02020603050405020304" pitchFamily="18" charset="0"/>
              </a:rPr>
              <a:t> is constructed while test cases are input. degrees of all vertices are calculated. For two vertices of an edge, union-find sets containing the two vertices are merged.</a:t>
            </a:r>
            <a:endParaRPr lang="zh-CN" altLang="zh-CN" dirty="0">
              <a:latin typeface="Times New Roman" panose="02020603050405020304" pitchFamily="18" charset="0"/>
              <a:cs typeface="Times New Roman" panose="02020603050405020304" pitchFamily="18" charset="0"/>
            </a:endParaRPr>
          </a:p>
          <a:p>
            <a:r>
              <a:rPr lang="x-none" altLang="zh-CN" dirty="0">
                <a:solidFill>
                  <a:srgbClr val="FF0000"/>
                </a:solidFill>
                <a:cs typeface="Times New Roman" panose="02020603050405020304" pitchFamily="18" charset="0"/>
              </a:rPr>
              <a:t>Step 2</a:t>
            </a:r>
            <a:r>
              <a:rPr lang="x-none" altLang="zh-CN" dirty="0">
                <a:cs typeface="Times New Roman" panose="02020603050405020304" pitchFamily="18" charset="0"/>
              </a:rPr>
              <a:t>: Search the root of the union-find set of each vertex: if two vertices belong to different union-find sets, graph </a:t>
            </a:r>
            <a:r>
              <a:rPr lang="x-none" altLang="zh-CN" i="1" dirty="0">
                <a:cs typeface="Times New Roman" panose="02020603050405020304" pitchFamily="18" charset="0"/>
              </a:rPr>
              <a:t>G</a:t>
            </a:r>
            <a:r>
              <a:rPr lang="x-none" altLang="zh-CN" dirty="0">
                <a:cs typeface="Times New Roman" panose="02020603050405020304" pitchFamily="18" charset="0"/>
              </a:rPr>
              <a:t> is not connected, and Euler circuit does not exist. Otherwise,</a:t>
            </a:r>
            <a:endParaRPr lang="zh-CN" altLang="zh-CN" dirty="0">
              <a:latin typeface="Times New Roman" panose="02020603050405020304" pitchFamily="18" charset="0"/>
              <a:cs typeface="Times New Roman" panose="02020603050405020304" pitchFamily="18" charset="0"/>
            </a:endParaRPr>
          </a:p>
          <a:p>
            <a:r>
              <a:rPr lang="x-none" altLang="zh-CN" dirty="0">
                <a:solidFill>
                  <a:srgbClr val="FF0000"/>
                </a:solidFill>
                <a:cs typeface="Times New Roman" panose="02020603050405020304" pitchFamily="18" charset="0"/>
              </a:rPr>
              <a:t>Step 3</a:t>
            </a:r>
            <a:r>
              <a:rPr lang="x-none" altLang="zh-CN" dirty="0">
                <a:cs typeface="Times New Roman" panose="02020603050405020304" pitchFamily="18" charset="0"/>
              </a:rPr>
              <a:t>: If there is a vertex with odd degree, Euler circuit does not exist. Otherwise,</a:t>
            </a:r>
            <a:endParaRPr lang="zh-CN"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Step 4: DFS is used to search an Euler circuit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420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BC9ED-9472-4832-984A-3087025B5E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5D6B67B-82D2-49FD-8467-0742DC3927FB}"/>
              </a:ext>
            </a:extLst>
          </p:cNvPr>
          <p:cNvSpPr>
            <a:spLocks noGrp="1"/>
          </p:cNvSpPr>
          <p:nvPr>
            <p:ph idx="1"/>
          </p:nvPr>
        </p:nvSpPr>
        <p:spPr/>
        <p:txBody>
          <a:bodyPr>
            <a:normAutofit/>
          </a:bodyPr>
          <a:lstStyle/>
          <a:p>
            <a:endParaRPr lang="zh-CN" altLang="en-US" sz="3600" dirty="0">
              <a:solidFill>
                <a:srgbClr val="FF0000"/>
              </a:solidFill>
            </a:endParaRPr>
          </a:p>
        </p:txBody>
      </p:sp>
    </p:spTree>
    <p:extLst>
      <p:ext uri="{BB962C8B-B14F-4D97-AF65-F5344CB8AC3E}">
        <p14:creationId xmlns:p14="http://schemas.microsoft.com/office/powerpoint/2010/main" val="21942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6BE97-E498-4B4C-BAFA-58BE455A12E8}"/>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Union-Find Sets </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22A767-381B-4E42-932D-A4D7695B62BD}"/>
              </a:ext>
            </a:extLst>
          </p:cNvPr>
          <p:cNvSpPr>
            <a:spLocks noGrp="1"/>
          </p:cNvSpPr>
          <p:nvPr>
            <p:ph idx="1"/>
          </p:nvPr>
        </p:nvSpPr>
        <p:spPr/>
        <p:txBody>
          <a:bodyPr>
            <a:normAutofit/>
          </a:bodyPr>
          <a:lstStyle/>
          <a:p>
            <a:r>
              <a:rPr lang="en-US" altLang="zh-CN" sz="3600" dirty="0">
                <a:solidFill>
                  <a:srgbClr val="FF0000"/>
                </a:solidFill>
                <a:latin typeface="Times New Roman" panose="02020603050405020304" pitchFamily="18" charset="0"/>
                <a:cs typeface="Times New Roman" panose="02020603050405020304" pitchFamily="18" charset="0"/>
              </a:rPr>
              <a:t>Union-find sets </a:t>
            </a:r>
          </a:p>
          <a:p>
            <a:pPr lvl="1"/>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S</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are disjoint sets, and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has an element </a:t>
            </a:r>
            <a:r>
              <a:rPr lang="en-US" altLang="zh-CN" sz="3600" i="1" dirty="0">
                <a:latin typeface="Times New Roman" panose="02020603050405020304" pitchFamily="18" charset="0"/>
                <a:cs typeface="Times New Roman" panose="02020603050405020304" pitchFamily="18" charset="0"/>
              </a:rPr>
              <a:t>rep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called the </a:t>
            </a:r>
            <a:r>
              <a:rPr lang="en-US" altLang="zh-CN" sz="3600" dirty="0">
                <a:solidFill>
                  <a:srgbClr val="FF0000"/>
                </a:solidFill>
                <a:latin typeface="Times New Roman" panose="02020603050405020304" pitchFamily="18" charset="0"/>
                <a:cs typeface="Times New Roman" panose="02020603050405020304" pitchFamily="18" charset="0"/>
              </a:rPr>
              <a:t>representative</a:t>
            </a:r>
            <a:r>
              <a:rPr lang="en-US" altLang="zh-CN" sz="3600" dirty="0">
                <a:latin typeface="Times New Roman" panose="02020603050405020304" pitchFamily="18" charset="0"/>
                <a:cs typeface="Times New Roman" panose="02020603050405020304" pitchFamily="18" charset="0"/>
              </a:rPr>
              <a:t> for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729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38B0D-90E1-49F8-AFA6-B603C56DB4A3}"/>
              </a:ext>
            </a:extLst>
          </p:cNvPr>
          <p:cNvSpPr>
            <a:spLocks noGrp="1"/>
          </p:cNvSpPr>
          <p:nvPr>
            <p:ph type="title"/>
          </p:nvPr>
        </p:nvSpPr>
        <p:spPr>
          <a:xfrm>
            <a:off x="838200" y="249383"/>
            <a:ext cx="10515600" cy="922712"/>
          </a:xfrm>
        </p:spPr>
        <p:txBody>
          <a:bodyPr/>
          <a:lstStyle/>
          <a:p>
            <a:r>
              <a:rPr lang="en-US" altLang="zh-CN" dirty="0">
                <a:solidFill>
                  <a:srgbClr val="FF0000"/>
                </a:solidFill>
                <a:latin typeface="Times New Roman" panose="02020603050405020304" pitchFamily="18" charset="0"/>
                <a:cs typeface="Times New Roman" panose="02020603050405020304" pitchFamily="18" charset="0"/>
              </a:rPr>
              <a:t>Three set operations for union-find sets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E6E2627-8E2D-426B-8F1E-ABB06DFF6695}"/>
              </a:ext>
            </a:extLst>
          </p:cNvPr>
          <p:cNvSpPr>
            <a:spLocks noGrp="1"/>
          </p:cNvSpPr>
          <p:nvPr>
            <p:ph idx="1"/>
          </p:nvPr>
        </p:nvSpPr>
        <p:spPr>
          <a:xfrm>
            <a:off x="838200" y="1371600"/>
            <a:ext cx="10515600" cy="5237017"/>
          </a:xfrm>
        </p:spPr>
        <p:txBody>
          <a:bodyPr>
            <a:normAutofit/>
          </a:bodyPr>
          <a:lstStyle/>
          <a:p>
            <a:r>
              <a:rPr lang="en-US" altLang="zh-CN" i="1" dirty="0" err="1">
                <a:solidFill>
                  <a:srgbClr val="FF0000"/>
                </a:solidFill>
                <a:latin typeface="Times New Roman" panose="02020603050405020304" pitchFamily="18" charset="0"/>
                <a:cs typeface="Times New Roman" panose="02020603050405020304" pitchFamily="18" charset="0"/>
              </a:rPr>
              <a:t>make_set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lvl="1"/>
            <a:r>
              <a:rPr lang="en-US" altLang="zh-CN" sz="2800" dirty="0">
                <a:latin typeface="Times New Roman" panose="02020603050405020304" pitchFamily="18" charset="0"/>
                <a:cs typeface="Times New Roman" panose="02020603050405020304" pitchFamily="18" charset="0"/>
              </a:rPr>
              <a:t>For union-find sets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a set only containing one element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is added into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and its representative</a:t>
            </a:r>
            <a:r>
              <a:rPr lang="en-US" altLang="zh-CN" sz="2800" i="1" dirty="0">
                <a:latin typeface="Times New Roman" panose="02020603050405020304" pitchFamily="18" charset="0"/>
                <a:cs typeface="Times New Roman" panose="02020603050405020304" pitchFamily="18" charset="0"/>
              </a:rPr>
              <a:t> rep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where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is not in any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en-US" altLang="zh-CN" i="1" dirty="0">
                <a:solidFill>
                  <a:srgbClr val="FF0000"/>
                </a:solidFill>
                <a:latin typeface="Times New Roman" panose="02020603050405020304" pitchFamily="18" charset="0"/>
                <a:cs typeface="Times New Roman" panose="02020603050405020304" pitchFamily="18" charset="0"/>
              </a:rPr>
              <a:t>join</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y</a:t>
            </a:r>
            <a:r>
              <a:rPr lang="en-US" altLang="zh-CN" dirty="0">
                <a:solidFill>
                  <a:srgbClr val="FF0000"/>
                </a:solidFill>
                <a:latin typeface="Times New Roman" panose="02020603050405020304" pitchFamily="18" charset="0"/>
                <a:cs typeface="Times New Roman" panose="02020603050405020304" pitchFamily="18" charset="0"/>
              </a:rPr>
              <a:t>): </a:t>
            </a:r>
          </a:p>
          <a:p>
            <a:pPr lvl="1"/>
            <a:r>
              <a:rPr lang="en-US" altLang="zh-CN" sz="2800" dirty="0">
                <a:latin typeface="Times New Roman" panose="02020603050405020304" pitchFamily="18" charset="0"/>
                <a:cs typeface="Times New Roman" panose="02020603050405020304" pitchFamily="18" charset="0"/>
              </a:rPr>
              <a:t>For union-find sets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the union of two different sets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containing</a:t>
            </a:r>
            <a:r>
              <a:rPr lang="en-US" altLang="zh-CN" sz="2800" i="1" dirty="0">
                <a:latin typeface="Times New Roman" panose="02020603050405020304" pitchFamily="18" charset="0"/>
                <a:cs typeface="Times New Roman" panose="02020603050405020304" pitchFamily="18" charset="0"/>
              </a:rPr>
              <a:t> 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respectively is denoted by </a:t>
            </a:r>
            <a:r>
              <a:rPr lang="en-US" altLang="zh-CN" sz="2800" i="1" dirty="0">
                <a:solidFill>
                  <a:srgbClr val="FF0000"/>
                </a:solidFill>
                <a:latin typeface="Times New Roman" panose="02020603050405020304" pitchFamily="18" charset="0"/>
                <a:cs typeface="Times New Roman" panose="02020603050405020304" pitchFamily="18" charset="0"/>
              </a:rPr>
              <a:t>join</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x</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i="1" dirty="0">
                <a:solidFill>
                  <a:srgbClr val="FF0000"/>
                </a:solidFill>
                <a:latin typeface="Times New Roman" panose="02020603050405020304" pitchFamily="18" charset="0"/>
                <a:cs typeface="Times New Roman" panose="02020603050405020304" pitchFamily="18" charset="0"/>
              </a:rPr>
              <a:t>y</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That is,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are deleted from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and the union for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  </a:t>
            </a:r>
            <a:r>
              <a:rPr lang="en-US" altLang="zh-CN" sz="2800" dirty="0">
                <a:latin typeface="Times New Roman" panose="02020603050405020304" pitchFamily="18" charset="0"/>
                <a:cs typeface="Times New Roman" panose="02020603050405020304" pitchFamily="18" charset="0"/>
              </a:rPr>
              <a:t>is joined into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IN" altLang="zh-CN" i="1" dirty="0" err="1">
                <a:solidFill>
                  <a:srgbClr val="FF0000"/>
                </a:solidFill>
                <a:latin typeface="Times New Roman" panose="02020603050405020304" pitchFamily="18" charset="0"/>
                <a:cs typeface="Times New Roman" panose="02020603050405020304" pitchFamily="18" charset="0"/>
              </a:rPr>
              <a:t>set_find</a:t>
            </a:r>
            <a:r>
              <a:rPr lang="en-IN" altLang="zh-CN" dirty="0">
                <a:solidFill>
                  <a:srgbClr val="FF0000"/>
                </a:solidFill>
                <a:latin typeface="Times New Roman" panose="02020603050405020304" pitchFamily="18" charset="0"/>
                <a:cs typeface="Times New Roman" panose="02020603050405020304" pitchFamily="18" charset="0"/>
              </a:rPr>
              <a:t>(</a:t>
            </a:r>
            <a:r>
              <a:rPr lang="en-IN" altLang="zh-CN" i="1" dirty="0">
                <a:solidFill>
                  <a:srgbClr val="FF0000"/>
                </a:solidFill>
                <a:latin typeface="Times New Roman" panose="02020603050405020304" pitchFamily="18" charset="0"/>
                <a:cs typeface="Times New Roman" panose="02020603050405020304" pitchFamily="18" charset="0"/>
              </a:rPr>
              <a:t>x</a:t>
            </a:r>
            <a:r>
              <a:rPr lang="en-IN" altLang="zh-CN" dirty="0">
                <a:solidFill>
                  <a:srgbClr val="FF0000"/>
                </a:solidFill>
                <a:latin typeface="Times New Roman" panose="02020603050405020304" pitchFamily="18" charset="0"/>
                <a:cs typeface="Times New Roman" panose="02020603050405020304" pitchFamily="18" charset="0"/>
              </a:rPr>
              <a:t>)</a:t>
            </a:r>
            <a:r>
              <a:rPr lang="en-IN" altLang="zh-CN" dirty="0">
                <a:latin typeface="Times New Roman" panose="02020603050405020304" pitchFamily="18" charset="0"/>
                <a:cs typeface="Times New Roman" panose="02020603050405020304" pitchFamily="18" charset="0"/>
              </a:rPr>
              <a:t>: </a:t>
            </a:r>
          </a:p>
          <a:p>
            <a:pPr lvl="1"/>
            <a:r>
              <a:rPr lang="en-IN" altLang="zh-CN" sz="2800" dirty="0">
                <a:latin typeface="Times New Roman" panose="02020603050405020304" pitchFamily="18" charset="0"/>
                <a:cs typeface="Times New Roman" panose="02020603050405020304" pitchFamily="18" charset="0"/>
              </a:rPr>
              <a:t>For union-find sets </a:t>
            </a:r>
            <a:r>
              <a:rPr lang="en-IN"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IN" altLang="zh-CN" sz="2800" dirty="0">
                <a:latin typeface="Times New Roman" panose="02020603050405020304" pitchFamily="18" charset="0"/>
                <a:cs typeface="Times New Roman" panose="02020603050405020304" pitchFamily="18" charset="0"/>
              </a:rPr>
              <a:t>={</a:t>
            </a:r>
            <a:r>
              <a:rPr lang="en-IN" altLang="zh-CN" sz="2800" i="1" dirty="0">
                <a:latin typeface="Times New Roman" panose="02020603050405020304" pitchFamily="18" charset="0"/>
                <a:cs typeface="Times New Roman" panose="02020603050405020304" pitchFamily="18" charset="0"/>
              </a:rPr>
              <a:t>S</a:t>
            </a:r>
            <a:r>
              <a:rPr lang="en-IN" altLang="zh-CN" sz="2800" baseline="-25000" dirty="0">
                <a:latin typeface="Times New Roman" panose="02020603050405020304" pitchFamily="18" charset="0"/>
                <a:cs typeface="Times New Roman" panose="02020603050405020304" pitchFamily="18" charset="0"/>
              </a:rPr>
              <a:t>1</a:t>
            </a:r>
            <a:r>
              <a:rPr lang="en-IN" altLang="zh-CN" sz="2800" dirty="0">
                <a:latin typeface="Times New Roman" panose="02020603050405020304" pitchFamily="18" charset="0"/>
                <a:cs typeface="Times New Roman" panose="02020603050405020304" pitchFamily="18" charset="0"/>
              </a:rPr>
              <a:t>, </a:t>
            </a:r>
            <a:r>
              <a:rPr lang="en-IN" altLang="zh-CN" sz="2800" i="1" dirty="0">
                <a:latin typeface="Times New Roman" panose="02020603050405020304" pitchFamily="18" charset="0"/>
                <a:cs typeface="Times New Roman" panose="02020603050405020304" pitchFamily="18" charset="0"/>
              </a:rPr>
              <a:t>S</a:t>
            </a:r>
            <a:r>
              <a:rPr lang="en-IN" altLang="zh-CN" sz="2800" baseline="-25000" dirty="0">
                <a:latin typeface="Times New Roman" panose="02020603050405020304" pitchFamily="18" charset="0"/>
                <a:cs typeface="Times New Roman" panose="02020603050405020304" pitchFamily="18" charset="0"/>
              </a:rPr>
              <a:t>2</a:t>
            </a:r>
            <a:r>
              <a:rPr lang="en-IN" altLang="zh-CN" sz="2800" dirty="0">
                <a:latin typeface="Times New Roman" panose="02020603050405020304" pitchFamily="18" charset="0"/>
                <a:cs typeface="Times New Roman" panose="02020603050405020304" pitchFamily="18" charset="0"/>
              </a:rPr>
              <a:t>, …, </a:t>
            </a:r>
            <a:r>
              <a:rPr lang="en-IN" altLang="zh-CN" sz="2800" i="1" dirty="0">
                <a:latin typeface="Times New Roman" panose="02020603050405020304" pitchFamily="18" charset="0"/>
                <a:cs typeface="Times New Roman" panose="02020603050405020304" pitchFamily="18" charset="0"/>
              </a:rPr>
              <a:t>S</a:t>
            </a:r>
            <a:r>
              <a:rPr lang="en-IN" altLang="zh-CN" sz="2800" i="1" baseline="-25000" dirty="0">
                <a:latin typeface="Times New Roman" panose="02020603050405020304" pitchFamily="18" charset="0"/>
                <a:cs typeface="Times New Roman" panose="02020603050405020304" pitchFamily="18" charset="0"/>
              </a:rPr>
              <a:t>r</a:t>
            </a:r>
            <a:r>
              <a:rPr lang="en-IN" altLang="zh-CN" sz="2800" dirty="0">
                <a:latin typeface="Times New Roman" panose="02020603050405020304" pitchFamily="18" charset="0"/>
                <a:cs typeface="Times New Roman" panose="02020603050405020304" pitchFamily="18" charset="0"/>
              </a:rPr>
              <a:t>}, element </a:t>
            </a:r>
            <a:r>
              <a:rPr lang="en-IN" altLang="zh-CN" sz="2800" i="1" dirty="0">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is in Set </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and </a:t>
            </a:r>
            <a:r>
              <a:rPr lang="en-IN" altLang="zh-CN" sz="2800" i="1" dirty="0" err="1">
                <a:solidFill>
                  <a:srgbClr val="FF0000"/>
                </a:solidFill>
                <a:latin typeface="Times New Roman" panose="02020603050405020304" pitchFamily="18" charset="0"/>
                <a:cs typeface="Times New Roman" panose="02020603050405020304" pitchFamily="18" charset="0"/>
              </a:rPr>
              <a:t>set_find</a:t>
            </a:r>
            <a:r>
              <a:rPr lang="en-IN" altLang="zh-CN" sz="2800" dirty="0">
                <a:solidFill>
                  <a:srgbClr val="FF0000"/>
                </a:solidFill>
                <a:latin typeface="Times New Roman" panose="02020603050405020304" pitchFamily="18" charset="0"/>
                <a:cs typeface="Times New Roman" panose="02020603050405020304" pitchFamily="18" charset="0"/>
              </a:rPr>
              <a:t>(</a:t>
            </a:r>
            <a:r>
              <a:rPr lang="en-IN" altLang="zh-CN" sz="2800" i="1" dirty="0">
                <a:solidFill>
                  <a:srgbClr val="FF0000"/>
                </a:solidFill>
                <a:latin typeface="Times New Roman" panose="02020603050405020304" pitchFamily="18" charset="0"/>
                <a:cs typeface="Times New Roman" panose="02020603050405020304" pitchFamily="18" charset="0"/>
              </a:rPr>
              <a:t>x</a:t>
            </a:r>
            <a:r>
              <a:rPr lang="en-IN" altLang="zh-CN" sz="2800" dirty="0">
                <a:solidFill>
                  <a:srgbClr val="FF0000"/>
                </a:solidFill>
                <a:latin typeface="Times New Roman" panose="02020603050405020304" pitchFamily="18" charset="0"/>
                <a:cs typeface="Times New Roman" panose="02020603050405020304" pitchFamily="18" charset="0"/>
              </a:rPr>
              <a:t>) </a:t>
            </a:r>
            <a:r>
              <a:rPr lang="en-IN" altLang="zh-CN" sz="2800" dirty="0">
                <a:latin typeface="Times New Roman" panose="02020603050405020304" pitchFamily="18" charset="0"/>
                <a:cs typeface="Times New Roman" panose="02020603050405020304" pitchFamily="18" charset="0"/>
              </a:rPr>
              <a:t>returns representative </a:t>
            </a:r>
            <a:r>
              <a:rPr lang="en-IN" altLang="zh-CN" sz="2800" i="1" dirty="0">
                <a:latin typeface="Times New Roman" panose="02020603050405020304" pitchFamily="18" charset="0"/>
                <a:cs typeface="Times New Roman" panose="02020603050405020304" pitchFamily="18" charset="0"/>
              </a:rPr>
              <a:t>rep</a:t>
            </a:r>
            <a:r>
              <a:rPr lang="en-IN" altLang="zh-CN" sz="2800" dirty="0">
                <a:latin typeface="Times New Roman" panose="02020603050405020304" pitchFamily="18" charset="0"/>
                <a:cs typeface="Times New Roman" panose="02020603050405020304" pitchFamily="18" charset="0"/>
              </a:rPr>
              <a:t>[</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for Set </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6439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209411"/>
          </a:xfrm>
        </p:spPr>
      </p:pic>
    </p:spTree>
    <p:extLst>
      <p:ext uri="{BB962C8B-B14F-4D97-AF65-F5344CB8AC3E}">
        <p14:creationId xmlns:p14="http://schemas.microsoft.com/office/powerpoint/2010/main" val="235147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227699"/>
          </a:xfrm>
        </p:spPr>
      </p:pic>
    </p:spTree>
    <p:extLst>
      <p:ext uri="{BB962C8B-B14F-4D97-AF65-F5344CB8AC3E}">
        <p14:creationId xmlns:p14="http://schemas.microsoft.com/office/powerpoint/2010/main" val="303091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24179"/>
          </a:xfrm>
        </p:spPr>
        <p:txBody>
          <a:bodyPr>
            <a:normAutofit/>
          </a:bodyPr>
          <a:lstStyle/>
          <a:p>
            <a:r>
              <a:rPr lang="en-US" altLang="zh-CN" sz="3200" dirty="0">
                <a:solidFill>
                  <a:srgbClr val="C00000"/>
                </a:solidFill>
                <a:latin typeface="Times New Roman" panose="02020603050405020304" pitchFamily="18" charset="0"/>
                <a:cs typeface="Times New Roman" panose="02020603050405020304" pitchFamily="18" charset="0"/>
              </a:rPr>
              <a:t>The algorithm that the search is with "path compression</a:t>
            </a:r>
            <a:r>
              <a:rPr lang="en-US" altLang="zh-CN" sz="3200" dirty="0"/>
              <a:t>"</a:t>
            </a:r>
            <a:endParaRPr lang="zh-CN" altLang="en-US" sz="3200" dirty="0"/>
          </a:p>
        </p:txBody>
      </p:sp>
      <p:sp>
        <p:nvSpPr>
          <p:cNvPr id="3" name="内容占位符 2"/>
          <p:cNvSpPr>
            <a:spLocks noGrp="1"/>
          </p:cNvSpPr>
          <p:nvPr>
            <p:ph idx="1"/>
          </p:nvPr>
        </p:nvSpPr>
        <p:spPr>
          <a:xfrm>
            <a:off x="838200" y="1517904"/>
            <a:ext cx="10515600" cy="5266943"/>
          </a:xfrm>
        </p:spPr>
        <p:txBody>
          <a:bodyPr>
            <a:normAutofit/>
          </a:bodyPr>
          <a:lstStyle/>
          <a:p>
            <a:r>
              <a:rPr lang="en-US" altLang="zh-CN" sz="4000" dirty="0">
                <a:latin typeface="Times New Roman" panose="02020603050405020304" pitchFamily="18" charset="0"/>
                <a:cs typeface="Times New Roman" panose="02020603050405020304" pitchFamily="18" charset="0"/>
              </a:rPr>
              <a:t>From node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through set pointers the root of the tree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]&lt;0) is found. </a:t>
            </a:r>
          </a:p>
          <a:p>
            <a:r>
              <a:rPr lang="en-US" altLang="zh-CN" sz="4000" dirty="0">
                <a:latin typeface="Times New Roman" panose="02020603050405020304" pitchFamily="18" charset="0"/>
                <a:cs typeface="Times New Roman" panose="02020603050405020304" pitchFamily="18" charset="0"/>
              </a:rPr>
              <a:t>Set pointers for all nodes on the path from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to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point to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to compress the path. </a:t>
            </a:r>
          </a:p>
        </p:txBody>
      </p:sp>
    </p:spTree>
    <p:extLst>
      <p:ext uri="{BB962C8B-B14F-4D97-AF65-F5344CB8AC3E}">
        <p14:creationId xmlns:p14="http://schemas.microsoft.com/office/powerpoint/2010/main" val="37297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24179"/>
          </a:xfrm>
        </p:spPr>
        <p:txBody>
          <a:bodyPr>
            <a:normAutofit/>
          </a:bodyPr>
          <a:lstStyle/>
          <a:p>
            <a:r>
              <a:rPr lang="en-US" altLang="zh-CN" sz="3200" dirty="0">
                <a:solidFill>
                  <a:srgbClr val="C00000"/>
                </a:solidFill>
                <a:latin typeface="Times New Roman" panose="02020603050405020304" pitchFamily="18" charset="0"/>
                <a:cs typeface="Times New Roman" panose="02020603050405020304" pitchFamily="18" charset="0"/>
              </a:rPr>
              <a:t>The algorithm that the search is with "path compression</a:t>
            </a:r>
            <a:r>
              <a:rPr lang="en-US" altLang="zh-CN" sz="3200" dirty="0"/>
              <a:t>"</a:t>
            </a:r>
            <a:endParaRPr lang="zh-CN" altLang="en-US" sz="3200" dirty="0"/>
          </a:p>
        </p:txBody>
      </p:sp>
      <p:sp>
        <p:nvSpPr>
          <p:cNvPr id="3" name="内容占位符 2"/>
          <p:cNvSpPr>
            <a:spLocks noGrp="1"/>
          </p:cNvSpPr>
          <p:nvPr>
            <p:ph idx="1"/>
          </p:nvPr>
        </p:nvSpPr>
        <p:spPr>
          <a:xfrm>
            <a:off x="838200" y="1517904"/>
            <a:ext cx="10515600" cy="5266943"/>
          </a:xfrm>
        </p:spPr>
        <p:txBody>
          <a:bodyPr>
            <a:normAutofit/>
          </a:bodyPr>
          <a:lstStyle/>
          <a:p>
            <a:r>
              <a:rPr lang="en-US" altLang="zh-CN" sz="4000" dirty="0">
                <a:latin typeface="Times New Roman" panose="02020603050405020304" pitchFamily="18" charset="0"/>
                <a:cs typeface="Times New Roman" panose="02020603050405020304" pitchFamily="18" charset="0"/>
              </a:rPr>
              <a:t>int</a:t>
            </a:r>
            <a:r>
              <a:rPr lang="en-US" altLang="zh-CN" sz="4000" i="1" dirty="0">
                <a:latin typeface="Times New Roman" panose="02020603050405020304" pitchFamily="18" charset="0"/>
                <a:cs typeface="Times New Roman" panose="02020603050405020304" pitchFamily="18" charset="0"/>
              </a:rPr>
              <a:t> </a:t>
            </a:r>
            <a:r>
              <a:rPr lang="en-US" altLang="zh-CN" sz="4000" i="1" dirty="0" err="1">
                <a:latin typeface="Times New Roman" panose="02020603050405020304" pitchFamily="18" charset="0"/>
                <a:cs typeface="Times New Roman" panose="02020603050405020304" pitchFamily="18" charset="0"/>
              </a:rPr>
              <a:t>set_find</a:t>
            </a:r>
            <a:r>
              <a:rPr lang="en-US" altLang="zh-CN" sz="4000" dirty="0">
                <a:latin typeface="Times New Roman" panose="02020603050405020304" pitchFamily="18" charset="0"/>
                <a:cs typeface="Times New Roman" panose="02020603050405020304" pitchFamily="18" charset="0"/>
              </a:rPr>
              <a:t>(int </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     </a:t>
            </a:r>
            <a:r>
              <a:rPr lang="en-US" altLang="zh-CN" sz="4000" dirty="0">
                <a:solidFill>
                  <a:srgbClr val="7030A0"/>
                </a:solidFill>
                <a:latin typeface="Times New Roman" panose="02020603050405020304" pitchFamily="18" charset="0"/>
                <a:cs typeface="Times New Roman" panose="02020603050405020304" pitchFamily="18" charset="0"/>
              </a:rPr>
              <a:t>// Search the representative of the set containing </a:t>
            </a:r>
            <a:r>
              <a:rPr lang="en-US" altLang="zh-CN" sz="4000" i="1" dirty="0">
                <a:solidFill>
                  <a:srgbClr val="7030A0"/>
                </a:solidFill>
                <a:latin typeface="Times New Roman" panose="02020603050405020304" pitchFamily="18" charset="0"/>
                <a:cs typeface="Times New Roman" panose="02020603050405020304" pitchFamily="18" charset="0"/>
              </a:rPr>
              <a:t>p</a:t>
            </a:r>
            <a:r>
              <a:rPr lang="en-US" altLang="zh-CN" sz="4000" dirty="0">
                <a:solidFill>
                  <a:srgbClr val="7030A0"/>
                </a:solidFill>
                <a:latin typeface="Times New Roman" panose="02020603050405020304" pitchFamily="18" charset="0"/>
                <a:cs typeface="Times New Roman" panose="02020603050405020304" pitchFamily="18" charset="0"/>
              </a:rPr>
              <a:t>, and compress the path</a:t>
            </a:r>
            <a:endParaRPr lang="zh-CN" altLang="zh-CN" sz="4000" dirty="0">
              <a:solidFill>
                <a:srgbClr val="7030A0"/>
              </a:solidFill>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if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]&lt;0)</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return </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return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r>
              <a:rPr lang="en-US" altLang="zh-CN" sz="4000" i="1" dirty="0" err="1">
                <a:latin typeface="Times New Roman" panose="02020603050405020304" pitchFamily="18" charset="0"/>
                <a:cs typeface="Times New Roman" panose="02020603050405020304" pitchFamily="18" charset="0"/>
              </a:rPr>
              <a:t>set_find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415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2652</Words>
  <Application>Microsoft Office PowerPoint</Application>
  <PresentationFormat>宽屏</PresentationFormat>
  <Paragraphs>127</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等线 Light</vt:lpstr>
      <vt:lpstr>Arial</vt:lpstr>
      <vt:lpstr>Symbol</vt:lpstr>
      <vt:lpstr>Times New Roman</vt:lpstr>
      <vt:lpstr>Office 主题​​</vt:lpstr>
      <vt:lpstr>A Joint Experimental Curriculum for Set and Graph Theory: The Algorithm Implementation for the Constructive Proof of Euler Graph</vt:lpstr>
      <vt:lpstr>A Joint Experimental Curriculum for Set and Graph Theory: The Algorithm Implementation for the Constructive Proof of Euler Graph</vt:lpstr>
      <vt:lpstr>A Joint Experimental Curriculum for Set and Graph Theory: The Algorithm Implementation for the Constructive Proof of Euler Graph</vt:lpstr>
      <vt:lpstr>Union-Find Sets </vt:lpstr>
      <vt:lpstr>Three set operations for union-find sets</vt:lpstr>
      <vt:lpstr>PowerPoint 演示文稿</vt:lpstr>
      <vt:lpstr>PowerPoint 演示文稿</vt:lpstr>
      <vt:lpstr>The algorithm that the search is with "path compression"</vt:lpstr>
      <vt:lpstr>The algorithm that the search is with "path compression"</vt:lpstr>
      <vt:lpstr>PowerPoint 演示文稿</vt:lpstr>
      <vt:lpstr>The merging algorithm</vt:lpstr>
      <vt:lpstr>The merging algorithm</vt:lpstr>
      <vt:lpstr>PowerPoint 演示文稿</vt:lpstr>
      <vt:lpstr>Wireless Network</vt:lpstr>
      <vt:lpstr>PowerPoint 演示文稿</vt:lpstr>
      <vt:lpstr>PowerPoint 演示文稿</vt:lpstr>
      <vt:lpstr>PowerPoint 演示文稿</vt:lpstr>
      <vt:lpstr>Analysis</vt:lpstr>
      <vt:lpstr>PowerPoint 演示文稿</vt:lpstr>
      <vt:lpstr>Union-Find Sets used to determine graph connectivity</vt:lpstr>
      <vt:lpstr>Is It A Tree?</vt:lpstr>
      <vt:lpstr>PowerPoint 演示文稿</vt:lpstr>
      <vt:lpstr>PowerPoint 演示文稿</vt:lpstr>
      <vt:lpstr>PowerPoint 演示文稿</vt:lpstr>
      <vt:lpstr>PowerPoint 演示文稿</vt:lpstr>
      <vt:lpstr>Euler Graph</vt:lpstr>
      <vt:lpstr>The algorithm implementation for the constructive proof of Euler graph</vt:lpstr>
      <vt:lpstr>PowerPoint 演示文稿</vt:lpstr>
      <vt:lpstr>PowerPoint 演示文稿</vt:lpstr>
      <vt:lpstr>The Necklace</vt:lpstr>
      <vt:lpstr>PowerPoint 演示文稿</vt:lpstr>
      <vt:lpstr>PowerPoint 演示文稿</vt:lpstr>
      <vt:lpstr>PowerPoint 演示文稿</vt:lpstr>
      <vt:lpstr>PowerPoint 演示文稿</vt:lpstr>
      <vt:lpstr>Analysis to the Experiment: Data Structure + Algorithm = Program </vt:lpstr>
      <vt:lpstr>PowerPoint 演示文稿</vt:lpstr>
      <vt:lpstr>The algorithm implementation for the constructive proof of Euler graph</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Programming Education Based on Programming Contest Problems:  The Algorithm Implementation for the Constructive Proof of Euler Graph</dc:title>
  <dc:creator>admin</dc:creator>
  <cp:lastModifiedBy>admin</cp:lastModifiedBy>
  <cp:revision>63</cp:revision>
  <dcterms:created xsi:type="dcterms:W3CDTF">2022-08-17T15:49:34Z</dcterms:created>
  <dcterms:modified xsi:type="dcterms:W3CDTF">2023-12-01T05:09:47Z</dcterms:modified>
</cp:coreProperties>
</file>