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8" r:id="rId3"/>
    <p:sldId id="292" r:id="rId4"/>
    <p:sldId id="257" r:id="rId5"/>
    <p:sldId id="258" r:id="rId6"/>
    <p:sldId id="259" r:id="rId7"/>
    <p:sldId id="260" r:id="rId8"/>
    <p:sldId id="261" r:id="rId9"/>
    <p:sldId id="293" r:id="rId10"/>
    <p:sldId id="262" r:id="rId11"/>
    <p:sldId id="263" r:id="rId12"/>
    <p:sldId id="264" r:id="rId13"/>
    <p:sldId id="265" r:id="rId14"/>
    <p:sldId id="266" r:id="rId15"/>
    <p:sldId id="267" r:id="rId16"/>
    <p:sldId id="268" r:id="rId17"/>
    <p:sldId id="294" r:id="rId18"/>
    <p:sldId id="295" r:id="rId19"/>
    <p:sldId id="296" r:id="rId20"/>
    <p:sldId id="269" r:id="rId21"/>
    <p:sldId id="270" r:id="rId22"/>
    <p:sldId id="271" r:id="rId23"/>
    <p:sldId id="297"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98" r:id="rId37"/>
    <p:sldId id="284" r:id="rId38"/>
    <p:sldId id="285" r:id="rId39"/>
    <p:sldId id="300" r:id="rId40"/>
    <p:sldId id="299" r:id="rId41"/>
    <p:sldId id="286" r:id="rId42"/>
    <p:sldId id="287" r:id="rId43"/>
    <p:sldId id="288" r:id="rId44"/>
    <p:sldId id="301" r:id="rId45"/>
    <p:sldId id="289" r:id="rId46"/>
    <p:sldId id="302" r:id="rId47"/>
    <p:sldId id="303" r:id="rId48"/>
    <p:sldId id="304" r:id="rId49"/>
    <p:sldId id="305" r:id="rId50"/>
    <p:sldId id="306" r:id="rId51"/>
    <p:sldId id="307" r:id="rId52"/>
    <p:sldId id="308" r:id="rId53"/>
    <p:sldId id="309" r:id="rId54"/>
    <p:sldId id="310" r:id="rId55"/>
    <p:sldId id="326"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4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290" r:id="rId93"/>
    <p:sldId id="291" r:id="rId9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404790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48862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9914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315053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00581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17649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11205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23597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3404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205473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5C8DC1F-10DD-4722-BF40-6039B3A1D425}" type="datetimeFigureOut">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29959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8DC1F-10DD-4722-BF40-6039B3A1D425}" type="datetimeFigureOut">
              <a:rPr lang="zh-CN" altLang="en-US" smtClean="0"/>
              <a:t>2023/10/2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510FD-E4A0-4AD0-8C16-1C86FC77CF87}" type="slidenum">
              <a:rPr lang="zh-CN" altLang="en-US" smtClean="0"/>
              <a:t>‹#›</a:t>
            </a:fld>
            <a:endParaRPr lang="zh-CN" altLang="en-US"/>
          </a:p>
        </p:txBody>
      </p:sp>
    </p:spTree>
    <p:extLst>
      <p:ext uri="{BB962C8B-B14F-4D97-AF65-F5344CB8AC3E}">
        <p14:creationId xmlns:p14="http://schemas.microsoft.com/office/powerpoint/2010/main" val="105465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4"/>
            <a:ext cx="9144000" cy="1147012"/>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Algorithm Design Practice</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349135" y="4106487"/>
            <a:ext cx="11471563" cy="2402377"/>
          </a:xfrm>
        </p:spPr>
        <p:txBody>
          <a:bodyPr>
            <a:noAutofit/>
          </a:bodyPr>
          <a:lstStyle/>
          <a:p>
            <a:r>
              <a:rPr lang="en-US" altLang="zh-CN" sz="3200" dirty="0" err="1">
                <a:solidFill>
                  <a:srgbClr val="FF0000"/>
                </a:solidFill>
                <a:latin typeface="Times New Roman" panose="02020603050405020304" pitchFamily="18" charset="0"/>
                <a:cs typeface="Times New Roman" panose="02020603050405020304" pitchFamily="18" charset="0"/>
              </a:rPr>
              <a:t>Yonghui</a:t>
            </a:r>
            <a:r>
              <a:rPr lang="en-US" altLang="zh-CN" sz="3200" dirty="0">
                <a:solidFill>
                  <a:srgbClr val="FF0000"/>
                </a:solidFill>
                <a:latin typeface="Times New Roman" panose="02020603050405020304" pitchFamily="18" charset="0"/>
                <a:cs typeface="Times New Roman" panose="02020603050405020304" pitchFamily="18" charset="0"/>
              </a:rPr>
              <a:t> Wu</a:t>
            </a:r>
          </a:p>
          <a:p>
            <a:r>
              <a:rPr lang="en-US" altLang="zh-CN" sz="3200" dirty="0">
                <a:solidFill>
                  <a:srgbClr val="FF0000"/>
                </a:solidFill>
                <a:latin typeface="Times New Roman" panose="02020603050405020304" pitchFamily="18" charset="0"/>
                <a:cs typeface="Times New Roman" panose="02020603050405020304" pitchFamily="18" charset="0"/>
              </a:rPr>
              <a:t>Shanghai Key Laboratory of Intelligent Information Processing</a:t>
            </a:r>
          </a:p>
          <a:p>
            <a:r>
              <a:rPr lang="en-US" altLang="zh-CN" sz="3200" dirty="0">
                <a:solidFill>
                  <a:srgbClr val="FF0000"/>
                </a:solidFill>
                <a:latin typeface="Times New Roman" panose="02020603050405020304" pitchFamily="18" charset="0"/>
                <a:cs typeface="Times New Roman" panose="02020603050405020304" pitchFamily="18" charset="0"/>
              </a:rPr>
              <a:t>School of Computer Science, Fudan University</a:t>
            </a:r>
          </a:p>
          <a:p>
            <a:r>
              <a:rPr lang="en-US" altLang="zh-CN" sz="3200" u="sng" dirty="0">
                <a:solidFill>
                  <a:srgbClr val="FF0000"/>
                </a:solidFill>
                <a:latin typeface="Times New Roman" panose="02020603050405020304" pitchFamily="18" charset="0"/>
                <a:cs typeface="Times New Roman" panose="02020603050405020304" pitchFamily="18" charset="0"/>
                <a:hlinkClick r:id="rId2"/>
              </a:rPr>
              <a:t>yhwu@fudan.edu.cn</a:t>
            </a:r>
            <a:endParaRPr lang="en-US" altLang="zh-CN" sz="3200" u="sng"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30F97BF-0DB7-4E7D-B478-DC12FD3B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935" y="0"/>
            <a:ext cx="2394065" cy="2128058"/>
          </a:xfrm>
          <a:prstGeom prst="rect">
            <a:avLst/>
          </a:prstGeom>
        </p:spPr>
      </p:pic>
    </p:spTree>
    <p:extLst>
      <p:ext uri="{BB962C8B-B14F-4D97-AF65-F5344CB8AC3E}">
        <p14:creationId xmlns:p14="http://schemas.microsoft.com/office/powerpoint/2010/main" val="91709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4000" b="1" dirty="0">
                <a:latin typeface="Times New Roman" panose="02020603050405020304" pitchFamily="18" charset="0"/>
                <a:cs typeface="Times New Roman" panose="02020603050405020304" pitchFamily="18" charset="0"/>
              </a:rPr>
              <a:t>Input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There are several test cases. For each test case, there is one line of input containing </a:t>
            </a:r>
            <a:r>
              <a:rPr lang="en-US" altLang="zh-CN" sz="4000" i="1" dirty="0">
                <a:latin typeface="Times New Roman" panose="02020603050405020304" pitchFamily="18" charset="0"/>
                <a:cs typeface="Times New Roman" panose="02020603050405020304" pitchFamily="18" charset="0"/>
              </a:rPr>
              <a:t>y</a:t>
            </a:r>
            <a:r>
              <a:rPr lang="en-US" altLang="zh-CN" sz="4000" dirty="0">
                <a:latin typeface="Times New Roman" panose="02020603050405020304" pitchFamily="18" charset="0"/>
                <a:cs typeface="Times New Roman" panose="02020603050405020304" pitchFamily="18" charset="0"/>
              </a:rPr>
              <a:t>. A line containing 0 follows the last test case.</a:t>
            </a:r>
            <a:endParaRPr lang="zh-CN" altLang="zh-CN" sz="4000" dirty="0">
              <a:latin typeface="Times New Roman" panose="02020603050405020304" pitchFamily="18" charset="0"/>
              <a:cs typeface="Times New Roman" panose="02020603050405020304" pitchFamily="18" charset="0"/>
            </a:endParaRPr>
          </a:p>
          <a:p>
            <a:r>
              <a:rPr lang="en-US" altLang="zh-CN" sz="4000" b="1" dirty="0">
                <a:latin typeface="Times New Roman" panose="02020603050405020304" pitchFamily="18" charset="0"/>
                <a:cs typeface="Times New Roman" panose="02020603050405020304" pitchFamily="18" charset="0"/>
              </a:rPr>
              <a:t>Output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For each test case, output a line giving the </a:t>
            </a:r>
            <a:r>
              <a:rPr lang="en-US" altLang="zh-CN" sz="4000" dirty="0" err="1">
                <a:latin typeface="Times New Roman" panose="02020603050405020304" pitchFamily="18" charset="0"/>
                <a:cs typeface="Times New Roman" panose="02020603050405020304" pitchFamily="18" charset="0"/>
              </a:rPr>
              <a:t>Factstone</a:t>
            </a:r>
            <a:r>
              <a:rPr lang="en-US" altLang="zh-CN" sz="4000" dirty="0">
                <a:latin typeface="Times New Roman" panose="02020603050405020304" pitchFamily="18" charset="0"/>
                <a:cs typeface="Times New Roman" panose="02020603050405020304" pitchFamily="18" charset="0"/>
              </a:rPr>
              <a:t> rating.</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18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8533"/>
          </a:xfrm>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51984"/>
            <a:ext cx="10591799" cy="5082496"/>
          </a:xfrm>
        </p:spPr>
      </p:pic>
    </p:spTree>
    <p:extLst>
      <p:ext uri="{BB962C8B-B14F-4D97-AF65-F5344CB8AC3E}">
        <p14:creationId xmlns:p14="http://schemas.microsoft.com/office/powerpoint/2010/main" val="197801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95680"/>
            <a:ext cx="10515600" cy="5516879"/>
          </a:xfrm>
        </p:spPr>
      </p:pic>
    </p:spTree>
    <p:extLst>
      <p:ext uri="{BB962C8B-B14F-4D97-AF65-F5344CB8AC3E}">
        <p14:creationId xmlns:p14="http://schemas.microsoft.com/office/powerpoint/2010/main" val="223988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Bridge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Waterloo local 2000.09.30</a:t>
            </a:r>
            <a:endParaRPr lang="zh-CN" altLang="zh-CN" dirty="0"/>
          </a:p>
          <a:p>
            <a:r>
              <a:rPr lang="en-US" altLang="zh-CN" b="1" dirty="0"/>
              <a:t>IDs for Online Judge: </a:t>
            </a:r>
            <a:r>
              <a:rPr lang="en-US" altLang="zh-CN" b="1" dirty="0" err="1"/>
              <a:t>POJ</a:t>
            </a:r>
            <a:r>
              <a:rPr lang="en-US" altLang="zh-CN" b="1" dirty="0"/>
              <a:t> 2573</a:t>
            </a:r>
            <a:r>
              <a:rPr lang="zh-CN" altLang="zh-CN" b="1" dirty="0"/>
              <a:t>，</a:t>
            </a:r>
            <a:r>
              <a:rPr lang="en-US" altLang="zh-CN" b="1" dirty="0" err="1"/>
              <a:t>ZOJ</a:t>
            </a:r>
            <a:r>
              <a:rPr lang="en-US" altLang="zh-CN" b="1" dirty="0"/>
              <a:t> 1877</a:t>
            </a:r>
            <a:r>
              <a:rPr lang="zh-CN" altLang="zh-CN" b="1" dirty="0"/>
              <a:t>，</a:t>
            </a:r>
            <a:r>
              <a:rPr lang="en-US" altLang="zh-CN" b="1" dirty="0" err="1"/>
              <a:t>UVA</a:t>
            </a:r>
            <a:r>
              <a:rPr lang="en-US" altLang="zh-CN" b="1" dirty="0"/>
              <a:t> 10037</a:t>
            </a:r>
            <a:endParaRPr lang="zh-CN" altLang="en-US" dirty="0"/>
          </a:p>
        </p:txBody>
      </p:sp>
    </p:spTree>
    <p:extLst>
      <p:ext uri="{BB962C8B-B14F-4D97-AF65-F5344CB8AC3E}">
        <p14:creationId xmlns:p14="http://schemas.microsoft.com/office/powerpoint/2010/main" val="405509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880"/>
            <a:ext cx="10515600" cy="581891"/>
          </a:xfrm>
        </p:spPr>
        <p:txBody>
          <a:bodyPr>
            <a:normAutofit fontScale="90000"/>
          </a:bodyPr>
          <a:lstStyle/>
          <a:p>
            <a:endParaRPr lang="zh-CN" altLang="en-US" dirty="0"/>
          </a:p>
        </p:txBody>
      </p:sp>
      <p:sp>
        <p:nvSpPr>
          <p:cNvPr id="3" name="内容占位符 2"/>
          <p:cNvSpPr>
            <a:spLocks noGrp="1"/>
          </p:cNvSpPr>
          <p:nvPr>
            <p:ph idx="1"/>
          </p:nvPr>
        </p:nvSpPr>
        <p:spPr>
          <a:xfrm>
            <a:off x="838200" y="914400"/>
            <a:ext cx="10515600" cy="5611091"/>
          </a:xfrm>
        </p:spPr>
        <p:txBody>
          <a:bodyPr>
            <a:noAutofit/>
          </a:bodyPr>
          <a:lstStyle/>
          <a:p>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people wish to cross a bridge at night. A group of at most two people may cross at any time, and each group must have a flashlight. Only one flashlight is available among the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people, so some sort of shuttle arrangement must be arranged in order to return the flashlight so that more people may cross.</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Each person has a different crossing speed; the speed of a group is determined by the speed of the slower member. Your job is to determine a strategy that gets all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people across the bridge in the minimum time.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76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70"/>
            <a:ext cx="10515600" cy="706582"/>
          </a:xfrm>
        </p:spPr>
        <p:txBody>
          <a:bodyPr>
            <a:normAutofit/>
          </a:bodyPr>
          <a:lstStyle/>
          <a:p>
            <a:endParaRPr lang="zh-CN" altLang="en-US" dirty="0"/>
          </a:p>
        </p:txBody>
      </p:sp>
      <p:sp>
        <p:nvSpPr>
          <p:cNvPr id="3" name="内容占位符 2"/>
          <p:cNvSpPr>
            <a:spLocks noGrp="1"/>
          </p:cNvSpPr>
          <p:nvPr>
            <p:ph idx="1"/>
          </p:nvPr>
        </p:nvSpPr>
        <p:spPr>
          <a:xfrm>
            <a:off x="838200" y="1271847"/>
            <a:ext cx="10515600" cy="5345084"/>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of input contains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followed by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lines giving the crossing times for each of the people. There are not more than 1000 people and nobody takes more than 100 seconds to cross the bridge.</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of output must contain the total number of seconds required for all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people to cross the bridge. The following lines give a strategy for achieving this time. Each line contains either one or two integers, indicating which person or people form the next group to cross. (Each person is indicated by the crossing time specified in the input. Although many people may have the same crossing time the ambiguity is of no consequence.) Note that the crossings alternate directions, as it is necessary to return the flashlight so that more may cross. If more than one strategy yields the minimal time, any one will do.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5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4568"/>
            <a:ext cx="10515600" cy="955964"/>
          </a:xfrm>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396538"/>
            <a:ext cx="10515600" cy="5178829"/>
          </a:xfrm>
        </p:spPr>
        <p:txBody>
          <a:bodyPr>
            <a:noAutofit/>
          </a:bodyPr>
          <a:lstStyle/>
          <a:p>
            <a:r>
              <a:rPr lang="en-US" altLang="zh-CN" sz="4000" dirty="0">
                <a:latin typeface="Times New Roman" panose="02020603050405020304" pitchFamily="18" charset="0"/>
                <a:cs typeface="Times New Roman" panose="02020603050405020304" pitchFamily="18" charset="0"/>
              </a:rPr>
              <a:t>The </a:t>
            </a:r>
            <a:r>
              <a:rPr lang="en-US" altLang="zh-CN" sz="4000" dirty="0">
                <a:solidFill>
                  <a:srgbClr val="C00000"/>
                </a:solidFill>
                <a:latin typeface="Times New Roman" panose="02020603050405020304" pitchFamily="18" charset="0"/>
                <a:cs typeface="Times New Roman" panose="02020603050405020304" pitchFamily="18" charset="0"/>
              </a:rPr>
              <a:t>strategy</a:t>
            </a:r>
            <a:r>
              <a:rPr lang="en-US" altLang="zh-CN" sz="4000" dirty="0">
                <a:latin typeface="Times New Roman" panose="02020603050405020304" pitchFamily="18" charset="0"/>
                <a:cs typeface="Times New Roman" panose="02020603050405020304" pitchFamily="18" charset="0"/>
              </a:rPr>
              <a:t>  that gets all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 people across the bridge in the minimum time:</a:t>
            </a:r>
          </a:p>
          <a:p>
            <a:pPr lvl="1"/>
            <a:r>
              <a:rPr lang="en-US" altLang="zh-CN" sz="4000" dirty="0">
                <a:latin typeface="Times New Roman" panose="02020603050405020304" pitchFamily="18" charset="0"/>
                <a:cs typeface="Times New Roman" panose="02020603050405020304" pitchFamily="18" charset="0"/>
              </a:rPr>
              <a:t>Fast people return the flashlight to help slow people.</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0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8539C-4E0B-4FE3-8A50-52F321E1A7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8DF70D-8BA3-4454-AF16-F1C5DC4C9FBC}"/>
              </a:ext>
            </a:extLst>
          </p:cNvPr>
          <p:cNvSpPr>
            <a:spLocks noGrp="1"/>
          </p:cNvSpPr>
          <p:nvPr>
            <p:ph idx="1"/>
          </p:nvPr>
        </p:nvSpPr>
        <p:spPr/>
        <p:txBody>
          <a:bodyPr>
            <a:noAutofit/>
          </a:bodyPr>
          <a:lstStyle/>
          <a:p>
            <a:r>
              <a:rPr lang="en-US" altLang="zh-CN" sz="4000" dirty="0">
                <a:latin typeface="Times New Roman" panose="02020603050405020304" pitchFamily="18" charset="0"/>
                <a:cs typeface="Times New Roman" panose="02020603050405020304" pitchFamily="18" charset="0"/>
              </a:rPr>
              <a:t>A group of at most two people may cross the bridge each time</a:t>
            </a:r>
          </a:p>
          <a:p>
            <a:pPr lvl="1"/>
            <a:r>
              <a:rPr lang="en-US" altLang="zh-CN" sz="4000" dirty="0">
                <a:latin typeface="Times New Roman" panose="02020603050405020304" pitchFamily="18" charset="0"/>
                <a:cs typeface="Times New Roman" panose="02020603050405020304" pitchFamily="18" charset="0"/>
              </a:rPr>
              <a:t>Solve the problem by analyzing members of groups. </a:t>
            </a:r>
          </a:p>
        </p:txBody>
      </p:sp>
    </p:spTree>
    <p:extLst>
      <p:ext uri="{BB962C8B-B14F-4D97-AF65-F5344CB8AC3E}">
        <p14:creationId xmlns:p14="http://schemas.microsoft.com/office/powerpoint/2010/main" val="3191439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2E8B5-531C-4B09-A057-B8BF1FF8D6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9C720A-0C39-46F8-8DA1-CB2933A67371}"/>
              </a:ext>
            </a:extLst>
          </p:cNvPr>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First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 people’s crossing times are </a:t>
            </a:r>
            <a:r>
              <a:rPr lang="en-US" altLang="zh-CN" sz="4000" dirty="0">
                <a:solidFill>
                  <a:srgbClr val="C00000"/>
                </a:solidFill>
                <a:latin typeface="Times New Roman" panose="02020603050405020304" pitchFamily="18" charset="0"/>
                <a:cs typeface="Times New Roman" panose="02020603050405020304" pitchFamily="18" charset="0"/>
              </a:rPr>
              <a:t>sorted</a:t>
            </a:r>
            <a:r>
              <a:rPr lang="en-US" altLang="zh-CN" sz="4000" dirty="0">
                <a:latin typeface="Times New Roman" panose="02020603050405020304" pitchFamily="18" charset="0"/>
                <a:cs typeface="Times New Roman" panose="02020603050405020304" pitchFamily="18" charset="0"/>
              </a:rPr>
              <a:t> in descending order. </a:t>
            </a:r>
          </a:p>
          <a:p>
            <a:r>
              <a:rPr lang="en-US" altLang="zh-CN" sz="4000" dirty="0">
                <a:latin typeface="Times New Roman" panose="02020603050405020304" pitchFamily="18" charset="0"/>
                <a:cs typeface="Times New Roman" panose="02020603050405020304" pitchFamily="18" charset="0"/>
              </a:rPr>
              <a:t>Suppose in the current sequence,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 is the current fastest person’s crossing time, </a:t>
            </a:r>
            <a:r>
              <a:rPr lang="en-US" altLang="zh-CN" sz="4000" i="1" dirty="0">
                <a:latin typeface="Times New Roman" panose="02020603050405020304" pitchFamily="18" charset="0"/>
                <a:cs typeface="Times New Roman" panose="02020603050405020304" pitchFamily="18" charset="0"/>
              </a:rPr>
              <a:t>B</a:t>
            </a:r>
            <a:r>
              <a:rPr lang="en-US" altLang="zh-CN" sz="4000" dirty="0">
                <a:latin typeface="Times New Roman" panose="02020603050405020304" pitchFamily="18" charset="0"/>
                <a:cs typeface="Times New Roman" panose="02020603050405020304" pitchFamily="18" charset="0"/>
              </a:rPr>
              <a:t> is the current second fastest person’s crossing time,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 is the current slowest person’s crossing time, and </a:t>
            </a:r>
            <a:r>
              <a:rPr lang="en-US" altLang="zh-CN" sz="4000" i="1" dirty="0">
                <a:latin typeface="Times New Roman" panose="02020603050405020304" pitchFamily="18" charset="0"/>
                <a:cs typeface="Times New Roman" panose="02020603050405020304" pitchFamily="18" charset="0"/>
              </a:rPr>
              <a:t>b</a:t>
            </a:r>
            <a:r>
              <a:rPr lang="en-US" altLang="zh-CN" sz="4000" dirty="0">
                <a:latin typeface="Times New Roman" panose="02020603050405020304" pitchFamily="18" charset="0"/>
                <a:cs typeface="Times New Roman" panose="02020603050405020304" pitchFamily="18" charset="0"/>
              </a:rPr>
              <a:t> is the current second slowest person’s crossing time.</a:t>
            </a:r>
            <a:endParaRPr lang="zh-CN" altLang="en-US" sz="4000" dirty="0"/>
          </a:p>
        </p:txBody>
      </p:sp>
    </p:spTree>
    <p:extLst>
      <p:ext uri="{BB962C8B-B14F-4D97-AF65-F5344CB8AC3E}">
        <p14:creationId xmlns:p14="http://schemas.microsoft.com/office/powerpoint/2010/main" val="199111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2703E-0620-4BF7-A080-7B063D18236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457094-0C83-4D1C-AAF0-230F7E2E0F6D}"/>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There are two methods making the current slowest person and the current second slowest person to cross the bridge.</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2330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B2411-28A6-499A-BB13-F021B4F19679}"/>
              </a:ext>
            </a:extLst>
          </p:cNvPr>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Algorithm Design Practice</a:t>
            </a:r>
            <a:endParaRPr lang="zh-CN" altLang="en-US" dirty="0"/>
          </a:p>
        </p:txBody>
      </p:sp>
      <p:sp>
        <p:nvSpPr>
          <p:cNvPr id="3" name="内容占位符 2">
            <a:extLst>
              <a:ext uri="{FF2B5EF4-FFF2-40B4-BE49-F238E27FC236}">
                <a16:creationId xmlns:a16="http://schemas.microsoft.com/office/drawing/2014/main" id="{7042A2F9-2E15-4716-B507-C7652AA7DEFB}"/>
              </a:ext>
            </a:extLst>
          </p:cNvPr>
          <p:cNvSpPr>
            <a:spLocks noGrp="1"/>
          </p:cNvSpPr>
          <p:nvPr>
            <p:ph idx="1"/>
          </p:nvPr>
        </p:nvSpPr>
        <p:spPr/>
        <p:txBody>
          <a:bodyPr/>
          <a:lstStyle/>
          <a:p>
            <a:r>
              <a:rPr lang="en-US" altLang="zh-CN" sz="4000" dirty="0">
                <a:solidFill>
                  <a:srgbClr val="C00000"/>
                </a:solidFill>
                <a:latin typeface="Times New Roman" panose="02020603050405020304" pitchFamily="18" charset="0"/>
                <a:cs typeface="Times New Roman" panose="02020603050405020304" pitchFamily="18" charset="0"/>
              </a:rPr>
              <a:t>This lecture is supported by Office of Global Partnerships (Key Projects Development Fund), Fudan University.</a:t>
            </a:r>
            <a:endParaRPr lang="zh-CN" altLang="en-US" sz="4000" dirty="0">
              <a:solidFill>
                <a:srgbClr val="C00000"/>
              </a:solidFill>
              <a:latin typeface="Times New Roman" panose="02020603050405020304" pitchFamily="18" charset="0"/>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06DB7285-23CE-4592-ADCE-52668903D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173" y="0"/>
            <a:ext cx="2053828" cy="1825625"/>
          </a:xfrm>
          <a:prstGeom prst="rect">
            <a:avLst/>
          </a:prstGeom>
        </p:spPr>
      </p:pic>
    </p:spTree>
    <p:extLst>
      <p:ext uri="{BB962C8B-B14F-4D97-AF65-F5344CB8AC3E}">
        <p14:creationId xmlns:p14="http://schemas.microsoft.com/office/powerpoint/2010/main" val="3868859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9383"/>
            <a:ext cx="10515600" cy="490450"/>
          </a:xfrm>
        </p:spPr>
        <p:txBody>
          <a:bodyPr>
            <a:normAutofit fontScale="90000"/>
          </a:bodyPr>
          <a:lstStyle/>
          <a:p>
            <a:endParaRPr lang="zh-CN" altLang="en-US" dirty="0"/>
          </a:p>
        </p:txBody>
      </p:sp>
      <p:sp>
        <p:nvSpPr>
          <p:cNvPr id="3" name="内容占位符 2"/>
          <p:cNvSpPr>
            <a:spLocks noGrp="1"/>
          </p:cNvSpPr>
          <p:nvPr>
            <p:ph idx="1"/>
          </p:nvPr>
        </p:nvSpPr>
        <p:spPr>
          <a:xfrm>
            <a:off x="332509" y="989215"/>
            <a:ext cx="11454938" cy="5619401"/>
          </a:xfrm>
        </p:spPr>
        <p:txBody>
          <a:bodyPr>
            <a:noAutofit/>
          </a:bodyPr>
          <a:lstStyle/>
          <a:p>
            <a:r>
              <a:rPr lang="en-US" altLang="zh-CN" sz="3600" dirty="0">
                <a:solidFill>
                  <a:srgbClr val="C00000"/>
                </a:solidFill>
                <a:latin typeface="Times New Roman" panose="02020603050405020304" pitchFamily="18" charset="0"/>
                <a:cs typeface="Times New Roman" panose="02020603050405020304" pitchFamily="18" charset="0"/>
              </a:rPr>
              <a:t>Method 1</a:t>
            </a:r>
            <a:r>
              <a:rPr lang="en-US" altLang="zh-CN" sz="3600" dirty="0">
                <a:latin typeface="Times New Roman" panose="02020603050405020304" pitchFamily="18" charset="0"/>
                <a:cs typeface="Times New Roman" panose="02020603050405020304" pitchFamily="18" charset="0"/>
              </a:rPr>
              <a:t>: </a:t>
            </a:r>
            <a:r>
              <a:rPr lang="en-US" altLang="zh-CN" sz="3600" dirty="0">
                <a:solidFill>
                  <a:srgbClr val="C00000"/>
                </a:solidFill>
                <a:latin typeface="Times New Roman" panose="02020603050405020304" pitchFamily="18" charset="0"/>
                <a:cs typeface="Times New Roman" panose="02020603050405020304" pitchFamily="18" charset="0"/>
              </a:rPr>
              <a:t>The fastest person helps the slowest person and the second slowest person to cross the bridge</a:t>
            </a:r>
            <a:r>
              <a:rPr lang="en-US"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Step 1</a:t>
            </a:r>
            <a:r>
              <a:rPr lang="en-US" altLang="zh-CN" sz="3600" dirty="0">
                <a:latin typeface="Times New Roman" panose="02020603050405020304" pitchFamily="18" charset="0"/>
                <a:cs typeface="Times New Roman" panose="02020603050405020304" pitchFamily="18" charset="0"/>
              </a:rPr>
              <a:t>: The fastest person and the slowest person cross the bridge;</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Step 2</a:t>
            </a:r>
            <a:r>
              <a:rPr lang="en-US" altLang="zh-CN" sz="3600" dirty="0">
                <a:latin typeface="Times New Roman" panose="02020603050405020304" pitchFamily="18" charset="0"/>
                <a:cs typeface="Times New Roman" panose="02020603050405020304" pitchFamily="18" charset="0"/>
              </a:rPr>
              <a:t>: The fastest person is back;</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Step 3</a:t>
            </a:r>
            <a:r>
              <a:rPr lang="en-US" altLang="zh-CN" sz="3600" dirty="0">
                <a:latin typeface="Times New Roman" panose="02020603050405020304" pitchFamily="18" charset="0"/>
                <a:cs typeface="Times New Roman" panose="02020603050405020304" pitchFamily="18" charset="0"/>
              </a:rPr>
              <a:t>: The fastest person and the second slowest person cross the bridge;</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Step 4</a:t>
            </a:r>
            <a:r>
              <a:rPr lang="en-US" altLang="zh-CN" sz="3600" dirty="0">
                <a:latin typeface="Times New Roman" panose="02020603050405020304" pitchFamily="18" charset="0"/>
                <a:cs typeface="Times New Roman" panose="02020603050405020304" pitchFamily="18" charset="0"/>
              </a:rPr>
              <a:t>: The fastest person is back.</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It takes time </a:t>
            </a:r>
            <a:r>
              <a:rPr lang="en-US" altLang="zh-CN" sz="3600" dirty="0">
                <a:solidFill>
                  <a:srgbClr val="C00000"/>
                </a:solidFill>
                <a:latin typeface="Times New Roman" panose="02020603050405020304" pitchFamily="18" charset="0"/>
                <a:cs typeface="Times New Roman" panose="02020603050405020304" pitchFamily="18" charset="0"/>
              </a:rPr>
              <a:t>2*</a:t>
            </a:r>
            <a:r>
              <a:rPr lang="en-US" altLang="zh-CN" sz="3600" i="1" dirty="0" err="1">
                <a:solidFill>
                  <a:srgbClr val="C00000"/>
                </a:solidFill>
                <a:latin typeface="Times New Roman" panose="02020603050405020304" pitchFamily="18" charset="0"/>
                <a:cs typeface="Times New Roman" panose="02020603050405020304" pitchFamily="18" charset="0"/>
              </a:rPr>
              <a:t>A+a+b</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560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630"/>
            <a:ext cx="10515600" cy="598516"/>
          </a:xfrm>
        </p:spPr>
        <p:txBody>
          <a:bodyPr>
            <a:normAutofit fontScale="90000"/>
          </a:bodyPr>
          <a:lstStyle/>
          <a:p>
            <a:endParaRPr lang="zh-CN" altLang="en-US" dirty="0"/>
          </a:p>
        </p:txBody>
      </p:sp>
      <p:sp>
        <p:nvSpPr>
          <p:cNvPr id="3" name="内容占位符 2"/>
          <p:cNvSpPr>
            <a:spLocks noGrp="1"/>
          </p:cNvSpPr>
          <p:nvPr>
            <p:ph idx="1"/>
          </p:nvPr>
        </p:nvSpPr>
        <p:spPr>
          <a:xfrm>
            <a:off x="838200" y="1030778"/>
            <a:ext cx="10515600" cy="5677592"/>
          </a:xfrm>
        </p:spPr>
        <p:txBody>
          <a:bodyPr>
            <a:noAutofit/>
          </a:bodyPr>
          <a:lstStyle/>
          <a:p>
            <a:r>
              <a:rPr lang="en-US" altLang="zh-CN" sz="3200" dirty="0">
                <a:solidFill>
                  <a:srgbClr val="C00000"/>
                </a:solidFill>
                <a:latin typeface="Times New Roman" panose="02020603050405020304" pitchFamily="18" charset="0"/>
                <a:cs typeface="Times New Roman" panose="02020603050405020304" pitchFamily="18" charset="0"/>
              </a:rPr>
              <a:t>Method 2</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C00000"/>
                </a:solidFill>
                <a:latin typeface="Times New Roman" panose="02020603050405020304" pitchFamily="18" charset="0"/>
                <a:cs typeface="Times New Roman" panose="02020603050405020304" pitchFamily="18" charset="0"/>
              </a:rPr>
              <a:t>The fastest person and the second fastest person help the current slowest person and the current second slowest person to cross the bridge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solidFill>
                  <a:srgbClr val="C00000"/>
                </a:solidFill>
                <a:latin typeface="Times New Roman" panose="02020603050405020304" pitchFamily="18" charset="0"/>
                <a:cs typeface="Times New Roman" panose="02020603050405020304" pitchFamily="18" charset="0"/>
              </a:rPr>
              <a:t>Step 1</a:t>
            </a:r>
            <a:r>
              <a:rPr lang="en-US" altLang="zh-CN" sz="3200" dirty="0">
                <a:latin typeface="Times New Roman" panose="02020603050405020304" pitchFamily="18" charset="0"/>
                <a:cs typeface="Times New Roman" panose="02020603050405020304" pitchFamily="18" charset="0"/>
              </a:rPr>
              <a:t>: The fastest person and the second fastest person cross the bridge;</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solidFill>
                  <a:srgbClr val="C00000"/>
                </a:solidFill>
                <a:latin typeface="Times New Roman" panose="02020603050405020304" pitchFamily="18" charset="0"/>
                <a:cs typeface="Times New Roman" panose="02020603050405020304" pitchFamily="18" charset="0"/>
              </a:rPr>
              <a:t>Step 2</a:t>
            </a:r>
            <a:r>
              <a:rPr lang="en-US" altLang="zh-CN" sz="3200" dirty="0">
                <a:latin typeface="Times New Roman" panose="02020603050405020304" pitchFamily="18" charset="0"/>
                <a:cs typeface="Times New Roman" panose="02020603050405020304" pitchFamily="18" charset="0"/>
              </a:rPr>
              <a:t>: The fastest person is back and returns the flashlight to the slowest person and the second slowest person;</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solidFill>
                  <a:srgbClr val="C00000"/>
                </a:solidFill>
                <a:latin typeface="Times New Roman" panose="02020603050405020304" pitchFamily="18" charset="0"/>
                <a:cs typeface="Times New Roman" panose="02020603050405020304" pitchFamily="18" charset="0"/>
              </a:rPr>
              <a:t>Step 3</a:t>
            </a:r>
            <a:r>
              <a:rPr lang="en-US" altLang="zh-CN" sz="3200" dirty="0">
                <a:latin typeface="Times New Roman" panose="02020603050405020304" pitchFamily="18" charset="0"/>
                <a:cs typeface="Times New Roman" panose="02020603050405020304" pitchFamily="18" charset="0"/>
              </a:rPr>
              <a:t>: The slowest person and the second slowest person cross the bridge and give the flashlight to the second fastest person;</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solidFill>
                  <a:srgbClr val="C00000"/>
                </a:solidFill>
                <a:latin typeface="Times New Roman" panose="02020603050405020304" pitchFamily="18" charset="0"/>
                <a:cs typeface="Times New Roman" panose="02020603050405020304" pitchFamily="18" charset="0"/>
              </a:rPr>
              <a:t>Step 4</a:t>
            </a:r>
            <a:r>
              <a:rPr lang="en-US" altLang="zh-CN" sz="3200" dirty="0">
                <a:latin typeface="Times New Roman" panose="02020603050405020304" pitchFamily="18" charset="0"/>
                <a:cs typeface="Times New Roman" panose="02020603050405020304" pitchFamily="18" charset="0"/>
              </a:rPr>
              <a:t>: The second fastest person is back.</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It takes time </a:t>
            </a:r>
            <a:r>
              <a:rPr lang="en-US" altLang="zh-CN" sz="3200" dirty="0">
                <a:solidFill>
                  <a:srgbClr val="C00000"/>
                </a:solidFill>
                <a:latin typeface="Times New Roman" panose="02020603050405020304" pitchFamily="18" charset="0"/>
                <a:cs typeface="Times New Roman" panose="02020603050405020304" pitchFamily="18" charset="0"/>
              </a:rPr>
              <a:t>2*</a:t>
            </a:r>
            <a:r>
              <a:rPr lang="en-US" altLang="zh-CN" sz="3200" i="1" dirty="0" err="1">
                <a:solidFill>
                  <a:srgbClr val="C00000"/>
                </a:solidFill>
                <a:latin typeface="Times New Roman" panose="02020603050405020304" pitchFamily="18" charset="0"/>
                <a:cs typeface="Times New Roman" panose="02020603050405020304" pitchFamily="18" charset="0"/>
              </a:rPr>
              <a:t>B+A+a</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4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Each time we need compare method 1 and method 2:</a:t>
            </a:r>
          </a:p>
          <a:p>
            <a:pPr lvl="1"/>
            <a:r>
              <a:rPr lang="en-US" altLang="zh-CN" sz="3600" dirty="0">
                <a:latin typeface="Times New Roman" panose="02020603050405020304" pitchFamily="18" charset="0"/>
                <a:cs typeface="Times New Roman" panose="02020603050405020304" pitchFamily="18" charset="0"/>
              </a:rPr>
              <a:t>If (2*</a:t>
            </a:r>
            <a:r>
              <a:rPr lang="en-US" altLang="zh-CN" sz="3600" i="1" dirty="0" err="1">
                <a:latin typeface="Times New Roman" panose="02020603050405020304" pitchFamily="18" charset="0"/>
                <a:cs typeface="Times New Roman" panose="02020603050405020304" pitchFamily="18" charset="0"/>
              </a:rPr>
              <a:t>A+a+b</a:t>
            </a:r>
            <a:r>
              <a:rPr lang="en-US" altLang="zh-CN" sz="3600" dirty="0">
                <a:latin typeface="Times New Roman" panose="02020603050405020304" pitchFamily="18" charset="0"/>
                <a:cs typeface="Times New Roman" panose="02020603050405020304" pitchFamily="18" charset="0"/>
              </a:rPr>
              <a:t> &lt;2*</a:t>
            </a:r>
            <a:r>
              <a:rPr lang="en-US" altLang="zh-CN" sz="3600" i="1" dirty="0">
                <a:latin typeface="Times New Roman" panose="02020603050405020304" pitchFamily="18" charset="0"/>
                <a:cs typeface="Times New Roman" panose="02020603050405020304" pitchFamily="18" charset="0"/>
              </a:rPr>
              <a:t>B +</a:t>
            </a:r>
            <a:r>
              <a:rPr lang="en-US" altLang="zh-CN" sz="3600" i="1" dirty="0" err="1">
                <a:latin typeface="Times New Roman" panose="02020603050405020304" pitchFamily="18" charset="0"/>
                <a:cs typeface="Times New Roman" panose="02020603050405020304" pitchFamily="18" charset="0"/>
              </a:rPr>
              <a:t>A+a</a:t>
            </a:r>
            <a:r>
              <a:rPr lang="en-US" altLang="zh-CN" sz="3600" dirty="0">
                <a:latin typeface="Times New Roman" panose="02020603050405020304" pitchFamily="18" charset="0"/>
                <a:cs typeface="Times New Roman" panose="02020603050405020304" pitchFamily="18" charset="0"/>
              </a:rPr>
              <a:t>), then we use method 1, else we use method 2.</a:t>
            </a:r>
          </a:p>
          <a:p>
            <a:r>
              <a:rPr lang="en-US" altLang="zh-CN" sz="4000" dirty="0">
                <a:latin typeface="Times New Roman" panose="02020603050405020304" pitchFamily="18" charset="0"/>
                <a:cs typeface="Times New Roman" panose="02020603050405020304" pitchFamily="18" charset="0"/>
              </a:rPr>
              <a:t>Each time the current slowest person and the current second slowest person cross the bridge.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46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ECC4B-0930-48C1-B6CC-B565A5751BDD}"/>
              </a:ext>
            </a:extLst>
          </p:cNvPr>
          <p:cNvSpPr>
            <a:spLocks noGrp="1"/>
          </p:cNvSpPr>
          <p:nvPr>
            <p:ph type="title"/>
          </p:nvPr>
        </p:nvSpPr>
        <p:spPr>
          <a:xfrm>
            <a:off x="838200" y="365126"/>
            <a:ext cx="10515600" cy="748780"/>
          </a:xfrm>
        </p:spPr>
        <p:txBody>
          <a:bodyPr/>
          <a:lstStyle/>
          <a:p>
            <a:endParaRPr lang="zh-CN" altLang="en-US" dirty="0"/>
          </a:p>
        </p:txBody>
      </p:sp>
      <p:sp>
        <p:nvSpPr>
          <p:cNvPr id="3" name="内容占位符 2">
            <a:extLst>
              <a:ext uri="{FF2B5EF4-FFF2-40B4-BE49-F238E27FC236}">
                <a16:creationId xmlns:a16="http://schemas.microsoft.com/office/drawing/2014/main" id="{449627E8-1C28-4A05-9828-D154B7B2E595}"/>
              </a:ext>
            </a:extLst>
          </p:cNvPr>
          <p:cNvSpPr>
            <a:spLocks noGrp="1"/>
          </p:cNvSpPr>
          <p:nvPr>
            <p:ph idx="1"/>
          </p:nvPr>
        </p:nvSpPr>
        <p:spPr>
          <a:xfrm>
            <a:off x="838200" y="1413164"/>
            <a:ext cx="10515600" cy="4763799"/>
          </a:xfrm>
        </p:spPr>
        <p:txBody>
          <a:bodyPr>
            <a:normAutofit/>
          </a:bodyPr>
          <a:lstStyle/>
          <a:p>
            <a:r>
              <a:rPr lang="en-US" altLang="zh-CN" sz="3600" dirty="0">
                <a:latin typeface="Times New Roman" panose="02020603050405020304" pitchFamily="18" charset="0"/>
                <a:cs typeface="Times New Roman" panose="02020603050405020304" pitchFamily="18" charset="0"/>
              </a:rPr>
              <a:t>Finally, there are two cases:</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Case 1</a:t>
            </a:r>
            <a:r>
              <a:rPr lang="en-US" altLang="zh-CN" sz="3600" dirty="0">
                <a:latin typeface="Times New Roman" panose="02020603050405020304" pitchFamily="18" charset="0"/>
                <a:cs typeface="Times New Roman" panose="02020603050405020304" pitchFamily="18" charset="0"/>
              </a:rPr>
              <a:t>: If there are only </a:t>
            </a:r>
            <a:r>
              <a:rPr lang="en-US" altLang="zh-CN" sz="3600" dirty="0">
                <a:solidFill>
                  <a:srgbClr val="C00000"/>
                </a:solidFill>
                <a:latin typeface="Times New Roman" panose="02020603050405020304" pitchFamily="18" charset="0"/>
                <a:cs typeface="Times New Roman" panose="02020603050405020304" pitchFamily="18" charset="0"/>
              </a:rPr>
              <a:t>two persons </a:t>
            </a:r>
            <a:r>
              <a:rPr lang="en-US" altLang="zh-CN" sz="3600" dirty="0">
                <a:latin typeface="Times New Roman" panose="02020603050405020304" pitchFamily="18" charset="0"/>
                <a:cs typeface="Times New Roman" panose="02020603050405020304" pitchFamily="18" charset="0"/>
              </a:rPr>
              <a:t>need cross the bridge, then the two persons cross the bridge. It takes time </a:t>
            </a:r>
            <a:r>
              <a:rPr lang="en-US" altLang="zh-CN" sz="3600" i="1" dirty="0">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Case 2</a:t>
            </a:r>
            <a:r>
              <a:rPr lang="en-US" altLang="zh-CN" sz="3600" dirty="0">
                <a:latin typeface="Times New Roman" panose="02020603050405020304" pitchFamily="18" charset="0"/>
                <a:cs typeface="Times New Roman" panose="02020603050405020304" pitchFamily="18" charset="0"/>
              </a:rPr>
              <a:t>: There are </a:t>
            </a:r>
            <a:r>
              <a:rPr lang="en-US" altLang="zh-CN" sz="3600" dirty="0">
                <a:solidFill>
                  <a:srgbClr val="C00000"/>
                </a:solidFill>
                <a:latin typeface="Times New Roman" panose="02020603050405020304" pitchFamily="18" charset="0"/>
                <a:cs typeface="Times New Roman" panose="02020603050405020304" pitchFamily="18" charset="0"/>
              </a:rPr>
              <a:t>three persons </a:t>
            </a:r>
            <a:r>
              <a:rPr lang="en-US" altLang="zh-CN" sz="3600" dirty="0">
                <a:latin typeface="Times New Roman" panose="02020603050405020304" pitchFamily="18" charset="0"/>
                <a:cs typeface="Times New Roman" panose="02020603050405020304" pitchFamily="18" charset="0"/>
              </a:rPr>
              <a:t>need cross the bridge. First, the fastest person and the slowest person cross the bridge. Then, the fastest person is back. Finally, the last two persons cross the bridge. It takes time</a:t>
            </a:r>
            <a:r>
              <a:rPr lang="en-US" altLang="zh-CN" sz="3600" i="1"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a+A</a:t>
            </a:r>
            <a:r>
              <a:rPr lang="en-US" altLang="zh-CN" sz="3600" i="1" dirty="0">
                <a:latin typeface="Times New Roman" panose="02020603050405020304" pitchFamily="18" charset="0"/>
                <a:cs typeface="Times New Roman" panose="02020603050405020304" pitchFamily="18" charset="0"/>
              </a:rPr>
              <a:t> +b</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5622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Solving Problems by Statistical 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Statistical analysis begins with </a:t>
            </a:r>
            <a:r>
              <a:rPr lang="en-US" altLang="zh-CN" sz="3600" dirty="0">
                <a:solidFill>
                  <a:srgbClr val="C00000"/>
                </a:solidFill>
                <a:latin typeface="Times New Roman" panose="02020603050405020304" pitchFamily="18" charset="0"/>
                <a:cs typeface="Times New Roman" panose="02020603050405020304" pitchFamily="18" charset="0"/>
              </a:rPr>
              <a:t>a partial solution to the problem</a:t>
            </a:r>
            <a:r>
              <a:rPr lang="en-US" altLang="zh-CN" sz="3600" dirty="0">
                <a:latin typeface="Times New Roman" panose="02020603050405020304" pitchFamily="18" charset="0"/>
                <a:cs typeface="Times New Roman" panose="02020603050405020304" pitchFamily="18" charset="0"/>
              </a:rPr>
              <a:t> and the overall global solution is found based on analyzing the partial solution. </a:t>
            </a:r>
          </a:p>
          <a:p>
            <a:r>
              <a:rPr lang="en-US" altLang="zh-CN" sz="3600" dirty="0">
                <a:latin typeface="Times New Roman" panose="02020603050405020304" pitchFamily="18" charset="0"/>
                <a:cs typeface="Times New Roman" panose="02020603050405020304" pitchFamily="18" charset="0"/>
              </a:rPr>
              <a:t>Solving problems by statistical analysis is a bottom-up method.</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95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Ants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Waterloo local 2004.09.19</a:t>
            </a:r>
            <a:endParaRPr lang="zh-CN" altLang="zh-CN" dirty="0"/>
          </a:p>
          <a:p>
            <a:r>
              <a:rPr lang="en-US" altLang="zh-CN" b="1" dirty="0"/>
              <a:t>IDs for Online judges: </a:t>
            </a:r>
            <a:r>
              <a:rPr lang="en-US" altLang="zh-CN" b="1" dirty="0" err="1"/>
              <a:t>POJ</a:t>
            </a:r>
            <a:r>
              <a:rPr lang="en-US" altLang="zh-CN" b="1" dirty="0"/>
              <a:t> 1852, </a:t>
            </a:r>
            <a:r>
              <a:rPr lang="en-US" altLang="zh-CN" b="1" dirty="0" err="1"/>
              <a:t>ZOJ</a:t>
            </a:r>
            <a:r>
              <a:rPr lang="en-US" altLang="zh-CN" b="1" dirty="0"/>
              <a:t> 2376, </a:t>
            </a:r>
            <a:r>
              <a:rPr lang="en-US" altLang="zh-CN" b="1" dirty="0" err="1"/>
              <a:t>UVA</a:t>
            </a:r>
            <a:r>
              <a:rPr lang="en-US" altLang="zh-CN" b="1" dirty="0"/>
              <a:t> 10714</a:t>
            </a:r>
            <a:endParaRPr lang="zh-CN" altLang="en-US" dirty="0"/>
          </a:p>
        </p:txBody>
      </p:sp>
    </p:spTree>
    <p:extLst>
      <p:ext uri="{BB962C8B-B14F-4D97-AF65-F5344CB8AC3E}">
        <p14:creationId xmlns:p14="http://schemas.microsoft.com/office/powerpoint/2010/main" val="4128265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199" y="1825624"/>
            <a:ext cx="10832869" cy="4782993"/>
          </a:xfrm>
        </p:spPr>
        <p:txBody>
          <a:bodyPr>
            <a:noAutofit/>
          </a:bodyPr>
          <a:lstStyle/>
          <a:p>
            <a:r>
              <a:rPr lang="en-US" altLang="zh-CN" sz="3600" dirty="0">
                <a:latin typeface="Times New Roman" panose="02020603050405020304" pitchFamily="18" charset="0"/>
                <a:cs typeface="Times New Roman" panose="02020603050405020304" pitchFamily="18" charset="0"/>
              </a:rPr>
              <a:t>An army of ants walk on a horizontal pole of length </a:t>
            </a:r>
            <a:r>
              <a:rPr lang="en-US" altLang="zh-CN" sz="3600" i="1" dirty="0">
                <a:latin typeface="Times New Roman" panose="02020603050405020304" pitchFamily="18" charset="0"/>
                <a:cs typeface="Times New Roman" panose="02020603050405020304" pitchFamily="18" charset="0"/>
              </a:rPr>
              <a:t>l</a:t>
            </a:r>
            <a:r>
              <a:rPr lang="en-US" altLang="zh-CN" sz="3600" dirty="0">
                <a:latin typeface="Times New Roman" panose="02020603050405020304" pitchFamily="18" charset="0"/>
                <a:cs typeface="Times New Roman" panose="02020603050405020304" pitchFamily="18" charset="0"/>
              </a:rPr>
              <a:t> cm, each with a constant speed of 1 cm/s. When a walking ant reaches an end of the pole, it immediately falls off it. When two ants meet they turn back and start walking in opposite directions. We know the original positions of ants on the pole, unfortunately, we do not know the directions in which the ants are walking. Your task is to compute the earliest and the latest possible times needed for all ants to fall off the pole.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83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4"/>
            <a:ext cx="10515600" cy="4782993"/>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first line of input contains one integer giving the number of cases that follow. The data for each case start with two integer numbers: the length of the pole (in cm) and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the number of ants residing on the pole. These two numbers are followed by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integers giving the position of each ant on the pole as the distance measured from the left end of the pole, in no particular order. All input integers are not bigger than 1000000 and they are separated by whitespace.</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case of input, output two numbers separated by a single space. The first number is the earliest possible time when all ants fall off the pole (if the directions of their walks are chosen appropriately) and the second number is the latest possible such time.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875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t> </a:t>
            </a:r>
            <a:r>
              <a:rPr lang="en-US" altLang="zh-CN" sz="4000" dirty="0">
                <a:latin typeface="Times New Roman" panose="02020603050405020304" pitchFamily="18" charset="0"/>
                <a:cs typeface="Times New Roman" panose="02020603050405020304" pitchFamily="18" charset="0"/>
              </a:rPr>
              <a:t>The upper limit of the number of ants is 1000000.</a:t>
            </a:r>
          </a:p>
          <a:p>
            <a:r>
              <a:rPr lang="en-US" altLang="zh-CN" sz="4000" dirty="0">
                <a:latin typeface="Times New Roman" panose="02020603050405020304" pitchFamily="18" charset="0"/>
                <a:cs typeface="Times New Roman" panose="02020603050405020304" pitchFamily="18" charset="0"/>
              </a:rPr>
              <a:t> The upper limit of the number of combinations for ants’ walking is 2</a:t>
            </a:r>
            <a:r>
              <a:rPr lang="en-US" altLang="zh-CN" sz="4000" baseline="30000" dirty="0">
                <a:latin typeface="Times New Roman" panose="02020603050405020304" pitchFamily="18" charset="0"/>
                <a:cs typeface="Times New Roman" panose="02020603050405020304" pitchFamily="18" charset="0"/>
              </a:rPr>
              <a:t>1000000</a:t>
            </a:r>
            <a:r>
              <a:rPr lang="en-US" altLang="zh-CN" sz="4000" dirty="0">
                <a:latin typeface="Times New Roman" panose="02020603050405020304" pitchFamily="18" charset="0"/>
                <a:cs typeface="Times New Roman" panose="02020603050405020304" pitchFamily="18" charset="0"/>
              </a:rPr>
              <a:t>. </a:t>
            </a:r>
          </a:p>
          <a:p>
            <a:r>
              <a:rPr lang="en-US" altLang="zh-CN" sz="4000" dirty="0">
                <a:latin typeface="Times New Roman" panose="02020603050405020304" pitchFamily="18" charset="0"/>
                <a:cs typeface="Times New Roman" panose="02020603050405020304" pitchFamily="18" charset="0"/>
              </a:rPr>
              <a:t>The problem can’t be solved by enumerating ants’ walking.</a:t>
            </a:r>
            <a:endParaRPr lang="zh-CN" altLang="zh-CN" sz="4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47709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79096"/>
            <a:ext cx="10515600" cy="5976568"/>
          </a:xfrm>
        </p:spPr>
      </p:pic>
    </p:spTree>
    <p:extLst>
      <p:ext uri="{BB962C8B-B14F-4D97-AF65-F5344CB8AC3E}">
        <p14:creationId xmlns:p14="http://schemas.microsoft.com/office/powerpoint/2010/main" val="398789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6B15-A553-489D-8D9B-1FC1AD93F1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153A8B-E0BC-443E-9F6B-C11043266C98}"/>
              </a:ext>
            </a:extLst>
          </p:cNvPr>
          <p:cNvSpPr>
            <a:spLocks noGrp="1"/>
          </p:cNvSpPr>
          <p:nvPr>
            <p:ph idx="1"/>
          </p:nvPr>
        </p:nvSpPr>
        <p:spPr/>
        <p:txBody>
          <a:bodyPr>
            <a:normAutofit/>
          </a:bodyPr>
          <a:lstStyle/>
          <a:p>
            <a:r>
              <a:rPr lang="en-US" altLang="zh-CN" sz="4000" dirty="0">
                <a:solidFill>
                  <a:srgbClr val="C00000"/>
                </a:solidFill>
                <a:latin typeface="Times New Roman" panose="02020603050405020304" pitchFamily="18" charset="0"/>
                <a:cs typeface="Times New Roman" panose="02020603050405020304" pitchFamily="18" charset="0"/>
              </a:rPr>
              <a:t>Ad Hoc Problems</a:t>
            </a:r>
          </a:p>
          <a:p>
            <a:r>
              <a:rPr lang="en-US" altLang="zh-CN" sz="4000" dirty="0">
                <a:solidFill>
                  <a:srgbClr val="C00000"/>
                </a:solidFill>
                <a:latin typeface="Times New Roman" panose="02020603050405020304" pitchFamily="18" charset="0"/>
                <a:cs typeface="Times New Roman" panose="02020603050405020304" pitchFamily="18" charset="0"/>
              </a:rPr>
              <a:t>Greedy Algorithms</a:t>
            </a:r>
          </a:p>
          <a:p>
            <a:r>
              <a:rPr lang="en-US" altLang="zh-CN" sz="4000" dirty="0">
                <a:solidFill>
                  <a:srgbClr val="C00000"/>
                </a:solidFill>
                <a:latin typeface="Times New Roman" panose="02020603050405020304" pitchFamily="18" charset="0"/>
                <a:cs typeface="Times New Roman" panose="02020603050405020304" pitchFamily="18" charset="0"/>
              </a:rPr>
              <a:t>Dynamic Programming</a:t>
            </a:r>
            <a:endParaRPr lang="zh-CN" altLang="en-US" sz="4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538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602" y="2240280"/>
            <a:ext cx="10659648" cy="3557016"/>
          </a:xfrm>
        </p:spPr>
      </p:pic>
    </p:spTree>
    <p:extLst>
      <p:ext uri="{BB962C8B-B14F-4D97-AF65-F5344CB8AC3E}">
        <p14:creationId xmlns:p14="http://schemas.microsoft.com/office/powerpoint/2010/main" val="263315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296314"/>
            <a:ext cx="10541809" cy="3510125"/>
          </a:xfrm>
        </p:spPr>
      </p:pic>
    </p:spTree>
    <p:extLst>
      <p:ext uri="{BB962C8B-B14F-4D97-AF65-F5344CB8AC3E}">
        <p14:creationId xmlns:p14="http://schemas.microsoft.com/office/powerpoint/2010/main" val="88298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Matches Game</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t>
            </a:r>
            <a:r>
              <a:rPr lang="en-US" altLang="zh-CN" b="1" dirty="0" err="1"/>
              <a:t>POJ</a:t>
            </a:r>
            <a:r>
              <a:rPr lang="en-US" altLang="zh-CN" b="1" dirty="0"/>
              <a:t> Monthly, </a:t>
            </a:r>
            <a:r>
              <a:rPr lang="en-US" altLang="zh-CN" b="1" dirty="0" err="1"/>
              <a:t>readchild</a:t>
            </a:r>
            <a:endParaRPr lang="zh-CN" altLang="zh-CN" dirty="0"/>
          </a:p>
          <a:p>
            <a:r>
              <a:rPr lang="en-US" altLang="zh-CN" b="1" dirty="0"/>
              <a:t>ID for Online Judge: </a:t>
            </a:r>
            <a:r>
              <a:rPr lang="en-US" altLang="zh-CN" b="1" dirty="0" err="1"/>
              <a:t>POJ</a:t>
            </a:r>
            <a:r>
              <a:rPr lang="en-US" altLang="zh-CN" b="1" dirty="0"/>
              <a:t> 2234</a:t>
            </a:r>
            <a:endParaRPr lang="zh-CN" altLang="zh-CN" dirty="0"/>
          </a:p>
        </p:txBody>
      </p:sp>
    </p:spTree>
    <p:extLst>
      <p:ext uri="{BB962C8B-B14F-4D97-AF65-F5344CB8AC3E}">
        <p14:creationId xmlns:p14="http://schemas.microsoft.com/office/powerpoint/2010/main" val="1613372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70"/>
            <a:ext cx="10515600" cy="689956"/>
          </a:xfrm>
        </p:spPr>
        <p:txBody>
          <a:bodyPr>
            <a:normAutofit fontScale="90000"/>
          </a:bodyPr>
          <a:lstStyle/>
          <a:p>
            <a:endParaRPr lang="zh-CN" altLang="en-US" dirty="0"/>
          </a:p>
        </p:txBody>
      </p:sp>
      <p:sp>
        <p:nvSpPr>
          <p:cNvPr id="3" name="内容占位符 2"/>
          <p:cNvSpPr>
            <a:spLocks noGrp="1"/>
          </p:cNvSpPr>
          <p:nvPr>
            <p:ph idx="1"/>
          </p:nvPr>
        </p:nvSpPr>
        <p:spPr>
          <a:xfrm>
            <a:off x="407323" y="1147156"/>
            <a:ext cx="11305310" cy="5469774"/>
          </a:xfrm>
        </p:spPr>
        <p:txBody>
          <a:bodyPr>
            <a:noAutofit/>
          </a:bodyPr>
          <a:lstStyle/>
          <a:p>
            <a:r>
              <a:rPr lang="en-US" altLang="zh-CN" sz="3600" dirty="0">
                <a:latin typeface="Times New Roman" panose="02020603050405020304" pitchFamily="18" charset="0"/>
                <a:cs typeface="Times New Roman" panose="02020603050405020304" pitchFamily="18" charset="0"/>
              </a:rPr>
              <a:t>Here is a simple game. In this game, there are several piles of matches and two players. The two players play in turn. In each turn, one can choose a pile and take away an arbitrary number of matches from the pile (Of course the number of matches, which is taken away, cannot be zero and cannot be larger than the number of matches in the chosen pile). If after a player’s turn, there is no match left, the player is the winner. Suppose that the two players are all very clear. Your job is to tell whether the player who plays first can win the game or not.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4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consists of several lines, and in each line there is a test case. At the beginning of a line, there is an integer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1≤</a:t>
            </a:r>
            <a:r>
              <a:rPr lang="en-US" altLang="zh-CN" i="1"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 which is the number of piles. Then comes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positive integers, which are not larger than 10000000. These </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integers represent the number of matches in each pile.</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test case, output "Yes" in a single line, if the player who play first will win, otherwise output "No".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97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379"/>
            <a:ext cx="10515600" cy="856210"/>
          </a:xfrm>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288473"/>
            <a:ext cx="10515600" cy="5212080"/>
          </a:xfrm>
        </p:spPr>
        <p:txBody>
          <a:bodyPr>
            <a:normAutofit/>
          </a:bodyPr>
          <a:lstStyle/>
          <a:p>
            <a:r>
              <a:rPr lang="en-US" altLang="zh-CN" sz="3600" dirty="0">
                <a:latin typeface="Times New Roman" panose="02020603050405020304" pitchFamily="18" charset="0"/>
                <a:cs typeface="Times New Roman" panose="02020603050405020304" pitchFamily="18" charset="0"/>
              </a:rPr>
              <a:t>The problem is a </a:t>
            </a:r>
            <a:r>
              <a:rPr lang="en-US" altLang="zh-CN" sz="3600" dirty="0" err="1">
                <a:latin typeface="Times New Roman" panose="02020603050405020304" pitchFamily="18" charset="0"/>
                <a:cs typeface="Times New Roman" panose="02020603050405020304" pitchFamily="18" charset="0"/>
              </a:rPr>
              <a:t>Nimm’s</a:t>
            </a:r>
            <a:r>
              <a:rPr lang="en-US" altLang="zh-CN" sz="3600" dirty="0">
                <a:latin typeface="Times New Roman" panose="02020603050405020304" pitchFamily="18" charset="0"/>
                <a:cs typeface="Times New Roman" panose="02020603050405020304" pitchFamily="18" charset="0"/>
              </a:rPr>
              <a:t> Game problem. </a:t>
            </a:r>
          </a:p>
          <a:p>
            <a:r>
              <a:rPr lang="en-US" altLang="zh-CN" sz="3600" dirty="0">
                <a:latin typeface="Times New Roman" panose="02020603050405020304" pitchFamily="18" charset="0"/>
                <a:cs typeface="Times New Roman" panose="02020603050405020304" pitchFamily="18" charset="0"/>
              </a:rPr>
              <a:t>Cases for the game are analyzed as follows. </a:t>
            </a:r>
            <a:endParaRPr lang="zh-CN" altLang="zh-CN" sz="3600" dirty="0">
              <a:latin typeface="Times New Roman" panose="02020603050405020304" pitchFamily="18" charset="0"/>
              <a:cs typeface="Times New Roman" panose="02020603050405020304" pitchFamily="18" charset="0"/>
            </a:endParaRPr>
          </a:p>
          <a:p>
            <a:r>
              <a:rPr lang="en-US" altLang="zh-CN" sz="3600" b="1" dirty="0">
                <a:solidFill>
                  <a:srgbClr val="C00000"/>
                </a:solidFill>
                <a:latin typeface="Times New Roman" panose="02020603050405020304" pitchFamily="18" charset="0"/>
                <a:cs typeface="Times New Roman" panose="02020603050405020304" pitchFamily="18" charset="0"/>
              </a:rPr>
              <a:t>Case 1</a:t>
            </a:r>
            <a:r>
              <a:rPr lang="en-US" altLang="zh-CN" sz="3600" b="1"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 </a:t>
            </a:r>
          </a:p>
          <a:p>
            <a:pPr lvl="1"/>
            <a:r>
              <a:rPr lang="en-US" altLang="zh-CN" sz="3600" dirty="0">
                <a:latin typeface="Times New Roman" panose="02020603050405020304" pitchFamily="18" charset="0"/>
                <a:cs typeface="Times New Roman" panose="02020603050405020304" pitchFamily="18" charset="0"/>
              </a:rPr>
              <a:t>There is </a:t>
            </a:r>
            <a:r>
              <a:rPr lang="en-US" altLang="zh-CN" sz="3600" dirty="0">
                <a:solidFill>
                  <a:srgbClr val="C00000"/>
                </a:solidFill>
                <a:latin typeface="Times New Roman" panose="02020603050405020304" pitchFamily="18" charset="0"/>
                <a:cs typeface="Times New Roman" panose="02020603050405020304" pitchFamily="18" charset="0"/>
              </a:rPr>
              <a:t>only one pile </a:t>
            </a:r>
            <a:r>
              <a:rPr lang="en-US" altLang="zh-CN" sz="3600" dirty="0">
                <a:latin typeface="Times New Roman" panose="02020603050405020304" pitchFamily="18" charset="0"/>
                <a:cs typeface="Times New Roman" panose="02020603050405020304" pitchFamily="18" charset="0"/>
              </a:rPr>
              <a:t>of matches. </a:t>
            </a:r>
          </a:p>
          <a:p>
            <a:pPr lvl="1"/>
            <a:r>
              <a:rPr lang="en-US" altLang="zh-CN" sz="3600" dirty="0">
                <a:latin typeface="Times New Roman" panose="02020603050405020304" pitchFamily="18" charset="0"/>
                <a:cs typeface="Times New Roman" panose="02020603050405020304" pitchFamily="18" charset="0"/>
              </a:rPr>
              <a:t>The player who plays first will take away all matches from the pile and win the game.</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10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379"/>
            <a:ext cx="10515600" cy="432261"/>
          </a:xfrm>
        </p:spPr>
        <p:txBody>
          <a:bodyPr>
            <a:normAutofit fontScale="90000"/>
          </a:bodyPr>
          <a:lstStyle/>
          <a:p>
            <a:endParaRPr lang="zh-CN" altLang="en-US" dirty="0">
              <a:solidFill>
                <a:srgbClr val="C00000"/>
              </a:solidFill>
            </a:endParaRPr>
          </a:p>
        </p:txBody>
      </p:sp>
      <p:sp>
        <p:nvSpPr>
          <p:cNvPr id="3" name="内容占位符 2"/>
          <p:cNvSpPr>
            <a:spLocks noGrp="1"/>
          </p:cNvSpPr>
          <p:nvPr>
            <p:ph idx="1"/>
          </p:nvPr>
        </p:nvSpPr>
        <p:spPr>
          <a:xfrm>
            <a:off x="232756" y="739833"/>
            <a:ext cx="11829011" cy="6001787"/>
          </a:xfrm>
        </p:spPr>
        <p:txBody>
          <a:bodyPr>
            <a:no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Case 2</a:t>
            </a:r>
            <a:r>
              <a:rPr lang="en-US" altLang="zh-CN" sz="3200" b="1"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There are </a:t>
            </a:r>
            <a:r>
              <a:rPr lang="en-US" altLang="zh-CN" sz="3200" dirty="0">
                <a:solidFill>
                  <a:srgbClr val="C00000"/>
                </a:solidFill>
                <a:latin typeface="Times New Roman" panose="02020603050405020304" pitchFamily="18" charset="0"/>
                <a:cs typeface="Times New Roman" panose="02020603050405020304" pitchFamily="18" charset="0"/>
              </a:rPr>
              <a:t>two piles of matches</a:t>
            </a:r>
            <a:r>
              <a:rPr lang="en-US" altLang="zh-CN" sz="3200" dirty="0">
                <a:latin typeface="Times New Roman" panose="02020603050405020304" pitchFamily="18" charset="0"/>
                <a:cs typeface="Times New Roman" panose="02020603050405020304" pitchFamily="18" charset="0"/>
              </a:rPr>
              <a:t>. Numbers of matches in the two piles are </a:t>
            </a:r>
            <a:r>
              <a:rPr lang="en-US" altLang="zh-CN" sz="3200" i="1" dirty="0" err="1">
                <a:latin typeface="Times New Roman" panose="02020603050405020304" pitchFamily="18" charset="0"/>
                <a:cs typeface="Times New Roman" panose="02020603050405020304" pitchFamily="18" charset="0"/>
              </a:rPr>
              <a:t>N</a:t>
            </a:r>
            <a:r>
              <a:rPr lang="en-US" altLang="zh-CN" sz="3200" baseline="-25000" dirty="0" err="1">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and </a:t>
            </a:r>
            <a:r>
              <a:rPr lang="en-US" altLang="zh-CN" sz="3200" i="1" dirty="0" err="1">
                <a:latin typeface="Times New Roman" panose="02020603050405020304" pitchFamily="18" charset="0"/>
                <a:cs typeface="Times New Roman" panose="02020603050405020304" pitchFamily="18" charset="0"/>
              </a:rPr>
              <a:t>N</a:t>
            </a:r>
            <a:r>
              <a:rPr lang="en-US" altLang="zh-CN" sz="3200" baseline="-25000" dirty="0" err="1">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respectively.</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[1] If </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baseline="-25000" dirty="0">
                <a:solidFill>
                  <a:srgbClr val="C00000"/>
                </a:solidFill>
                <a:latin typeface="Times New Roman" panose="02020603050405020304" pitchFamily="18" charset="0"/>
                <a:cs typeface="Times New Roman" panose="02020603050405020304" pitchFamily="18" charset="0"/>
              </a:rPr>
              <a:t>1</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baseline="-25000" dirty="0">
                <a:solidFill>
                  <a:srgbClr val="C00000"/>
                </a:solidFill>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p>
          <a:p>
            <a:pPr lvl="2"/>
            <a:r>
              <a:rPr lang="en-US" altLang="zh-CN" sz="3200" dirty="0">
                <a:latin typeface="Times New Roman" panose="02020603050405020304" pitchFamily="18" charset="0"/>
                <a:cs typeface="Times New Roman" panose="02020603050405020304" pitchFamily="18" charset="0"/>
              </a:rPr>
              <a:t>the player who plays first will take away some matches from the larger pile to make the two piles have the same number of matches. Then by mimicking the player who plays second and taking the same number of matches that he takes, just from the opposite pile, the player who plays </a:t>
            </a:r>
            <a:r>
              <a:rPr lang="en-US" altLang="zh-CN" sz="3200" dirty="0">
                <a:solidFill>
                  <a:srgbClr val="C00000"/>
                </a:solidFill>
                <a:latin typeface="Times New Roman" panose="02020603050405020304" pitchFamily="18" charset="0"/>
                <a:cs typeface="Times New Roman" panose="02020603050405020304" pitchFamily="18" charset="0"/>
              </a:rPr>
              <a:t>first</a:t>
            </a:r>
            <a:r>
              <a:rPr lang="en-US" altLang="zh-CN" sz="3200" dirty="0">
                <a:latin typeface="Times New Roman" panose="02020603050405020304" pitchFamily="18" charset="0"/>
                <a:cs typeface="Times New Roman" panose="02020603050405020304" pitchFamily="18" charset="0"/>
              </a:rPr>
              <a:t> will </a:t>
            </a:r>
            <a:r>
              <a:rPr lang="en-US" altLang="zh-CN" sz="3200" dirty="0">
                <a:solidFill>
                  <a:srgbClr val="C00000"/>
                </a:solidFill>
                <a:latin typeface="Times New Roman" panose="02020603050405020304" pitchFamily="18" charset="0"/>
                <a:cs typeface="Times New Roman" panose="02020603050405020304" pitchFamily="18" charset="0"/>
              </a:rPr>
              <a:t>win</a:t>
            </a:r>
            <a:r>
              <a:rPr lang="en-US" altLang="zh-CN" sz="3200" dirty="0">
                <a:latin typeface="Times New Roman" panose="02020603050405020304" pitchFamily="18" charset="0"/>
                <a:cs typeface="Times New Roman" panose="02020603050405020304" pitchFamily="18" charset="0"/>
              </a:rPr>
              <a:t> the game.</a:t>
            </a:r>
            <a:endParaRPr lang="zh-CN" altLang="zh-CN" sz="3200" dirty="0">
              <a:latin typeface="Times New Roman" panose="02020603050405020304" pitchFamily="18" charset="0"/>
              <a:cs typeface="Times New Roman" panose="02020603050405020304" pitchFamily="18" charset="0"/>
            </a:endParaRPr>
          </a:p>
          <a:p>
            <a:pPr lvl="1"/>
            <a:r>
              <a:rPr lang="en-US" altLang="zh-CN" sz="3200" dirty="0">
                <a:latin typeface="Times New Roman" panose="02020603050405020304" pitchFamily="18" charset="0"/>
                <a:cs typeface="Times New Roman" panose="02020603050405020304" pitchFamily="18" charset="0"/>
              </a:rPr>
              <a:t>[2] If </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baseline="-25000" dirty="0">
                <a:solidFill>
                  <a:srgbClr val="C00000"/>
                </a:solidFill>
                <a:latin typeface="Times New Roman" panose="02020603050405020304" pitchFamily="18" charset="0"/>
                <a:cs typeface="Times New Roman" panose="02020603050405020304" pitchFamily="18" charset="0"/>
              </a:rPr>
              <a:t>1</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i="1" dirty="0">
                <a:solidFill>
                  <a:srgbClr val="C00000"/>
                </a:solidFill>
                <a:latin typeface="Times New Roman" panose="02020603050405020304" pitchFamily="18" charset="0"/>
                <a:cs typeface="Times New Roman" panose="02020603050405020304" pitchFamily="18" charset="0"/>
              </a:rPr>
              <a:t>N</a:t>
            </a:r>
            <a:r>
              <a:rPr lang="en-US" altLang="zh-CN" sz="3200" baseline="-25000" dirty="0">
                <a:solidFill>
                  <a:srgbClr val="C00000"/>
                </a:solidFill>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p>
          <a:p>
            <a:pPr lvl="2"/>
            <a:r>
              <a:rPr lang="en-US" altLang="zh-CN" sz="3200" dirty="0">
                <a:latin typeface="Times New Roman" panose="02020603050405020304" pitchFamily="18" charset="0"/>
                <a:cs typeface="Times New Roman" panose="02020603050405020304" pitchFamily="18" charset="0"/>
              </a:rPr>
              <a:t>the player who plays second will take the same number of matches as the player who plays first takes, just from the opposite pile, then the player who plays </a:t>
            </a:r>
            <a:r>
              <a:rPr lang="en-US" altLang="zh-CN" sz="3200" dirty="0">
                <a:solidFill>
                  <a:srgbClr val="C00000"/>
                </a:solidFill>
                <a:latin typeface="Times New Roman" panose="02020603050405020304" pitchFamily="18" charset="0"/>
                <a:cs typeface="Times New Roman" panose="02020603050405020304" pitchFamily="18" charset="0"/>
              </a:rPr>
              <a:t>second</a:t>
            </a:r>
            <a:r>
              <a:rPr lang="en-US" altLang="zh-CN" sz="3200" dirty="0">
                <a:latin typeface="Times New Roman" panose="02020603050405020304" pitchFamily="18" charset="0"/>
                <a:cs typeface="Times New Roman" panose="02020603050405020304" pitchFamily="18" charset="0"/>
              </a:rPr>
              <a:t> will </a:t>
            </a:r>
            <a:r>
              <a:rPr lang="en-US" altLang="zh-CN" sz="3200" dirty="0">
                <a:solidFill>
                  <a:srgbClr val="C00000"/>
                </a:solidFill>
                <a:latin typeface="Times New Roman" panose="02020603050405020304" pitchFamily="18" charset="0"/>
                <a:cs typeface="Times New Roman" panose="02020603050405020304" pitchFamily="18" charset="0"/>
              </a:rPr>
              <a:t>win</a:t>
            </a:r>
            <a:r>
              <a:rPr lang="en-US" altLang="zh-CN" sz="3200" dirty="0">
                <a:latin typeface="Times New Roman" panose="02020603050405020304" pitchFamily="18" charset="0"/>
                <a:cs typeface="Times New Roman" panose="02020603050405020304" pitchFamily="18" charset="0"/>
              </a:rPr>
              <a:t> the game.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834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9259"/>
            <a:ext cx="10515600" cy="648392"/>
          </a:xfrm>
        </p:spPr>
        <p:txBody>
          <a:bodyPr>
            <a:normAutofit fontScale="90000"/>
          </a:bodyPr>
          <a:lstStyle/>
          <a:p>
            <a:endParaRPr lang="zh-CN" altLang="en-US" dirty="0"/>
          </a:p>
        </p:txBody>
      </p:sp>
      <p:sp>
        <p:nvSpPr>
          <p:cNvPr id="3" name="内容占位符 2"/>
          <p:cNvSpPr>
            <a:spLocks noGrp="1"/>
          </p:cNvSpPr>
          <p:nvPr>
            <p:ph idx="1"/>
          </p:nvPr>
        </p:nvSpPr>
        <p:spPr>
          <a:xfrm>
            <a:off x="838200" y="1147156"/>
            <a:ext cx="10515600" cy="5503026"/>
          </a:xfrm>
        </p:spPr>
        <p:txBody>
          <a:bodyPr>
            <a:normAutofit/>
          </a:bodyPr>
          <a:lstStyle/>
          <a:p>
            <a:r>
              <a:rPr lang="en-US" altLang="zh-CN" sz="3200" b="1" dirty="0">
                <a:latin typeface="Times New Roman" panose="02020603050405020304" pitchFamily="18" charset="0"/>
                <a:cs typeface="Times New Roman" panose="02020603050405020304" pitchFamily="18" charset="0"/>
              </a:rPr>
              <a:t>Case 3:</a:t>
            </a:r>
            <a:r>
              <a:rPr lang="en-US" altLang="zh-CN" sz="3200" dirty="0">
                <a:latin typeface="Times New Roman" panose="02020603050405020304" pitchFamily="18" charset="0"/>
                <a:cs typeface="Times New Roman" panose="02020603050405020304" pitchFamily="18" charset="0"/>
              </a:rPr>
              <a:t> There are </a:t>
            </a:r>
            <a:r>
              <a:rPr lang="en-US" altLang="zh-CN" sz="3200" dirty="0">
                <a:solidFill>
                  <a:srgbClr val="C00000"/>
                </a:solidFill>
                <a:latin typeface="Times New Roman" panose="02020603050405020304" pitchFamily="18" charset="0"/>
                <a:cs typeface="Times New Roman" panose="02020603050405020304" pitchFamily="18" charset="0"/>
              </a:rPr>
              <a:t>more than two piles </a:t>
            </a:r>
            <a:r>
              <a:rPr lang="en-US" altLang="zh-CN" sz="3200" dirty="0">
                <a:latin typeface="Times New Roman" panose="02020603050405020304" pitchFamily="18" charset="0"/>
                <a:cs typeface="Times New Roman" panose="02020603050405020304" pitchFamily="18" charset="0"/>
              </a:rPr>
              <a:t>of matches.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Each natural number can be represented as a binary number. For example, 57</a:t>
            </a:r>
            <a:r>
              <a:rPr lang="en-US" altLang="zh-CN" sz="3200" baseline="-25000" dirty="0">
                <a:latin typeface="Times New Roman" panose="02020603050405020304" pitchFamily="18" charset="0"/>
                <a:cs typeface="Times New Roman" panose="02020603050405020304" pitchFamily="18" charset="0"/>
              </a:rPr>
              <a:t>(10) </a:t>
            </a:r>
            <a:r>
              <a:rPr lang="en-US" altLang="zh-CN" sz="3200" dirty="0">
                <a:latin typeface="Times New Roman" panose="02020603050405020304" pitchFamily="18" charset="0"/>
                <a:cs typeface="Times New Roman" panose="02020603050405020304" pitchFamily="18" charset="0"/>
              </a:rPr>
              <a:t>= 111001</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that is, 57</a:t>
            </a:r>
            <a:r>
              <a:rPr lang="en-US" altLang="zh-CN" sz="3200" baseline="-25000" dirty="0">
                <a:latin typeface="Times New Roman" panose="02020603050405020304" pitchFamily="18" charset="0"/>
                <a:cs typeface="Times New Roman" panose="02020603050405020304" pitchFamily="18" charset="0"/>
              </a:rPr>
              <a:t>(10)</a:t>
            </a:r>
            <a:r>
              <a:rPr lang="en-US" altLang="zh-CN" sz="3200" dirty="0">
                <a:latin typeface="Times New Roman" panose="02020603050405020304" pitchFamily="18" charset="0"/>
                <a:cs typeface="Times New Roman" panose="02020603050405020304" pitchFamily="18" charset="0"/>
              </a:rPr>
              <a:t>=2</a:t>
            </a:r>
            <a:r>
              <a:rPr lang="en-US" altLang="zh-CN" sz="3200" baseline="30000" dirty="0">
                <a:latin typeface="Times New Roman" panose="02020603050405020304" pitchFamily="18" charset="0"/>
                <a:cs typeface="Times New Roman" panose="02020603050405020304" pitchFamily="18" charset="0"/>
              </a:rPr>
              <a:t>5</a:t>
            </a:r>
            <a:r>
              <a:rPr lang="en-US" altLang="zh-CN" sz="3200" dirty="0">
                <a:latin typeface="Times New Roman" panose="02020603050405020304" pitchFamily="18" charset="0"/>
                <a:cs typeface="Times New Roman" panose="02020603050405020304" pitchFamily="18" charset="0"/>
              </a:rPr>
              <a:t>+2</a:t>
            </a:r>
            <a:r>
              <a:rPr lang="en-US" altLang="zh-CN" sz="3200" baseline="30000" dirty="0">
                <a:latin typeface="Times New Roman" panose="02020603050405020304" pitchFamily="18" charset="0"/>
                <a:cs typeface="Times New Roman" panose="02020603050405020304" pitchFamily="18" charset="0"/>
              </a:rPr>
              <a:t>4</a:t>
            </a:r>
            <a:r>
              <a:rPr lang="en-US" altLang="zh-CN" sz="3200" dirty="0">
                <a:latin typeface="Times New Roman" panose="02020603050405020304" pitchFamily="18" charset="0"/>
                <a:cs typeface="Times New Roman" panose="02020603050405020304" pitchFamily="18" charset="0"/>
              </a:rPr>
              <a:t>+2</a:t>
            </a:r>
            <a:r>
              <a:rPr lang="en-US" altLang="zh-CN" sz="3200" baseline="30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+2</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A pile with 57 matches can be regarded as 4 little piles, a pile with 2</a:t>
            </a:r>
            <a:r>
              <a:rPr lang="en-US" altLang="zh-CN" sz="3200" baseline="30000" dirty="0">
                <a:latin typeface="Times New Roman" panose="02020603050405020304" pitchFamily="18" charset="0"/>
                <a:cs typeface="Times New Roman" panose="02020603050405020304" pitchFamily="18" charset="0"/>
              </a:rPr>
              <a:t>5</a:t>
            </a:r>
            <a:r>
              <a:rPr lang="en-US" altLang="zh-CN" sz="3200" dirty="0">
                <a:latin typeface="Times New Roman" panose="02020603050405020304" pitchFamily="18" charset="0"/>
                <a:cs typeface="Times New Roman" panose="02020603050405020304" pitchFamily="18" charset="0"/>
              </a:rPr>
              <a:t> matches, a pile with 2</a:t>
            </a:r>
            <a:r>
              <a:rPr lang="en-US" altLang="zh-CN" sz="3200" baseline="30000" dirty="0">
                <a:latin typeface="Times New Roman" panose="02020603050405020304" pitchFamily="18" charset="0"/>
                <a:cs typeface="Times New Roman" panose="02020603050405020304" pitchFamily="18" charset="0"/>
              </a:rPr>
              <a:t>4</a:t>
            </a:r>
            <a:r>
              <a:rPr lang="en-US" altLang="zh-CN" sz="3200" dirty="0">
                <a:latin typeface="Times New Roman" panose="02020603050405020304" pitchFamily="18" charset="0"/>
                <a:cs typeface="Times New Roman" panose="02020603050405020304" pitchFamily="18" charset="0"/>
              </a:rPr>
              <a:t> matches, a pile with 2</a:t>
            </a:r>
            <a:r>
              <a:rPr lang="en-US" altLang="zh-CN" sz="3200" baseline="30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 matches, and a pile with 2</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matches.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Suppose there are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piles of matches,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&gt;2, and numbers of matches in the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piles are </a:t>
            </a:r>
            <a:r>
              <a:rPr lang="en-US" altLang="zh-CN" sz="3200" i="1" dirty="0" err="1">
                <a:latin typeface="Times New Roman" panose="02020603050405020304" pitchFamily="18" charset="0"/>
                <a:cs typeface="Times New Roman" panose="02020603050405020304" pitchFamily="18" charset="0"/>
              </a:rPr>
              <a:t>N</a:t>
            </a:r>
            <a:r>
              <a:rPr lang="en-US" altLang="zh-CN" sz="3200" baseline="-25000" dirty="0" err="1">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N</a:t>
            </a:r>
            <a:r>
              <a:rPr lang="en-US" altLang="zh-CN" sz="3200" baseline="-25000" dirty="0" err="1">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 and </a:t>
            </a:r>
            <a:r>
              <a:rPr lang="en-US" altLang="zh-CN" sz="3200" i="1" dirty="0" err="1">
                <a:latin typeface="Times New Roman" panose="02020603050405020304" pitchFamily="18" charset="0"/>
                <a:cs typeface="Times New Roman" panose="02020603050405020304" pitchFamily="18" charset="0"/>
              </a:rPr>
              <a:t>N</a:t>
            </a:r>
            <a:r>
              <a:rPr lang="en-US" altLang="zh-CN" sz="3200" i="1" baseline="-25000"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respectively. </a:t>
            </a:r>
            <a:r>
              <a:rPr lang="en-US" altLang="zh-CN" sz="3200" i="1" dirty="0">
                <a:latin typeface="Times New Roman" panose="02020603050405020304" pitchFamily="18" charset="0"/>
                <a:cs typeface="Times New Roman" panose="02020603050405020304" pitchFamily="18" charset="0"/>
              </a:rPr>
              <a:t>N</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can represented as a</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s</a:t>
            </a:r>
            <a:r>
              <a:rPr lang="en-US" altLang="zh-CN" sz="3200" dirty="0" err="1">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)-digit binary number, that is, </a:t>
            </a:r>
            <a:r>
              <a:rPr lang="en-US" altLang="zh-CN" sz="3200" i="1" dirty="0">
                <a:latin typeface="Times New Roman" panose="02020603050405020304" pitchFamily="18" charset="0"/>
                <a:cs typeface="Times New Roman" panose="02020603050405020304" pitchFamily="18" charset="0"/>
              </a:rPr>
              <a:t>N</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n</a:t>
            </a:r>
            <a:r>
              <a:rPr lang="en-US" altLang="zh-CN" sz="3200" i="1" baseline="-25000" dirty="0" err="1">
                <a:latin typeface="Times New Roman" panose="02020603050405020304" pitchFamily="18" charset="0"/>
                <a:cs typeface="Times New Roman" panose="02020603050405020304" pitchFamily="18" charset="0"/>
              </a:rPr>
              <a:t>is</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n</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baseline="-25000" dirty="0" err="1">
                <a:latin typeface="Times New Roman" panose="02020603050405020304" pitchFamily="18" charset="0"/>
                <a:cs typeface="Times New Roman" panose="02020603050405020304" pitchFamily="18" charset="0"/>
              </a:rPr>
              <a:t>1</a:t>
            </a:r>
            <a:r>
              <a:rPr lang="en-US" altLang="zh-CN" sz="3200" i="1" dirty="0" err="1">
                <a:latin typeface="Times New Roman" panose="02020603050405020304" pitchFamily="18" charset="0"/>
                <a:cs typeface="Times New Roman" panose="02020603050405020304" pitchFamily="18" charset="0"/>
              </a:rPr>
              <a:t>n</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baseline="-25000" dirty="0" err="1">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n</a:t>
            </a:r>
            <a:r>
              <a:rPr lang="en-US" altLang="zh-CN" sz="3200" i="1" baseline="-25000" dirty="0" err="1">
                <a:latin typeface="Times New Roman" panose="02020603050405020304" pitchFamily="18" charset="0"/>
                <a:cs typeface="Times New Roman" panose="02020603050405020304" pitchFamily="18" charset="0"/>
              </a:rPr>
              <a:t>ij</a:t>
            </a:r>
            <a:r>
              <a:rPr lang="en-US" altLang="zh-CN" sz="3200" dirty="0">
                <a:latin typeface="Times New Roman" panose="02020603050405020304" pitchFamily="18" charset="0"/>
                <a:cs typeface="Times New Roman" panose="02020603050405020304" pitchFamily="18" charset="0"/>
              </a:rPr>
              <a:t> is a binary digit, </a:t>
            </a:r>
            <a:r>
              <a:rPr lang="en-US" altLang="zh-CN" sz="3200" dirty="0" err="1">
                <a:latin typeface="Times New Roman" panose="02020603050405020304" pitchFamily="18" charset="0"/>
                <a:cs typeface="Times New Roman" panose="02020603050405020304" pitchFamily="18" charset="0"/>
              </a:rPr>
              <a:t>0</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j</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1</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If the digit of a binary number is less than </a:t>
            </a:r>
            <a:r>
              <a:rPr lang="en-US" altLang="zh-CN" sz="3200" i="1" dirty="0" err="1">
                <a:latin typeface="Times New Roman" panose="02020603050405020304" pitchFamily="18" charset="0"/>
                <a:cs typeface="Times New Roman" panose="02020603050405020304" pitchFamily="18" charset="0"/>
              </a:rPr>
              <a:t>s</a:t>
            </a:r>
            <a:r>
              <a:rPr lang="en-US" altLang="zh-CN" sz="3200" dirty="0" err="1">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leading </a:t>
            </a:r>
            <a:r>
              <a:rPr lang="en-US" altLang="zh-CN" sz="3200" dirty="0" err="1">
                <a:latin typeface="Times New Roman" panose="02020603050405020304" pitchFamily="18" charset="0"/>
                <a:cs typeface="Times New Roman" panose="02020603050405020304" pitchFamily="18" charset="0"/>
              </a:rPr>
              <a:t>zeros</a:t>
            </a:r>
            <a:r>
              <a:rPr lang="en-US" altLang="zh-CN" sz="3200" dirty="0">
                <a:latin typeface="Times New Roman" panose="02020603050405020304" pitchFamily="18" charset="0"/>
                <a:cs typeface="Times New Roman" panose="02020603050405020304" pitchFamily="18" charset="0"/>
              </a:rPr>
              <a:t> are added.</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157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69"/>
            <a:ext cx="10515600" cy="689957"/>
          </a:xfrm>
        </p:spPr>
        <p:txBody>
          <a:bodyPr>
            <a:normAutofit fontScale="90000"/>
          </a:bodyPr>
          <a:lstStyle/>
          <a:p>
            <a:endParaRPr lang="zh-CN" altLang="en-US" dirty="0"/>
          </a:p>
        </p:txBody>
      </p:sp>
      <p:sp>
        <p:nvSpPr>
          <p:cNvPr id="3" name="内容占位符 2"/>
          <p:cNvSpPr>
            <a:spLocks noGrp="1"/>
          </p:cNvSpPr>
          <p:nvPr>
            <p:ph idx="1"/>
          </p:nvPr>
        </p:nvSpPr>
        <p:spPr>
          <a:xfrm>
            <a:off x="838200" y="1221971"/>
            <a:ext cx="10515600" cy="5394960"/>
          </a:xfrm>
        </p:spPr>
        <p:txBody>
          <a:bodyPr>
            <a:normAutofit/>
          </a:bodyPr>
          <a:lstStyle/>
          <a:p>
            <a:r>
              <a:rPr lang="en-US" altLang="zh-CN" sz="3600" dirty="0">
                <a:latin typeface="Times New Roman" panose="02020603050405020304" pitchFamily="18" charset="0"/>
                <a:cs typeface="Times New Roman" panose="02020603050405020304" pitchFamily="18" charset="0"/>
              </a:rPr>
              <a:t>The game state is </a:t>
            </a:r>
            <a:r>
              <a:rPr lang="en-US" altLang="zh-CN" sz="3600" dirty="0">
                <a:solidFill>
                  <a:srgbClr val="C00000"/>
                </a:solidFill>
                <a:latin typeface="Times New Roman" panose="02020603050405020304" pitchFamily="18" charset="0"/>
                <a:cs typeface="Times New Roman" panose="02020603050405020304" pitchFamily="18" charset="0"/>
              </a:rPr>
              <a:t>balanced</a:t>
            </a:r>
            <a:r>
              <a:rPr lang="en-US" altLang="zh-CN" sz="3600" dirty="0">
                <a:latin typeface="Times New Roman" panose="02020603050405020304" pitchFamily="18" charset="0"/>
                <a:cs typeface="Times New Roman" panose="02020603050405020304" pitchFamily="18" charset="0"/>
              </a:rPr>
              <a:t> </a:t>
            </a:r>
            <a:r>
              <a:rPr lang="en-US" altLang="zh-CN" sz="3600" dirty="0">
                <a:solidFill>
                  <a:srgbClr val="C00000"/>
                </a:solidFill>
                <a:latin typeface="Times New Roman" panose="02020603050405020304" pitchFamily="18" charset="0"/>
                <a:cs typeface="Times New Roman" panose="02020603050405020304" pitchFamily="18" charset="0"/>
              </a:rPr>
              <a:t>if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10</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20</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n</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0</a:t>
            </a:r>
            <a:r>
              <a:rPr lang="en-US" altLang="zh-CN" sz="3600" dirty="0">
                <a:latin typeface="Times New Roman" panose="02020603050405020304" pitchFamily="18" charset="0"/>
                <a:cs typeface="Times New Roman" panose="02020603050405020304" pitchFamily="18" charset="0"/>
              </a:rPr>
              <a:t> is even,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21</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n</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is even, ……, and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a:t>
            </a:r>
            <a:r>
              <a:rPr lang="en-US" altLang="zh-CN" sz="3600" i="1" baseline="-25000"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a:t>
            </a:r>
            <a:r>
              <a:rPr lang="en-US" altLang="zh-CN" sz="3600" i="1" baseline="-25000"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n</a:t>
            </a:r>
            <a:r>
              <a:rPr lang="en-US" altLang="zh-CN" sz="3600" i="1" baseline="-25000" dirty="0" err="1">
                <a:latin typeface="Times New Roman" panose="02020603050405020304" pitchFamily="18" charset="0"/>
                <a:cs typeface="Times New Roman" panose="02020603050405020304" pitchFamily="18" charset="0"/>
              </a:rPr>
              <a:t>ks</a:t>
            </a:r>
            <a:r>
              <a:rPr lang="en-US" altLang="zh-CN" sz="3600" dirty="0">
                <a:latin typeface="Times New Roman" panose="02020603050405020304" pitchFamily="18" charset="0"/>
                <a:cs typeface="Times New Roman" panose="02020603050405020304" pitchFamily="18" charset="0"/>
              </a:rPr>
              <a:t> is even, that is,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10</a:t>
            </a:r>
            <a:r>
              <a:rPr lang="en-US" altLang="zh-CN" sz="3600" dirty="0">
                <a:latin typeface="Times New Roman" panose="02020603050405020304" pitchFamily="18" charset="0"/>
                <a:cs typeface="Times New Roman" panose="02020603050405020304" pitchFamily="18" charset="0"/>
              </a:rPr>
              <a:t> XOR</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20</a:t>
            </a:r>
            <a:r>
              <a:rPr lang="en-US" altLang="zh-CN" sz="3600" dirty="0">
                <a:latin typeface="Times New Roman" panose="02020603050405020304" pitchFamily="18" charset="0"/>
                <a:cs typeface="Times New Roman" panose="02020603050405020304" pitchFamily="18" charset="0"/>
              </a:rPr>
              <a:t> XOR…XOR</a:t>
            </a:r>
            <a:r>
              <a:rPr lang="en-US" altLang="zh-CN" sz="3600" i="1" dirty="0">
                <a:latin typeface="Times New Roman" panose="02020603050405020304" pitchFamily="18" charset="0"/>
                <a:cs typeface="Times New Roman" panose="02020603050405020304" pitchFamily="18" charset="0"/>
              </a:rPr>
              <a:t> n</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0</a:t>
            </a:r>
            <a:r>
              <a:rPr lang="en-US" altLang="zh-CN" sz="3600" dirty="0">
                <a:latin typeface="Times New Roman" panose="02020603050405020304" pitchFamily="18" charset="0"/>
                <a:cs typeface="Times New Roman" panose="02020603050405020304" pitchFamily="18" charset="0"/>
              </a:rPr>
              <a:t> is 0,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11</a:t>
            </a:r>
            <a:r>
              <a:rPr lang="en-US" altLang="zh-CN" sz="3600" dirty="0">
                <a:latin typeface="Times New Roman" panose="02020603050405020304" pitchFamily="18" charset="0"/>
                <a:cs typeface="Times New Roman" panose="02020603050405020304" pitchFamily="18" charset="0"/>
              </a:rPr>
              <a:t> XOR</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21</a:t>
            </a:r>
            <a:r>
              <a:rPr lang="en-US" altLang="zh-CN" sz="3600" dirty="0">
                <a:latin typeface="Times New Roman" panose="02020603050405020304" pitchFamily="18" charset="0"/>
                <a:cs typeface="Times New Roman" panose="02020603050405020304" pitchFamily="18" charset="0"/>
              </a:rPr>
              <a:t> XOR…XOR</a:t>
            </a:r>
            <a:r>
              <a:rPr lang="en-US" altLang="zh-CN" sz="3600" i="1" dirty="0">
                <a:latin typeface="Times New Roman" panose="02020603050405020304" pitchFamily="18" charset="0"/>
                <a:cs typeface="Times New Roman" panose="02020603050405020304" pitchFamily="18" charset="0"/>
              </a:rPr>
              <a:t> n</a:t>
            </a:r>
            <a:r>
              <a:rPr lang="en-US" altLang="zh-CN" sz="3600" i="1" baseline="-25000" dirty="0">
                <a:latin typeface="Times New Roman" panose="02020603050405020304" pitchFamily="18" charset="0"/>
                <a:cs typeface="Times New Roman" panose="02020603050405020304" pitchFamily="18" charset="0"/>
              </a:rPr>
              <a:t>k</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is 0, ……, and </a:t>
            </a:r>
            <a:r>
              <a:rPr lang="en-US" altLang="zh-CN" sz="3600" i="1" dirty="0">
                <a:latin typeface="Times New Roman" panose="02020603050405020304" pitchFamily="18" charset="0"/>
                <a:cs typeface="Times New Roman" panose="02020603050405020304" pitchFamily="18" charset="0"/>
              </a:rPr>
              <a:t>n</a:t>
            </a:r>
            <a:r>
              <a:rPr lang="en-US" altLang="zh-CN" sz="3600" baseline="-25000" dirty="0">
                <a:latin typeface="Times New Roman" panose="02020603050405020304" pitchFamily="18" charset="0"/>
                <a:cs typeface="Times New Roman" panose="02020603050405020304" pitchFamily="18" charset="0"/>
              </a:rPr>
              <a:t>1</a:t>
            </a:r>
            <a:r>
              <a:rPr lang="en-US" altLang="zh-CN" sz="3600" i="1" baseline="-25000"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XOR</a:t>
            </a:r>
            <a:r>
              <a:rPr lang="en-US" altLang="zh-CN" sz="3600" i="1" dirty="0">
                <a:latin typeface="Times New Roman" panose="02020603050405020304" pitchFamily="18" charset="0"/>
                <a:cs typeface="Times New Roman" panose="02020603050405020304" pitchFamily="18" charset="0"/>
              </a:rPr>
              <a:t> n</a:t>
            </a:r>
            <a:r>
              <a:rPr lang="en-US" altLang="zh-CN" sz="3600" baseline="-25000" dirty="0">
                <a:latin typeface="Times New Roman" panose="02020603050405020304" pitchFamily="18" charset="0"/>
                <a:cs typeface="Times New Roman" panose="02020603050405020304" pitchFamily="18" charset="0"/>
              </a:rPr>
              <a:t>2</a:t>
            </a:r>
            <a:r>
              <a:rPr lang="en-US" altLang="zh-CN" sz="3600" i="1" baseline="-25000"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XOR…XOR</a:t>
            </a:r>
            <a:r>
              <a:rPr lang="en-US" altLang="zh-CN" sz="3600" i="1"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n</a:t>
            </a:r>
            <a:r>
              <a:rPr lang="en-US" altLang="zh-CN" sz="3600" i="1" baseline="-25000" dirty="0" err="1">
                <a:latin typeface="Times New Roman" panose="02020603050405020304" pitchFamily="18" charset="0"/>
                <a:cs typeface="Times New Roman" panose="02020603050405020304" pitchFamily="18" charset="0"/>
              </a:rPr>
              <a:t>ks</a:t>
            </a:r>
            <a:r>
              <a:rPr lang="en-US" altLang="zh-CN" sz="3600" dirty="0">
                <a:latin typeface="Times New Roman" panose="02020603050405020304" pitchFamily="18" charset="0"/>
                <a:cs typeface="Times New Roman" panose="02020603050405020304" pitchFamily="18" charset="0"/>
              </a:rPr>
              <a:t> is 0; </a:t>
            </a:r>
            <a:r>
              <a:rPr lang="en-US" altLang="zh-CN" sz="3600" dirty="0">
                <a:solidFill>
                  <a:srgbClr val="C00000"/>
                </a:solidFill>
                <a:latin typeface="Times New Roman" panose="02020603050405020304" pitchFamily="18" charset="0"/>
                <a:cs typeface="Times New Roman" panose="02020603050405020304" pitchFamily="18" charset="0"/>
              </a:rPr>
              <a:t>else</a:t>
            </a:r>
            <a:r>
              <a:rPr lang="en-US" altLang="zh-CN" sz="3600" dirty="0">
                <a:latin typeface="Times New Roman" panose="02020603050405020304" pitchFamily="18" charset="0"/>
                <a:cs typeface="Times New Roman" panose="02020603050405020304" pitchFamily="18" charset="0"/>
              </a:rPr>
              <a:t> the game state is </a:t>
            </a:r>
            <a:r>
              <a:rPr lang="en-US" altLang="zh-CN" sz="3600" dirty="0">
                <a:solidFill>
                  <a:srgbClr val="C00000"/>
                </a:solidFill>
                <a:latin typeface="Times New Roman" panose="02020603050405020304" pitchFamily="18" charset="0"/>
                <a:cs typeface="Times New Roman" panose="02020603050405020304" pitchFamily="18" charset="0"/>
              </a:rPr>
              <a:t>unbalanced</a:t>
            </a:r>
            <a:r>
              <a:rPr lang="en-US" altLang="zh-CN"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04922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69"/>
            <a:ext cx="10515600" cy="689957"/>
          </a:xfrm>
        </p:spPr>
        <p:txBody>
          <a:bodyPr>
            <a:normAutofit fontScale="90000"/>
          </a:bodyPr>
          <a:lstStyle/>
          <a:p>
            <a:endParaRPr lang="zh-CN" altLang="en-US" dirty="0"/>
          </a:p>
        </p:txBody>
      </p:sp>
      <p:sp>
        <p:nvSpPr>
          <p:cNvPr id="3" name="内容占位符 2"/>
          <p:cNvSpPr>
            <a:spLocks noGrp="1"/>
          </p:cNvSpPr>
          <p:nvPr>
            <p:ph idx="1"/>
          </p:nvPr>
        </p:nvSpPr>
        <p:spPr>
          <a:xfrm>
            <a:off x="838200" y="1221971"/>
            <a:ext cx="10515600" cy="5394960"/>
          </a:xfrm>
        </p:spPr>
        <p:txBody>
          <a:bodyPr>
            <a:normAutofit/>
          </a:bodyPr>
          <a:lstStyle/>
          <a:p>
            <a:r>
              <a:rPr lang="en-US" altLang="zh-CN" sz="3600" dirty="0">
                <a:latin typeface="Times New Roman" panose="02020603050405020304" pitchFamily="18" charset="0"/>
                <a:cs typeface="Times New Roman" panose="02020603050405020304" pitchFamily="18" charset="0"/>
              </a:rPr>
              <a:t>If a player faces an </a:t>
            </a:r>
            <a:r>
              <a:rPr lang="en-US" altLang="zh-CN" sz="3600" dirty="0">
                <a:solidFill>
                  <a:srgbClr val="C00000"/>
                </a:solidFill>
                <a:latin typeface="Times New Roman" panose="02020603050405020304" pitchFamily="18" charset="0"/>
                <a:cs typeface="Times New Roman" panose="02020603050405020304" pitchFamily="18" charset="0"/>
              </a:rPr>
              <a:t>unbalanced state</a:t>
            </a:r>
            <a:r>
              <a:rPr lang="en-US" altLang="zh-CN" sz="3600" dirty="0">
                <a:latin typeface="Times New Roman" panose="02020603050405020304" pitchFamily="18" charset="0"/>
                <a:cs typeface="Times New Roman" panose="02020603050405020304" pitchFamily="18" charset="0"/>
              </a:rPr>
              <a:t>, he can take away some matches from a pile to make the state become a balanced state. </a:t>
            </a:r>
          </a:p>
          <a:p>
            <a:r>
              <a:rPr lang="en-US" altLang="zh-CN" sz="3600" dirty="0">
                <a:latin typeface="Times New Roman" panose="02020603050405020304" pitchFamily="18" charset="0"/>
                <a:cs typeface="Times New Roman" panose="02020603050405020304" pitchFamily="18" charset="0"/>
              </a:rPr>
              <a:t>And if a player faces a </a:t>
            </a:r>
            <a:r>
              <a:rPr lang="en-US" altLang="zh-CN" sz="3600" dirty="0">
                <a:solidFill>
                  <a:srgbClr val="C00000"/>
                </a:solidFill>
                <a:latin typeface="Times New Roman" panose="02020603050405020304" pitchFamily="18" charset="0"/>
                <a:cs typeface="Times New Roman" panose="02020603050405020304" pitchFamily="18" charset="0"/>
              </a:rPr>
              <a:t>balanced state</a:t>
            </a:r>
            <a:r>
              <a:rPr lang="en-US" altLang="zh-CN" sz="3600" dirty="0">
                <a:latin typeface="Times New Roman" panose="02020603050405020304" pitchFamily="18" charset="0"/>
                <a:cs typeface="Times New Roman" panose="02020603050405020304" pitchFamily="18" charset="0"/>
              </a:rPr>
              <a:t>, no matter what strategies he takes, the state will become an unbalanced state.</a:t>
            </a:r>
          </a:p>
          <a:p>
            <a:r>
              <a:rPr lang="en-US" altLang="zh-CN" sz="3600" dirty="0">
                <a:latin typeface="Times New Roman" panose="02020603050405020304" pitchFamily="18" charset="0"/>
                <a:cs typeface="Times New Roman" panose="02020603050405020304" pitchFamily="18" charset="0"/>
              </a:rPr>
              <a:t> The final state for the game is all binary numbers are zero. That is, the final sate is balanced.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21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Ad Hoc Problems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solidFill>
                  <a:srgbClr val="C00000"/>
                </a:solidFill>
                <a:latin typeface="Times New Roman" panose="02020603050405020304" pitchFamily="18" charset="0"/>
                <a:cs typeface="Times New Roman" panose="02020603050405020304" pitchFamily="18" charset="0"/>
              </a:rPr>
              <a:t>Solving Problems by Mechanism Analysis </a:t>
            </a:r>
            <a:endParaRPr lang="zh-CN" altLang="zh-CN" sz="3600" dirty="0">
              <a:solidFill>
                <a:srgbClr val="C00000"/>
              </a:solidFill>
              <a:latin typeface="Times New Roman" panose="02020603050405020304" pitchFamily="18" charset="0"/>
              <a:cs typeface="Times New Roman" panose="02020603050405020304" pitchFamily="18" charset="0"/>
            </a:endParaRPr>
          </a:p>
          <a:p>
            <a:r>
              <a:rPr lang="en-US" altLang="zh-CN" sz="3600" dirty="0">
                <a:solidFill>
                  <a:srgbClr val="C00000"/>
                </a:solidFill>
                <a:latin typeface="Times New Roman" panose="02020603050405020304" pitchFamily="18" charset="0"/>
                <a:cs typeface="Times New Roman" panose="02020603050405020304" pitchFamily="18" charset="0"/>
              </a:rPr>
              <a:t>Solving Problems by Statistical Analysis</a:t>
            </a:r>
            <a:endParaRPr lang="zh-CN" alt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262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69"/>
            <a:ext cx="10515600" cy="689957"/>
          </a:xfrm>
        </p:spPr>
        <p:txBody>
          <a:bodyPr>
            <a:normAutofit fontScale="90000"/>
          </a:bodyPr>
          <a:lstStyle/>
          <a:p>
            <a:endParaRPr lang="zh-CN" altLang="en-US" dirty="0"/>
          </a:p>
        </p:txBody>
      </p:sp>
      <p:sp>
        <p:nvSpPr>
          <p:cNvPr id="3" name="内容占位符 2"/>
          <p:cNvSpPr>
            <a:spLocks noGrp="1"/>
          </p:cNvSpPr>
          <p:nvPr>
            <p:ph idx="1"/>
          </p:nvPr>
        </p:nvSpPr>
        <p:spPr>
          <a:xfrm>
            <a:off x="838200" y="1346662"/>
            <a:ext cx="10515600" cy="4830301"/>
          </a:xfrm>
        </p:spPr>
        <p:txBody>
          <a:bodyPr>
            <a:normAutofit/>
          </a:bodyPr>
          <a:lstStyle/>
          <a:p>
            <a:r>
              <a:rPr lang="en-US" altLang="zh-CN" sz="3600" dirty="0">
                <a:latin typeface="Times New Roman" panose="02020603050405020304" pitchFamily="18" charset="0"/>
                <a:cs typeface="Times New Roman" panose="02020603050405020304" pitchFamily="18" charset="0"/>
              </a:rPr>
              <a:t>The strategy wining the game (</a:t>
            </a:r>
            <a:r>
              <a:rPr lang="en-US" altLang="zh-CN" sz="3600" b="1" dirty="0">
                <a:solidFill>
                  <a:srgbClr val="C00000"/>
                </a:solidFill>
                <a:latin typeface="Times New Roman" panose="02020603050405020304" pitchFamily="18" charset="0"/>
                <a:cs typeface="Times New Roman" panose="02020603050405020304" pitchFamily="18" charset="0"/>
              </a:rPr>
              <a:t>Bouton's Theorem</a:t>
            </a:r>
            <a:r>
              <a:rPr lang="en-US" altLang="zh-CN" sz="3600" dirty="0">
                <a:latin typeface="Times New Roman" panose="02020603050405020304" pitchFamily="18" charset="0"/>
                <a:cs typeface="Times New Roman" panose="02020603050405020304" pitchFamily="18" charset="0"/>
              </a:rPr>
              <a:t>) is follows. </a:t>
            </a:r>
          </a:p>
          <a:p>
            <a:pPr lvl="1"/>
            <a:r>
              <a:rPr lang="en-US" altLang="zh-CN" sz="3600" dirty="0">
                <a:latin typeface="Times New Roman" panose="02020603050405020304" pitchFamily="18" charset="0"/>
                <a:cs typeface="Times New Roman" panose="02020603050405020304" pitchFamily="18" charset="0"/>
              </a:rPr>
              <a:t>The player who plays first will win the game if the initial state is unbalanced. And the player who plays second will win the game if the initial state is balanced.</a:t>
            </a:r>
            <a:endParaRPr lang="zh-CN" altLang="en-US" sz="3600" dirty="0"/>
          </a:p>
        </p:txBody>
      </p:sp>
    </p:spTree>
    <p:extLst>
      <p:ext uri="{BB962C8B-B14F-4D97-AF65-F5344CB8AC3E}">
        <p14:creationId xmlns:p14="http://schemas.microsoft.com/office/powerpoint/2010/main" val="3490744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30" y="1847088"/>
            <a:ext cx="10530870" cy="4302174"/>
          </a:xfrm>
        </p:spPr>
      </p:pic>
    </p:spTree>
    <p:extLst>
      <p:ext uri="{BB962C8B-B14F-4D97-AF65-F5344CB8AC3E}">
        <p14:creationId xmlns:p14="http://schemas.microsoft.com/office/powerpoint/2010/main" val="2067080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0548"/>
            <a:ext cx="10599654" cy="4235076"/>
          </a:xfrm>
        </p:spPr>
      </p:pic>
    </p:spTree>
    <p:extLst>
      <p:ext uri="{BB962C8B-B14F-4D97-AF65-F5344CB8AC3E}">
        <p14:creationId xmlns:p14="http://schemas.microsoft.com/office/powerpoint/2010/main" val="1936155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7695"/>
            <a:ext cx="10515600" cy="498763"/>
          </a:xfrm>
        </p:spPr>
        <p:txBody>
          <a:bodyPr>
            <a:normAutofit fontScale="90000"/>
          </a:bodyPr>
          <a:lstStyle/>
          <a:p>
            <a:endParaRPr lang="zh-CN" altLang="en-US" dirty="0"/>
          </a:p>
        </p:txBody>
      </p:sp>
      <p:sp>
        <p:nvSpPr>
          <p:cNvPr id="3" name="内容占位符 2"/>
          <p:cNvSpPr>
            <a:spLocks noGrp="1"/>
          </p:cNvSpPr>
          <p:nvPr>
            <p:ph idx="1"/>
          </p:nvPr>
        </p:nvSpPr>
        <p:spPr>
          <a:xfrm>
            <a:off x="838200" y="1047404"/>
            <a:ext cx="10515600" cy="5436523"/>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The method that </a:t>
            </a:r>
            <a:r>
              <a:rPr lang="en-US" altLang="zh-CN" dirty="0">
                <a:solidFill>
                  <a:srgbClr val="C00000"/>
                </a:solidFill>
                <a:latin typeface="Times New Roman" panose="02020603050405020304" pitchFamily="18" charset="0"/>
                <a:cs typeface="Times New Roman" panose="02020603050405020304" pitchFamily="18" charset="0"/>
              </a:rPr>
              <a:t>the player who plays first </a:t>
            </a:r>
            <a:r>
              <a:rPr lang="en-US" altLang="zh-CN" dirty="0">
                <a:latin typeface="Times New Roman" panose="02020603050405020304" pitchFamily="18" charset="0"/>
                <a:cs typeface="Times New Roman" panose="02020603050405020304" pitchFamily="18" charset="0"/>
              </a:rPr>
              <a:t>takes away some matches from a pile </a:t>
            </a:r>
            <a:r>
              <a:rPr lang="en-US" altLang="zh-CN" dirty="0">
                <a:solidFill>
                  <a:srgbClr val="C00000"/>
                </a:solidFill>
                <a:latin typeface="Times New Roman" panose="02020603050405020304" pitchFamily="18" charset="0"/>
                <a:cs typeface="Times New Roman" panose="02020603050405020304" pitchFamily="18" charset="0"/>
              </a:rPr>
              <a:t>to make the state become a balanced state </a:t>
            </a:r>
            <a:r>
              <a:rPr lang="en-US" altLang="zh-CN" dirty="0">
                <a:latin typeface="Times New Roman" panose="02020603050405020304" pitchFamily="18" charset="0"/>
                <a:cs typeface="Times New Roman" panose="02020603050405020304" pitchFamily="18" charset="0"/>
              </a:rPr>
              <a:t>is to select a row (a pile), and to flip values of bits in odd columns in the row. </a:t>
            </a:r>
          </a:p>
          <a:p>
            <a:r>
              <a:rPr lang="en-US" altLang="zh-CN" dirty="0">
                <a:latin typeface="Times New Roman" panose="02020603050405020304" pitchFamily="18" charset="0"/>
                <a:cs typeface="Times New Roman" panose="02020603050405020304" pitchFamily="18" charset="0"/>
              </a:rPr>
              <a:t>After flipping values of bits in odd columns, the number of matches is less than the original number of matches in the row. The number of matches that the player who plays first takes away from the corresponding pile is the difference between the original number of matches and the new number of matches. </a:t>
            </a:r>
          </a:p>
          <a:p>
            <a:r>
              <a:rPr lang="en-US" altLang="zh-CN" dirty="0">
                <a:latin typeface="Times New Roman" panose="02020603050405020304" pitchFamily="18" charset="0"/>
                <a:cs typeface="Times New Roman" panose="02020603050405020304" pitchFamily="18" charset="0"/>
              </a:rPr>
              <a:t>Then, </a:t>
            </a:r>
            <a:r>
              <a:rPr lang="en-US" altLang="zh-CN" dirty="0">
                <a:solidFill>
                  <a:srgbClr val="C00000"/>
                </a:solidFill>
                <a:latin typeface="Times New Roman" panose="02020603050405020304" pitchFamily="18" charset="0"/>
                <a:cs typeface="Times New Roman" panose="02020603050405020304" pitchFamily="18" charset="0"/>
              </a:rPr>
              <a:t>the player who plays second </a:t>
            </a:r>
            <a:r>
              <a:rPr lang="en-US" altLang="zh-CN" dirty="0">
                <a:latin typeface="Times New Roman" panose="02020603050405020304" pitchFamily="18" charset="0"/>
                <a:cs typeface="Times New Roman" panose="02020603050405020304" pitchFamily="18" charset="0"/>
              </a:rPr>
              <a:t>takes away matches under a balanced state. The state will </a:t>
            </a:r>
            <a:r>
              <a:rPr lang="en-US" altLang="zh-CN" dirty="0">
                <a:solidFill>
                  <a:srgbClr val="C00000"/>
                </a:solidFill>
                <a:latin typeface="Times New Roman" panose="02020603050405020304" pitchFamily="18" charset="0"/>
                <a:cs typeface="Times New Roman" panose="02020603050405020304" pitchFamily="18" charset="0"/>
              </a:rPr>
              <a:t>become an unbalanced state</a:t>
            </a:r>
            <a:r>
              <a:rPr lang="en-US" altLang="zh-CN" dirty="0">
                <a:latin typeface="Times New Roman" panose="02020603050405020304" pitchFamily="18" charset="0"/>
                <a:cs typeface="Times New Roman" panose="02020603050405020304" pitchFamily="18" charset="0"/>
              </a:rPr>
              <a:t>. And the player who plays first can make the state balance no matter how the player who plays second takes away matches. The process is repeated until the player who plays second takes away some matches under a balanced state last time, and then the player who plays first can take away all remainder matches.</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548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By the same reason, the player who plays second will win the game when the initial state is a balanced game.</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782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3600" dirty="0">
                <a:solidFill>
                  <a:srgbClr val="C00000"/>
                </a:solidFill>
                <a:latin typeface="Times New Roman" panose="02020603050405020304" pitchFamily="18" charset="0"/>
                <a:cs typeface="Times New Roman" panose="02020603050405020304" pitchFamily="18" charset="0"/>
              </a:rPr>
              <a:t>The algorithm </a:t>
            </a:r>
          </a:p>
          <a:p>
            <a:pPr lvl="1"/>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piles of matches are represented as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binary numbers. </a:t>
            </a:r>
          </a:p>
          <a:p>
            <a:pPr lvl="1"/>
            <a:r>
              <a:rPr lang="en-US" altLang="zh-CN" sz="3600" dirty="0">
                <a:latin typeface="Times New Roman" panose="02020603050405020304" pitchFamily="18" charset="0"/>
                <a:cs typeface="Times New Roman" panose="02020603050405020304" pitchFamily="18" charset="0"/>
              </a:rPr>
              <a:t>If the initial state is unbalanced, the player who plays first will win the game, else the player who plays second will win the game. </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7803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Greedy Algorithms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a:solidFill>
                  <a:srgbClr val="C00000"/>
                </a:solidFill>
                <a:latin typeface="Times New Roman" panose="02020603050405020304" pitchFamily="18" charset="0"/>
                <a:cs typeface="Times New Roman" panose="02020603050405020304" pitchFamily="18" charset="0"/>
              </a:rPr>
              <a:t>Greedy algorithms are used to solve optimization problems through a sequence of steps. </a:t>
            </a:r>
          </a:p>
          <a:p>
            <a:r>
              <a:rPr lang="en-US" altLang="zh-CN" sz="3200" dirty="0">
                <a:solidFill>
                  <a:srgbClr val="C00000"/>
                </a:solidFill>
                <a:latin typeface="Times New Roman" panose="02020603050405020304" pitchFamily="18" charset="0"/>
                <a:cs typeface="Times New Roman" panose="02020603050405020304" pitchFamily="18" charset="0"/>
              </a:rPr>
              <a:t>At each step greedy algorithms make the locally optimal choice in order to find a globally optimal solution. </a:t>
            </a:r>
          </a:p>
          <a:p>
            <a:endParaRPr lang="en-US" altLang="zh-CN" dirty="0"/>
          </a:p>
          <a:p>
            <a:endParaRPr lang="en-US" altLang="zh-CN" dirty="0"/>
          </a:p>
          <a:p>
            <a:r>
              <a:rPr lang="en-US" altLang="zh-CN" dirty="0">
                <a:solidFill>
                  <a:srgbClr val="7030A0"/>
                </a:solidFill>
              </a:rPr>
              <a:t>For some problems, greedy algorithms can yield a globally optimal solution; but for some problems, such as the traveling salesman problem (TSP), they can’t.</a:t>
            </a:r>
            <a:endParaRPr lang="zh-CN" altLang="zh-CN" dirty="0">
              <a:solidFill>
                <a:srgbClr val="7030A0"/>
              </a:solidFill>
            </a:endParaRPr>
          </a:p>
          <a:p>
            <a:endParaRPr lang="zh-CN" altLang="en-US" dirty="0"/>
          </a:p>
        </p:txBody>
      </p:sp>
    </p:spTree>
    <p:extLst>
      <p:ext uri="{BB962C8B-B14F-4D97-AF65-F5344CB8AC3E}">
        <p14:creationId xmlns:p14="http://schemas.microsoft.com/office/powerpoint/2010/main" val="3672102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Practice for Greedy Algorithms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solidFill>
                  <a:srgbClr val="C00000"/>
                </a:solidFill>
              </a:rPr>
              <a:t>Practices for Greedy Algorithms</a:t>
            </a:r>
            <a:endParaRPr lang="zh-CN" altLang="zh-CN" sz="3600" dirty="0">
              <a:solidFill>
                <a:srgbClr val="C00000"/>
              </a:solidFill>
            </a:endParaRPr>
          </a:p>
          <a:p>
            <a:r>
              <a:rPr lang="en-US" altLang="zh-CN" sz="3600" dirty="0">
                <a:solidFill>
                  <a:srgbClr val="C00000"/>
                </a:solidFill>
              </a:rPr>
              <a:t>Greedy-Choices Based on Sorted Data</a:t>
            </a:r>
            <a:endParaRPr lang="zh-CN" altLang="zh-CN" sz="3600" dirty="0">
              <a:solidFill>
                <a:srgbClr val="C00000"/>
              </a:solidFill>
            </a:endParaRPr>
          </a:p>
          <a:p>
            <a:r>
              <a:rPr lang="en-US" altLang="zh-CN" sz="3600" dirty="0"/>
              <a:t>Greedy Algorithms Used with Other Methods to Solve P-Problems</a:t>
            </a:r>
            <a:endParaRPr lang="zh-CN" altLang="en-US" sz="3600" dirty="0"/>
          </a:p>
        </p:txBody>
      </p:sp>
    </p:spTree>
    <p:extLst>
      <p:ext uri="{BB962C8B-B14F-4D97-AF65-F5344CB8AC3E}">
        <p14:creationId xmlns:p14="http://schemas.microsoft.com/office/powerpoint/2010/main" val="1313571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Practices for Greedy Algorithms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4667250"/>
          </a:xfrm>
        </p:spPr>
        <p:txBody>
          <a:bodyPr>
            <a:noAutofit/>
          </a:bodyPr>
          <a:lstStyle/>
          <a:p>
            <a:r>
              <a:rPr lang="en-US" altLang="zh-CN" sz="3600" dirty="0">
                <a:solidFill>
                  <a:srgbClr val="C00000"/>
                </a:solidFill>
                <a:latin typeface="Times New Roman" panose="02020603050405020304" pitchFamily="18" charset="0"/>
                <a:cs typeface="Times New Roman" panose="02020603050405020304" pitchFamily="18" charset="0"/>
              </a:rPr>
              <a:t>Greedy algorithms are used to solve optimization problems through a sequence of steps, and make the choice that looks best at each step.</a:t>
            </a:r>
          </a:p>
          <a:p>
            <a:r>
              <a:rPr lang="en-US" altLang="zh-CN" sz="3600" dirty="0">
                <a:latin typeface="Times New Roman" panose="02020603050405020304" pitchFamily="18" charset="0"/>
                <a:cs typeface="Times New Roman" panose="02020603050405020304" pitchFamily="18" charset="0"/>
              </a:rPr>
              <a:t> There are some famous greedy algorithms, such as </a:t>
            </a:r>
            <a:r>
              <a:rPr lang="en-US" altLang="zh-CN" sz="3600" dirty="0">
                <a:solidFill>
                  <a:srgbClr val="C00000"/>
                </a:solidFill>
                <a:latin typeface="Times New Roman" panose="02020603050405020304" pitchFamily="18" charset="0"/>
                <a:cs typeface="Times New Roman" panose="02020603050405020304" pitchFamily="18" charset="0"/>
              </a:rPr>
              <a:t>Prim’s algorithm </a:t>
            </a:r>
            <a:r>
              <a:rPr lang="en-US" altLang="zh-CN" sz="3600" dirty="0">
                <a:latin typeface="Times New Roman" panose="02020603050405020304" pitchFamily="18" charset="0"/>
                <a:cs typeface="Times New Roman" panose="02020603050405020304" pitchFamily="18" charset="0"/>
              </a:rPr>
              <a:t>and </a:t>
            </a:r>
            <a:r>
              <a:rPr lang="en-US" altLang="zh-CN" sz="3600" dirty="0">
                <a:solidFill>
                  <a:srgbClr val="C00000"/>
                </a:solidFill>
                <a:latin typeface="Times New Roman" panose="02020603050405020304" pitchFamily="18" charset="0"/>
                <a:cs typeface="Times New Roman" panose="02020603050405020304" pitchFamily="18" charset="0"/>
              </a:rPr>
              <a:t>Kruskal’s algorithm </a:t>
            </a:r>
            <a:r>
              <a:rPr lang="en-US" altLang="zh-CN" sz="3600" dirty="0">
                <a:latin typeface="Times New Roman" panose="02020603050405020304" pitchFamily="18" charset="0"/>
                <a:cs typeface="Times New Roman" panose="02020603050405020304" pitchFamily="18" charset="0"/>
              </a:rPr>
              <a:t>used to find a minimum spanning tree for a weighted undirected graph; </a:t>
            </a:r>
            <a:r>
              <a:rPr lang="en-US" altLang="zh-CN" sz="3600" dirty="0">
                <a:solidFill>
                  <a:srgbClr val="C00000"/>
                </a:solidFill>
                <a:latin typeface="Times New Roman" panose="02020603050405020304" pitchFamily="18" charset="0"/>
                <a:cs typeface="Times New Roman" panose="02020603050405020304" pitchFamily="18" charset="0"/>
              </a:rPr>
              <a:t>Dijkstra’s algorithm </a:t>
            </a:r>
            <a:r>
              <a:rPr lang="en-US" altLang="zh-CN" sz="3600" dirty="0">
                <a:latin typeface="Times New Roman" panose="02020603050405020304" pitchFamily="18" charset="0"/>
                <a:cs typeface="Times New Roman" panose="02020603050405020304" pitchFamily="18" charset="0"/>
              </a:rPr>
              <a:t>used to get single-source shortest paths between nodes in a graph; and </a:t>
            </a:r>
            <a:r>
              <a:rPr lang="en-US" altLang="zh-CN" sz="3600" dirty="0">
                <a:solidFill>
                  <a:srgbClr val="FF0000"/>
                </a:solidFill>
                <a:latin typeface="Times New Roman" panose="02020603050405020304" pitchFamily="18" charset="0"/>
                <a:cs typeface="Times New Roman" panose="02020603050405020304" pitchFamily="18" charset="0"/>
              </a:rPr>
              <a:t>Huffman coding</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972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Pass-Muraille</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ACM Tehran 2002 Preliminary</a:t>
            </a:r>
            <a:endParaRPr lang="zh-CN" altLang="zh-CN" dirty="0"/>
          </a:p>
          <a:p>
            <a:r>
              <a:rPr lang="en-US" altLang="zh-CN" b="1" dirty="0"/>
              <a:t>IDs for Online Judges: </a:t>
            </a:r>
            <a:r>
              <a:rPr lang="en-US" altLang="zh-CN" b="1" dirty="0" err="1"/>
              <a:t>POJ</a:t>
            </a:r>
            <a:r>
              <a:rPr lang="en-US" altLang="zh-CN" b="1" dirty="0"/>
              <a:t> 1230</a:t>
            </a:r>
            <a:r>
              <a:rPr lang="zh-CN" altLang="zh-CN" b="1" dirty="0"/>
              <a:t>，</a:t>
            </a:r>
            <a:r>
              <a:rPr lang="en-US" altLang="zh-CN" b="1" dirty="0" err="1"/>
              <a:t>ZOJ</a:t>
            </a:r>
            <a:r>
              <a:rPr lang="en-US" altLang="zh-CN" b="1" dirty="0"/>
              <a:t> 1375</a:t>
            </a:r>
            <a:endParaRPr lang="zh-CN" altLang="en-US" dirty="0"/>
          </a:p>
        </p:txBody>
      </p:sp>
    </p:spTree>
    <p:extLst>
      <p:ext uri="{BB962C8B-B14F-4D97-AF65-F5344CB8AC3E}">
        <p14:creationId xmlns:p14="http://schemas.microsoft.com/office/powerpoint/2010/main" val="383826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213658"/>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Ad Hoc Problems</a:t>
            </a:r>
            <a:endParaRPr lang="zh-CN" altLang="en-US" dirty="0"/>
          </a:p>
        </p:txBody>
      </p:sp>
      <p:sp>
        <p:nvSpPr>
          <p:cNvPr id="3" name="内容占位符 2"/>
          <p:cNvSpPr>
            <a:spLocks noGrp="1"/>
          </p:cNvSpPr>
          <p:nvPr>
            <p:ph idx="1"/>
          </p:nvPr>
        </p:nvSpPr>
        <p:spPr>
          <a:xfrm>
            <a:off x="838200" y="1438102"/>
            <a:ext cx="10515600" cy="4921134"/>
          </a:xfrm>
        </p:spPr>
        <p:txBody>
          <a:bodyPr/>
          <a:lstStyle/>
          <a:p>
            <a:r>
              <a:rPr lang="en-US" altLang="zh-CN" sz="4000" dirty="0">
                <a:solidFill>
                  <a:srgbClr val="FF0000"/>
                </a:solidFill>
                <a:latin typeface="Times New Roman" panose="02020603050405020304" pitchFamily="18" charset="0"/>
                <a:cs typeface="Times New Roman" panose="02020603050405020304" pitchFamily="18" charset="0"/>
              </a:rPr>
              <a:t>Ad hoc</a:t>
            </a:r>
            <a:r>
              <a:rPr lang="en-US" altLang="zh-CN" sz="4000" dirty="0">
                <a:latin typeface="Times New Roman" panose="02020603050405020304" pitchFamily="18" charset="0"/>
                <a:cs typeface="Times New Roman" panose="02020603050405020304" pitchFamily="18" charset="0"/>
              </a:rPr>
              <a:t>:   “for a special purpose …… ”.  </a:t>
            </a:r>
          </a:p>
          <a:p>
            <a:r>
              <a:rPr lang="en-US" altLang="zh-CN" sz="4000" dirty="0">
                <a:latin typeface="Times New Roman" panose="02020603050405020304" pitchFamily="18" charset="0"/>
                <a:cs typeface="Times New Roman" panose="02020603050405020304" pitchFamily="18" charset="0"/>
              </a:rPr>
              <a:t>No classical algorithms that can solve ad hoc problems. Programmers need to design specific algorithms to solve ad hoc problems. </a:t>
            </a:r>
          </a:p>
          <a:p>
            <a:r>
              <a:rPr lang="en-US" altLang="zh-CN" sz="4000" dirty="0">
                <a:latin typeface="Times New Roman" panose="02020603050405020304" pitchFamily="18" charset="0"/>
                <a:cs typeface="Times New Roman" panose="02020603050405020304" pitchFamily="18" charset="0"/>
              </a:rPr>
              <a:t>There are two strategies to design algorithms for solving ad hoc problems: </a:t>
            </a:r>
          </a:p>
          <a:p>
            <a:pPr lvl="1"/>
            <a:r>
              <a:rPr lang="en-US" altLang="zh-CN" sz="4000" dirty="0">
                <a:solidFill>
                  <a:srgbClr val="FF0000"/>
                </a:solidFill>
                <a:latin typeface="Times New Roman" panose="02020603050405020304" pitchFamily="18" charset="0"/>
                <a:cs typeface="Times New Roman" panose="02020603050405020304" pitchFamily="18" charset="0"/>
              </a:rPr>
              <a:t>Mechanism analysis</a:t>
            </a:r>
          </a:p>
          <a:p>
            <a:pPr lvl="1"/>
            <a:r>
              <a:rPr lang="en-US" altLang="zh-CN" sz="4000" dirty="0">
                <a:solidFill>
                  <a:srgbClr val="FF0000"/>
                </a:solidFill>
                <a:latin typeface="Times New Roman" panose="02020603050405020304" pitchFamily="18" charset="0"/>
                <a:cs typeface="Times New Roman" panose="02020603050405020304" pitchFamily="18" charset="0"/>
              </a:rPr>
              <a:t>Statistical analysis</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47065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2241"/>
            <a:ext cx="10515600" cy="629919"/>
          </a:xfrm>
        </p:spPr>
        <p:txBody>
          <a:bodyPr>
            <a:normAutofit fontScale="90000"/>
          </a:bodyPr>
          <a:lstStyle/>
          <a:p>
            <a:endParaRPr lang="zh-CN" altLang="en-US" dirty="0"/>
          </a:p>
        </p:txBody>
      </p:sp>
      <p:sp>
        <p:nvSpPr>
          <p:cNvPr id="3" name="内容占位符 2"/>
          <p:cNvSpPr>
            <a:spLocks noGrp="1"/>
          </p:cNvSpPr>
          <p:nvPr>
            <p:ph idx="1"/>
          </p:nvPr>
        </p:nvSpPr>
        <p:spPr>
          <a:xfrm>
            <a:off x="508000" y="904240"/>
            <a:ext cx="11064240" cy="5770880"/>
          </a:xfrm>
        </p:spPr>
        <p:txBody>
          <a:bodyPr>
            <a:noAutofit/>
          </a:bodyPr>
          <a:lstStyle/>
          <a:p>
            <a:r>
              <a:rPr lang="en-US" altLang="zh-CN" sz="3000" dirty="0"/>
              <a:t>In modern day magic shows, passing through walls is very popular in which a magician performer passes through several walls in a predesigned stage show. The wall-passer (Pass-</a:t>
            </a:r>
            <a:r>
              <a:rPr lang="en-US" altLang="zh-CN" sz="3000" dirty="0" err="1"/>
              <a:t>Muraille</a:t>
            </a:r>
            <a:r>
              <a:rPr lang="en-US" altLang="zh-CN" sz="3000" dirty="0"/>
              <a:t>) has a limited wall-passing energy to pass through at most </a:t>
            </a:r>
            <a:r>
              <a:rPr lang="en-US" altLang="zh-CN" sz="3000" i="1" dirty="0"/>
              <a:t>k</a:t>
            </a:r>
            <a:r>
              <a:rPr lang="en-US" altLang="zh-CN" sz="3000" dirty="0"/>
              <a:t> walls in each wall-passing show. The walls are placed on a grid-like area. An example is shown in Figure 1, where the land is viewed from above. All the walls have unit widths, but different lengths. You may assume that no grid cell belongs to two or more walls. A spectator chooses a column of the grid. Our wall-passer starts from the upper side of the grid and walks along the entire column, passing through every wall in his way to get to the lower side of the grid. If he faces more than </a:t>
            </a:r>
            <a:r>
              <a:rPr lang="en-US" altLang="zh-CN" sz="3000" i="1" dirty="0"/>
              <a:t>k</a:t>
            </a:r>
            <a:r>
              <a:rPr lang="en-US" altLang="zh-CN" sz="3000" dirty="0"/>
              <a:t> walls when he tries to walk along a column, he would fail presenting a good show.</a:t>
            </a:r>
            <a:endParaRPr lang="zh-CN" altLang="en-US" sz="3000" dirty="0"/>
          </a:p>
        </p:txBody>
      </p:sp>
    </p:spTree>
    <p:extLst>
      <p:ext uri="{BB962C8B-B14F-4D97-AF65-F5344CB8AC3E}">
        <p14:creationId xmlns:p14="http://schemas.microsoft.com/office/powerpoint/2010/main" val="2675276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For example, in the wall configuration shown in Figure 1, a wall-passer with </a:t>
            </a:r>
            <a:r>
              <a:rPr lang="en-US" altLang="zh-CN" i="1" dirty="0"/>
              <a:t>k</a:t>
            </a:r>
            <a:r>
              <a:rPr lang="en-US" altLang="zh-CN" dirty="0"/>
              <a:t> = 3 can pass from the upper side to the lower side choosing any column except column 6.</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90" y="3103756"/>
            <a:ext cx="3150870" cy="3073208"/>
          </a:xfrm>
          <a:prstGeom prst="rect">
            <a:avLst/>
          </a:prstGeom>
        </p:spPr>
      </p:pic>
    </p:spTree>
    <p:extLst>
      <p:ext uri="{BB962C8B-B14F-4D97-AF65-F5344CB8AC3E}">
        <p14:creationId xmlns:p14="http://schemas.microsoft.com/office/powerpoint/2010/main" val="1176578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Given a wall-passer with a given energy and a show stage, we want to remove the minimum number of walls from the stage so that our performer can pass through all the walls at any column chosen by spectators.</a:t>
            </a:r>
            <a:endParaRPr lang="zh-CN" altLang="zh-CN" dirty="0"/>
          </a:p>
          <a:p>
            <a:endParaRPr lang="zh-CN" altLang="en-US" dirty="0"/>
          </a:p>
        </p:txBody>
      </p:sp>
    </p:spTree>
    <p:extLst>
      <p:ext uri="{BB962C8B-B14F-4D97-AF65-F5344CB8AC3E}">
        <p14:creationId xmlns:p14="http://schemas.microsoft.com/office/powerpoint/2010/main" val="3103872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3681"/>
            <a:ext cx="10515600" cy="619760"/>
          </a:xfrm>
        </p:spPr>
        <p:txBody>
          <a:bodyPr>
            <a:normAutofit fontScale="90000"/>
          </a:bodyPr>
          <a:lstStyle/>
          <a:p>
            <a:endParaRPr lang="zh-CN" altLang="en-US" dirty="0"/>
          </a:p>
        </p:txBody>
      </p:sp>
      <p:sp>
        <p:nvSpPr>
          <p:cNvPr id="3" name="内容占位符 2"/>
          <p:cNvSpPr>
            <a:spLocks noGrp="1"/>
          </p:cNvSpPr>
          <p:nvPr>
            <p:ph idx="1"/>
          </p:nvPr>
        </p:nvSpPr>
        <p:spPr>
          <a:xfrm>
            <a:off x="838200" y="1046480"/>
            <a:ext cx="10515600" cy="5567680"/>
          </a:xfrm>
        </p:spPr>
        <p:txBody>
          <a:bodyPr>
            <a:normAutofit fontScale="92500" lnSpcReduction="10000"/>
          </a:bodyPr>
          <a:lstStyle/>
          <a:p>
            <a:r>
              <a:rPr lang="en-US" altLang="zh-CN" b="1" dirty="0"/>
              <a:t>Input</a:t>
            </a:r>
            <a:endParaRPr lang="zh-CN" altLang="zh-CN" dirty="0"/>
          </a:p>
          <a:p>
            <a:r>
              <a:rPr lang="en-US" altLang="zh-CN" dirty="0"/>
              <a:t>The first line of the input file contains a single integer </a:t>
            </a:r>
            <a:r>
              <a:rPr lang="en-US" altLang="zh-CN" i="1" dirty="0"/>
              <a:t>t </a:t>
            </a:r>
            <a:r>
              <a:rPr lang="en-US" altLang="zh-CN" dirty="0"/>
              <a:t>(</a:t>
            </a:r>
            <a:r>
              <a:rPr lang="en-US" altLang="zh-CN" dirty="0" err="1"/>
              <a:t>1≤</a:t>
            </a:r>
            <a:r>
              <a:rPr lang="en-US" altLang="zh-CN" i="1" dirty="0" err="1"/>
              <a:t>t</a:t>
            </a:r>
            <a:r>
              <a:rPr lang="en-US" altLang="zh-CN" dirty="0" err="1"/>
              <a:t>≤10</a:t>
            </a:r>
            <a:r>
              <a:rPr lang="en-US" altLang="zh-CN" dirty="0"/>
              <a:t>), the number of test cases, followed by the input data for each test case. The first line of each test case contains two integers </a:t>
            </a:r>
            <a:r>
              <a:rPr lang="en-US" altLang="zh-CN" i="1" dirty="0"/>
              <a:t>n</a:t>
            </a:r>
            <a:r>
              <a:rPr lang="en-US" altLang="zh-CN" dirty="0"/>
              <a:t> (</a:t>
            </a:r>
            <a:r>
              <a:rPr lang="en-US" altLang="zh-CN" dirty="0" err="1"/>
              <a:t>1≤</a:t>
            </a:r>
            <a:r>
              <a:rPr lang="en-US" altLang="zh-CN" i="1" dirty="0" err="1"/>
              <a:t>n</a:t>
            </a:r>
            <a:r>
              <a:rPr lang="en-US" altLang="zh-CN" dirty="0" err="1"/>
              <a:t>≤100</a:t>
            </a:r>
            <a:r>
              <a:rPr lang="en-US" altLang="zh-CN" dirty="0"/>
              <a:t>), the number of walls, and </a:t>
            </a:r>
            <a:r>
              <a:rPr lang="en-US" altLang="zh-CN" i="1" dirty="0"/>
              <a:t>k</a:t>
            </a:r>
            <a:r>
              <a:rPr lang="en-US" altLang="zh-CN" dirty="0"/>
              <a:t> (</a:t>
            </a:r>
            <a:r>
              <a:rPr lang="en-US" altLang="zh-CN" dirty="0" err="1"/>
              <a:t>0≤</a:t>
            </a:r>
            <a:r>
              <a:rPr lang="en-US" altLang="zh-CN" i="1" dirty="0" err="1"/>
              <a:t>k</a:t>
            </a:r>
            <a:r>
              <a:rPr lang="en-US" altLang="zh-CN" dirty="0" err="1"/>
              <a:t>≤100</a:t>
            </a:r>
            <a:r>
              <a:rPr lang="en-US" altLang="zh-CN" dirty="0"/>
              <a:t>), the maximum number of walls that the wall-passer can pass through, respectively. After the first line, there are </a:t>
            </a:r>
            <a:r>
              <a:rPr lang="en-US" altLang="zh-CN" i="1" dirty="0"/>
              <a:t>n</a:t>
            </a:r>
            <a:r>
              <a:rPr lang="en-US" altLang="zh-CN" dirty="0"/>
              <a:t> lines each containing two (</a:t>
            </a:r>
            <a:r>
              <a:rPr lang="en-US" altLang="zh-CN" i="1" dirty="0"/>
              <a:t>x</a:t>
            </a:r>
            <a:r>
              <a:rPr lang="en-US" altLang="zh-CN" dirty="0"/>
              <a:t>, </a:t>
            </a:r>
            <a:r>
              <a:rPr lang="en-US" altLang="zh-CN" i="1" dirty="0"/>
              <a:t>y</a:t>
            </a:r>
            <a:r>
              <a:rPr lang="en-US" altLang="zh-CN" dirty="0"/>
              <a:t>) pairs representing coordinates of the two endpoints of a wall. Coordinates are non-negative integers less than or equal to 100. The upper-left of the grid is assumed to have coordinates (0, 0). The second sample test case below corresponds to the land given in Figure 1.</a:t>
            </a:r>
            <a:endParaRPr lang="zh-CN" altLang="zh-CN" dirty="0"/>
          </a:p>
          <a:p>
            <a:r>
              <a:rPr lang="en-US" altLang="zh-CN" b="1" dirty="0"/>
              <a:t>Output</a:t>
            </a:r>
            <a:endParaRPr lang="zh-CN" altLang="zh-CN" dirty="0"/>
          </a:p>
          <a:p>
            <a:r>
              <a:rPr lang="en-US" altLang="zh-CN" dirty="0"/>
              <a:t>There should be one line per test case containing an integer number which is the minimum number of walls to be removed such that the wall-passer can pass through walls starting from any column on the upper side.</a:t>
            </a:r>
            <a:endParaRPr lang="zh-CN" altLang="en-US" dirty="0"/>
          </a:p>
        </p:txBody>
      </p:sp>
    </p:spTree>
    <p:extLst>
      <p:ext uri="{BB962C8B-B14F-4D97-AF65-F5344CB8AC3E}">
        <p14:creationId xmlns:p14="http://schemas.microsoft.com/office/powerpoint/2010/main" val="1881266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All columns are scanned from left to right.</a:t>
            </a:r>
          </a:p>
          <a:p>
            <a:r>
              <a:rPr lang="en-US" altLang="zh-CN" sz="4000" dirty="0">
                <a:latin typeface="Times New Roman" panose="02020603050405020304" pitchFamily="18" charset="0"/>
                <a:cs typeface="Times New Roman" panose="02020603050405020304" pitchFamily="18" charset="0"/>
              </a:rPr>
              <a:t>Removing the minimum number of walls from the stage must guarantee removing the minimum number of walls in scanned columns. </a:t>
            </a:r>
          </a:p>
          <a:p>
            <a:r>
              <a:rPr lang="en-US" altLang="zh-CN" sz="4000" dirty="0">
                <a:latin typeface="Times New Roman" panose="02020603050405020304" pitchFamily="18" charset="0"/>
                <a:cs typeface="Times New Roman" panose="02020603050405020304" pitchFamily="18" charset="0"/>
              </a:rPr>
              <a:t>The optimal solution to the problem consists of its optimal solutions to subproblems. The key to the problem is its greedy-choice.</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946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9028"/>
          </a:xfrm>
        </p:spPr>
        <p:txBody>
          <a:bodyPr>
            <a:normAutofit fontScale="90000"/>
          </a:bodyPr>
          <a:lstStyle/>
          <a:p>
            <a:endParaRPr lang="zh-CN" altLang="en-US" dirty="0"/>
          </a:p>
        </p:txBody>
      </p:sp>
      <p:sp>
        <p:nvSpPr>
          <p:cNvPr id="3" name="内容占位符 2"/>
          <p:cNvSpPr>
            <a:spLocks noGrp="1"/>
          </p:cNvSpPr>
          <p:nvPr>
            <p:ph idx="1"/>
          </p:nvPr>
        </p:nvSpPr>
        <p:spPr>
          <a:xfrm>
            <a:off x="838200" y="1321724"/>
            <a:ext cx="10515600" cy="4855239"/>
          </a:xfrm>
        </p:spPr>
        <p:txBody>
          <a:bodyPr>
            <a:normAutofit/>
          </a:bodyPr>
          <a:lstStyle/>
          <a:p>
            <a:r>
              <a:rPr lang="en-US" altLang="zh-CN" sz="4000" dirty="0">
                <a:latin typeface="Times New Roman" panose="02020603050405020304" pitchFamily="18" charset="0"/>
                <a:cs typeface="Times New Roman" panose="02020603050405020304" pitchFamily="18" charset="0"/>
              </a:rPr>
              <a:t>Suppose there are </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 walls in the current column.</a:t>
            </a:r>
          </a:p>
          <a:p>
            <a:r>
              <a:rPr lang="en-US" altLang="zh-CN" sz="4000" dirty="0">
                <a:latin typeface="Times New Roman" panose="02020603050405020304" pitchFamily="18" charset="0"/>
                <a:cs typeface="Times New Roman" panose="02020603050405020304" pitchFamily="18" charset="0"/>
              </a:rPr>
              <a:t>If </a:t>
            </a:r>
            <a:r>
              <a:rPr lang="en-US" altLang="zh-CN" sz="4000" i="1" dirty="0">
                <a:latin typeface="Times New Roman" panose="02020603050405020304" pitchFamily="18" charset="0"/>
                <a:cs typeface="Times New Roman" panose="02020603050405020304" pitchFamily="18" charset="0"/>
              </a:rPr>
              <a:t>D≤K</a:t>
            </a:r>
            <a:r>
              <a:rPr lang="en-US" altLang="zh-CN" sz="4000" dirty="0">
                <a:latin typeface="Times New Roman" panose="02020603050405020304" pitchFamily="18" charset="0"/>
                <a:cs typeface="Times New Roman" panose="02020603050405020304" pitchFamily="18" charset="0"/>
              </a:rPr>
              <a:t>, we needn’t remove any wall; and if </a:t>
            </a:r>
            <a:r>
              <a:rPr lang="en-US" altLang="zh-CN" sz="4000" i="1" dirty="0">
                <a:latin typeface="Times New Roman" panose="02020603050405020304" pitchFamily="18" charset="0"/>
                <a:cs typeface="Times New Roman" panose="02020603050405020304" pitchFamily="18" charset="0"/>
              </a:rPr>
              <a:t>D&gt;K</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D-K</a:t>
            </a:r>
            <a:r>
              <a:rPr lang="en-US" altLang="zh-CN" sz="4000" dirty="0">
                <a:latin typeface="Times New Roman" panose="02020603050405020304" pitchFamily="18" charset="0"/>
                <a:cs typeface="Times New Roman" panose="02020603050405020304" pitchFamily="18" charset="0"/>
              </a:rPr>
              <a:t> walls must be removed.</a:t>
            </a:r>
          </a:p>
          <a:p>
            <a:r>
              <a:rPr lang="en-US" altLang="zh-CN" sz="4000" dirty="0">
                <a:solidFill>
                  <a:srgbClr val="C00000"/>
                </a:solidFill>
                <a:latin typeface="Times New Roman" panose="02020603050405020304" pitchFamily="18" charset="0"/>
                <a:cs typeface="Times New Roman" panose="02020603050405020304" pitchFamily="18" charset="0"/>
              </a:rPr>
              <a:t>The greedy-choice </a:t>
            </a:r>
          </a:p>
          <a:p>
            <a:pPr lvl="1"/>
            <a:r>
              <a:rPr lang="en-US" altLang="zh-CN" sz="3600" dirty="0">
                <a:latin typeface="Times New Roman" panose="02020603050405020304" pitchFamily="18" charset="0"/>
                <a:cs typeface="Times New Roman" panose="02020603050405020304" pitchFamily="18" charset="0"/>
              </a:rPr>
              <a:t>For walls in the current column, the longest </a:t>
            </a:r>
            <a:r>
              <a:rPr lang="en-US" altLang="zh-CN" sz="3600" i="1" dirty="0">
                <a:latin typeface="Times New Roman" panose="02020603050405020304" pitchFamily="18" charset="0"/>
                <a:cs typeface="Times New Roman" panose="02020603050405020304" pitchFamily="18" charset="0"/>
              </a:rPr>
              <a:t>D-K</a:t>
            </a:r>
            <a:r>
              <a:rPr lang="en-US" altLang="zh-CN" sz="3600" dirty="0">
                <a:latin typeface="Times New Roman" panose="02020603050405020304" pitchFamily="18" charset="0"/>
                <a:cs typeface="Times New Roman" panose="02020603050405020304" pitchFamily="18" charset="0"/>
              </a:rPr>
              <a:t> walls in unscanned columns are removed. </a:t>
            </a:r>
          </a:p>
          <a:p>
            <a:pPr lvl="1"/>
            <a:r>
              <a:rPr lang="en-US" altLang="zh-CN" sz="3600" dirty="0">
                <a:latin typeface="Times New Roman" panose="02020603050405020304" pitchFamily="18" charset="0"/>
                <a:cs typeface="Times New Roman" panose="02020603050405020304" pitchFamily="18" charset="0"/>
              </a:rPr>
              <a:t>The greedy-choice removes minimum number of walls.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155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5.1.2 Tian Ji -- The Horse Racing</a:t>
            </a:r>
            <a:endParaRPr lang="zh-CN" altLang="en-US" dirty="0"/>
          </a:p>
        </p:txBody>
      </p:sp>
      <p:sp>
        <p:nvSpPr>
          <p:cNvPr id="3" name="内容占位符 2"/>
          <p:cNvSpPr>
            <a:spLocks noGrp="1"/>
          </p:cNvSpPr>
          <p:nvPr>
            <p:ph idx="1"/>
          </p:nvPr>
        </p:nvSpPr>
        <p:spPr/>
        <p:txBody>
          <a:bodyPr/>
          <a:lstStyle/>
          <a:p>
            <a:r>
              <a:rPr lang="en-US" altLang="zh-CN" b="1" dirty="0"/>
              <a:t>Source: ACM Shanghai 2004</a:t>
            </a:r>
            <a:endParaRPr lang="zh-CN" altLang="zh-CN" dirty="0"/>
          </a:p>
          <a:p>
            <a:r>
              <a:rPr lang="en-US" altLang="zh-CN" b="1" dirty="0"/>
              <a:t>IDs for Online Judges: </a:t>
            </a:r>
            <a:r>
              <a:rPr lang="en-US" altLang="zh-CN" b="1" dirty="0" err="1"/>
              <a:t>POJ</a:t>
            </a:r>
            <a:r>
              <a:rPr lang="en-US" altLang="zh-CN" b="1" dirty="0"/>
              <a:t> 2287</a:t>
            </a:r>
            <a:r>
              <a:rPr lang="zh-CN" altLang="zh-CN" b="1" dirty="0"/>
              <a:t>，</a:t>
            </a:r>
            <a:r>
              <a:rPr lang="en-US" altLang="zh-CN" b="1" dirty="0" err="1"/>
              <a:t>ZOJ</a:t>
            </a:r>
            <a:r>
              <a:rPr lang="en-US" altLang="zh-CN" b="1" dirty="0"/>
              <a:t> 2397</a:t>
            </a:r>
            <a:r>
              <a:rPr lang="zh-CN" altLang="zh-CN" b="1" dirty="0"/>
              <a:t>，</a:t>
            </a:r>
            <a:r>
              <a:rPr lang="en-US" altLang="zh-CN" b="1" dirty="0" err="1"/>
              <a:t>UVA</a:t>
            </a:r>
            <a:r>
              <a:rPr lang="en-US" altLang="zh-CN" b="1"/>
              <a:t> 3266</a:t>
            </a:r>
            <a:endParaRPr lang="zh-CN" altLang="en-US"/>
          </a:p>
        </p:txBody>
      </p:sp>
    </p:spTree>
    <p:extLst>
      <p:ext uri="{BB962C8B-B14F-4D97-AF65-F5344CB8AC3E}">
        <p14:creationId xmlns:p14="http://schemas.microsoft.com/office/powerpoint/2010/main" val="2566210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8017"/>
            <a:ext cx="10515600" cy="576071"/>
          </a:xfrm>
        </p:spPr>
        <p:txBody>
          <a:bodyPr>
            <a:normAutofit fontScale="90000"/>
          </a:bodyPr>
          <a:lstStyle/>
          <a:p>
            <a:endParaRPr lang="zh-CN" altLang="en-US" dirty="0"/>
          </a:p>
        </p:txBody>
      </p:sp>
      <p:sp>
        <p:nvSpPr>
          <p:cNvPr id="3" name="内容占位符 2"/>
          <p:cNvSpPr>
            <a:spLocks noGrp="1"/>
          </p:cNvSpPr>
          <p:nvPr>
            <p:ph idx="1"/>
          </p:nvPr>
        </p:nvSpPr>
        <p:spPr>
          <a:xfrm>
            <a:off x="838200" y="841248"/>
            <a:ext cx="10515600" cy="5760720"/>
          </a:xfrm>
        </p:spPr>
        <p:txBody>
          <a:bodyPr>
            <a:normAutofit fontScale="85000" lnSpcReduction="10000"/>
          </a:bodyPr>
          <a:lstStyle/>
          <a:p>
            <a:r>
              <a:rPr lang="en-US" altLang="zh-CN" dirty="0"/>
              <a:t>Here is a famous story in Chinese history.</a:t>
            </a:r>
            <a:endParaRPr lang="zh-CN" altLang="zh-CN" dirty="0"/>
          </a:p>
          <a:p>
            <a:r>
              <a:rPr lang="en-US" altLang="zh-CN" dirty="0"/>
              <a:t>That was about 2300 years ago. General </a:t>
            </a:r>
            <a:r>
              <a:rPr lang="en-US" altLang="zh-CN" dirty="0" err="1"/>
              <a:t>Tian</a:t>
            </a:r>
            <a:r>
              <a:rPr lang="en-US" altLang="zh-CN" dirty="0"/>
              <a:t> </a:t>
            </a:r>
            <a:r>
              <a:rPr lang="en-US" altLang="zh-CN" dirty="0" err="1"/>
              <a:t>Ji</a:t>
            </a:r>
            <a:r>
              <a:rPr lang="en-US" altLang="zh-CN" dirty="0"/>
              <a:t> was a high official in the country Qi. He likes to play horse racing with the king and others.</a:t>
            </a:r>
            <a:endParaRPr lang="zh-CN" altLang="zh-CN" dirty="0"/>
          </a:p>
          <a:p>
            <a:r>
              <a:rPr lang="en-US" altLang="zh-CN" dirty="0"/>
              <a:t>Both of </a:t>
            </a:r>
            <a:r>
              <a:rPr lang="en-US" altLang="zh-CN" dirty="0" err="1"/>
              <a:t>Tian</a:t>
            </a:r>
            <a:r>
              <a:rPr lang="en-US" altLang="zh-CN" dirty="0"/>
              <a:t> and the king have three horses in different classes, namely, regular, plus, and super. The rule is to have three rounds in a match; each of the horses must be used in one round. The winner of a single round takes two hundred silver dollars from the loser.</a:t>
            </a:r>
            <a:endParaRPr lang="zh-CN" altLang="zh-CN" dirty="0"/>
          </a:p>
          <a:p>
            <a:r>
              <a:rPr lang="en-US" altLang="zh-CN" dirty="0"/>
              <a:t>Being the most powerful man in the country, the king has so nice horses that in each class his horse is better than </a:t>
            </a:r>
            <a:r>
              <a:rPr lang="en-US" altLang="zh-CN" dirty="0" err="1"/>
              <a:t>Tian's</a:t>
            </a:r>
            <a:r>
              <a:rPr lang="en-US" altLang="zh-CN" dirty="0"/>
              <a:t>. As a result, each time the king takes six hundred silver dollars from </a:t>
            </a:r>
            <a:r>
              <a:rPr lang="en-US" altLang="zh-CN" dirty="0" err="1"/>
              <a:t>Tian</a:t>
            </a:r>
            <a:r>
              <a:rPr lang="en-US" altLang="zh-CN" dirty="0"/>
              <a:t>.</a:t>
            </a:r>
            <a:endParaRPr lang="zh-CN" altLang="zh-CN" dirty="0"/>
          </a:p>
          <a:p>
            <a:r>
              <a:rPr lang="en-US" altLang="zh-CN" dirty="0" err="1"/>
              <a:t>Tian</a:t>
            </a:r>
            <a:r>
              <a:rPr lang="en-US" altLang="zh-CN" dirty="0"/>
              <a:t> </a:t>
            </a:r>
            <a:r>
              <a:rPr lang="en-US" altLang="zh-CN" dirty="0" err="1"/>
              <a:t>Ji</a:t>
            </a:r>
            <a:r>
              <a:rPr lang="en-US" altLang="zh-CN" dirty="0"/>
              <a:t> was not happy about that, until he met Sun Bin, one of the most famous generals in Chinese history. Using a little trick due to Sun, </a:t>
            </a:r>
            <a:r>
              <a:rPr lang="en-US" altLang="zh-CN" dirty="0" err="1"/>
              <a:t>Tian</a:t>
            </a:r>
            <a:r>
              <a:rPr lang="en-US" altLang="zh-CN" dirty="0"/>
              <a:t> </a:t>
            </a:r>
            <a:r>
              <a:rPr lang="en-US" altLang="zh-CN" dirty="0" err="1"/>
              <a:t>Ji</a:t>
            </a:r>
            <a:r>
              <a:rPr lang="en-US" altLang="zh-CN" dirty="0"/>
              <a:t> brought home two hundred silver dollars and such a grace in the next match.</a:t>
            </a:r>
            <a:endParaRPr lang="zh-CN" altLang="zh-CN" dirty="0"/>
          </a:p>
          <a:p>
            <a:r>
              <a:rPr lang="en-US" altLang="zh-CN" dirty="0"/>
              <a:t>It was a rather simple trick. Using his regular class horse race against the super class from the king, they will certainly lose that round. But then his plus beat the king's regular, and his super beat the king's plus. What a simple trick. And how do you think of </a:t>
            </a:r>
            <a:r>
              <a:rPr lang="en-US" altLang="zh-CN" dirty="0" err="1"/>
              <a:t>Tian</a:t>
            </a:r>
            <a:r>
              <a:rPr lang="en-US" altLang="zh-CN" dirty="0"/>
              <a:t> </a:t>
            </a:r>
            <a:r>
              <a:rPr lang="en-US" altLang="zh-CN" dirty="0" err="1"/>
              <a:t>Ji</a:t>
            </a:r>
            <a:r>
              <a:rPr lang="en-US" altLang="zh-CN" dirty="0"/>
              <a:t>, the high ranked official in China?</a:t>
            </a:r>
            <a:endParaRPr lang="zh-CN" altLang="en-US" dirty="0"/>
          </a:p>
        </p:txBody>
      </p:sp>
    </p:spTree>
    <p:extLst>
      <p:ext uri="{BB962C8B-B14F-4D97-AF65-F5344CB8AC3E}">
        <p14:creationId xmlns:p14="http://schemas.microsoft.com/office/powerpoint/2010/main" val="1117386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705" y="2587752"/>
            <a:ext cx="10654842" cy="2862072"/>
          </a:xfrm>
        </p:spPr>
      </p:pic>
    </p:spTree>
    <p:extLst>
      <p:ext uri="{BB962C8B-B14F-4D97-AF65-F5344CB8AC3E}">
        <p14:creationId xmlns:p14="http://schemas.microsoft.com/office/powerpoint/2010/main" val="1514448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1169"/>
            <a:ext cx="10515600" cy="649223"/>
          </a:xfrm>
        </p:spPr>
        <p:txBody>
          <a:bodyPr>
            <a:normAutofit fontScale="90000"/>
          </a:bodyPr>
          <a:lstStyle/>
          <a:p>
            <a:endParaRPr lang="zh-CN" altLang="en-US" dirty="0"/>
          </a:p>
        </p:txBody>
      </p:sp>
      <p:sp>
        <p:nvSpPr>
          <p:cNvPr id="3" name="内容占位符 2"/>
          <p:cNvSpPr>
            <a:spLocks noGrp="1"/>
          </p:cNvSpPr>
          <p:nvPr>
            <p:ph idx="1"/>
          </p:nvPr>
        </p:nvSpPr>
        <p:spPr>
          <a:xfrm>
            <a:off x="838200" y="987552"/>
            <a:ext cx="10515600" cy="5742432"/>
          </a:xfrm>
        </p:spPr>
        <p:txBody>
          <a:bodyPr>
            <a:normAutofit fontScale="92500" lnSpcReduction="20000"/>
          </a:bodyPr>
          <a:lstStyle/>
          <a:p>
            <a:r>
              <a:rPr lang="en-US" altLang="zh-CN" dirty="0"/>
              <a:t>Were </a:t>
            </a:r>
            <a:r>
              <a:rPr lang="en-US" altLang="zh-CN" dirty="0" err="1"/>
              <a:t>Tian</a:t>
            </a:r>
            <a:r>
              <a:rPr lang="en-US" altLang="zh-CN" dirty="0"/>
              <a:t> </a:t>
            </a:r>
            <a:r>
              <a:rPr lang="en-US" altLang="zh-CN" dirty="0" err="1"/>
              <a:t>Ji</a:t>
            </a:r>
            <a:r>
              <a:rPr lang="en-US" altLang="zh-CN" dirty="0"/>
              <a:t> lives in nowadays, he will certainly laugh at himself. Even more, were he sitting in the ACM contest right now, he may discover that the horse racing problem can be simply viewed as finding the maximum matching in a bipartite graph. Draw </a:t>
            </a:r>
            <a:r>
              <a:rPr lang="en-US" altLang="zh-CN" dirty="0" err="1"/>
              <a:t>Tian's</a:t>
            </a:r>
            <a:r>
              <a:rPr lang="en-US" altLang="zh-CN" dirty="0"/>
              <a:t> horses on one side, and the king's horses on the other. Whenever one of </a:t>
            </a:r>
            <a:r>
              <a:rPr lang="en-US" altLang="zh-CN" dirty="0" err="1"/>
              <a:t>Tian's</a:t>
            </a:r>
            <a:r>
              <a:rPr lang="en-US" altLang="zh-CN" dirty="0"/>
              <a:t> horses can beat one from the king, we draw an edge between them, meaning we wish to establish this pair. Then, the problem of winning as many rounds as possible is just to find the maximum matching in this graph. If there are ties, the problem becomes more complicated, he needs to assign weights 0, 1, or -1 to all the possible edges, and find a maximum weighted perfect matching...</a:t>
            </a:r>
            <a:endParaRPr lang="zh-CN" altLang="zh-CN" dirty="0"/>
          </a:p>
          <a:p>
            <a:r>
              <a:rPr lang="en-US" altLang="zh-CN" dirty="0"/>
              <a:t>However, the horse racing problem is a very special case of bipartite matching. The graph is decided by the speed of the horses -- a vertex of higher speed always beat a vertex of lower speed. In this case, the weighted bipartite matching algorithm is a too advanced tool to deal with the problem.</a:t>
            </a:r>
            <a:endParaRPr lang="zh-CN" altLang="zh-CN" dirty="0"/>
          </a:p>
          <a:p>
            <a:r>
              <a:rPr lang="en-US" altLang="zh-CN" dirty="0"/>
              <a:t>In this problem, you are asked to write a program to solve this special case of matching problem.</a:t>
            </a:r>
            <a:endParaRPr lang="zh-CN" altLang="en-US" dirty="0"/>
          </a:p>
        </p:txBody>
      </p:sp>
    </p:spTree>
    <p:extLst>
      <p:ext uri="{BB962C8B-B14F-4D97-AF65-F5344CB8AC3E}">
        <p14:creationId xmlns:p14="http://schemas.microsoft.com/office/powerpoint/2010/main" val="139635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Solving Problems by Mechanism 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Mechanism analysis examines the characteristics and internal mechanisms of an object to find a mathematical representation of the problem. Therefore, the key to mechanism analysis is mathematical modeling. Solving problems by mechanism analysis is a top-down method.</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11569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Input</a:t>
            </a:r>
            <a:endParaRPr lang="zh-CN" altLang="zh-CN" dirty="0"/>
          </a:p>
          <a:p>
            <a:r>
              <a:rPr lang="en-US" altLang="zh-CN" dirty="0"/>
              <a:t>The input consists of up to 50 test cases. Each case starts with a positive integer</a:t>
            </a:r>
            <a:r>
              <a:rPr lang="en-US" altLang="zh-CN" i="1" dirty="0"/>
              <a:t> n</a:t>
            </a:r>
            <a:r>
              <a:rPr lang="en-US" altLang="zh-CN" dirty="0"/>
              <a:t> (</a:t>
            </a:r>
            <a:r>
              <a:rPr lang="en-US" altLang="zh-CN" i="1" dirty="0" err="1"/>
              <a:t>n</a:t>
            </a:r>
            <a:r>
              <a:rPr lang="en-US" altLang="zh-CN" dirty="0" err="1"/>
              <a:t>≤1000</a:t>
            </a:r>
            <a:r>
              <a:rPr lang="en-US" altLang="zh-CN" dirty="0"/>
              <a:t>) on the first line, which is the number of horses on each side. The next </a:t>
            </a:r>
            <a:r>
              <a:rPr lang="en-US" altLang="zh-CN" i="1" dirty="0"/>
              <a:t>n</a:t>
            </a:r>
            <a:r>
              <a:rPr lang="en-US" altLang="zh-CN" dirty="0"/>
              <a:t> integers on the second line are the speeds of </a:t>
            </a:r>
            <a:r>
              <a:rPr lang="en-US" altLang="zh-CN" dirty="0" err="1"/>
              <a:t>Tian's</a:t>
            </a:r>
            <a:r>
              <a:rPr lang="en-US" altLang="zh-CN" dirty="0"/>
              <a:t> horses. Then the next </a:t>
            </a:r>
            <a:r>
              <a:rPr lang="en-US" altLang="zh-CN" i="1" dirty="0"/>
              <a:t>n </a:t>
            </a:r>
            <a:r>
              <a:rPr lang="en-US" altLang="zh-CN" dirty="0"/>
              <a:t>integers on the third line are the speeds of the king's horses. The input ends with a line that has a single `0' after the last test case.</a:t>
            </a:r>
            <a:endParaRPr lang="zh-CN" altLang="zh-CN" dirty="0"/>
          </a:p>
          <a:p>
            <a:r>
              <a:rPr lang="en-US" altLang="zh-CN" b="1" dirty="0"/>
              <a:t>Output</a:t>
            </a:r>
            <a:endParaRPr lang="zh-CN" altLang="zh-CN" dirty="0"/>
          </a:p>
          <a:p>
            <a:r>
              <a:rPr lang="en-US" altLang="zh-CN" dirty="0"/>
              <a:t>For each input case, output a line containing a single number, which is the maximum money </a:t>
            </a:r>
            <a:r>
              <a:rPr lang="en-US" altLang="zh-CN" dirty="0" err="1"/>
              <a:t>Tian</a:t>
            </a:r>
            <a:r>
              <a:rPr lang="en-US" altLang="zh-CN" dirty="0"/>
              <a:t> </a:t>
            </a:r>
            <a:r>
              <a:rPr lang="en-US" altLang="zh-CN" dirty="0" err="1"/>
              <a:t>Ji</a:t>
            </a:r>
            <a:r>
              <a:rPr lang="en-US" altLang="zh-CN" dirty="0"/>
              <a:t> will get, in silver dollars.</a:t>
            </a:r>
            <a:endParaRPr lang="zh-CN" altLang="en-US" dirty="0"/>
          </a:p>
        </p:txBody>
      </p:sp>
    </p:spTree>
    <p:extLst>
      <p:ext uri="{BB962C8B-B14F-4D97-AF65-F5344CB8AC3E}">
        <p14:creationId xmlns:p14="http://schemas.microsoft.com/office/powerpoint/2010/main" val="970141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Analysis</a:t>
            </a:r>
            <a:endParaRPr lang="zh-CN" altLang="en-US" dirty="0"/>
          </a:p>
        </p:txBody>
      </p:sp>
      <p:sp>
        <p:nvSpPr>
          <p:cNvPr id="3" name="内容占位符 2"/>
          <p:cNvSpPr>
            <a:spLocks noGrp="1"/>
          </p:cNvSpPr>
          <p:nvPr>
            <p:ph idx="1"/>
          </p:nvPr>
        </p:nvSpPr>
        <p:spPr/>
        <p:txBody>
          <a:bodyPr/>
          <a:lstStyle/>
          <a:p>
            <a:r>
              <a:rPr lang="x-none" altLang="zh-CN" dirty="0"/>
              <a:t>The problem can be solved by several different methods. Maximum matching in a bipartite graph or dynamic programming can be used to solve the problem, but using greedy algorithm to solve the problem is simple and efficient. The greedy algorithm is as follow.</a:t>
            </a:r>
            <a:endParaRPr lang="zh-CN" altLang="zh-CN" dirty="0"/>
          </a:p>
          <a:p>
            <a:r>
              <a:rPr lang="x-none" altLang="zh-CN" dirty="0"/>
              <a:t>First, the speeds of Tian's horses and the speeds of the king's horses are sorted in ascending order respectively. Suppose the sequence for speeds of Tian's current horses in ascending order is </a:t>
            </a:r>
            <a:r>
              <a:rPr lang="x-none" altLang="zh-CN" i="1" dirty="0"/>
              <a:t>A</a:t>
            </a:r>
            <a:r>
              <a:rPr lang="x-none" altLang="zh-CN" dirty="0"/>
              <a:t>=</a:t>
            </a:r>
            <a:r>
              <a:rPr lang="x-none" altLang="zh-CN" i="1" dirty="0"/>
              <a:t>a</a:t>
            </a:r>
            <a:r>
              <a:rPr lang="x-none" altLang="zh-CN" baseline="-25000" dirty="0"/>
              <a:t>1</a:t>
            </a:r>
            <a:r>
              <a:rPr lang="x-none" altLang="zh-CN" dirty="0"/>
              <a:t>…</a:t>
            </a:r>
            <a:r>
              <a:rPr lang="x-none" altLang="zh-CN" i="1" dirty="0"/>
              <a:t>a</a:t>
            </a:r>
            <a:r>
              <a:rPr lang="x-none" altLang="zh-CN" i="1" baseline="-25000" dirty="0"/>
              <a:t>n</a:t>
            </a:r>
            <a:r>
              <a:rPr lang="x-none" altLang="zh-CN" dirty="0"/>
              <a:t>; and the sequence for the speeds of the king's current horses are sorted in ascending order is </a:t>
            </a:r>
            <a:r>
              <a:rPr lang="x-none" altLang="zh-CN" i="1" dirty="0"/>
              <a:t>B</a:t>
            </a:r>
            <a:r>
              <a:rPr lang="x-none" altLang="zh-CN" dirty="0"/>
              <a:t>=</a:t>
            </a:r>
            <a:r>
              <a:rPr lang="x-none" altLang="zh-CN" i="1" dirty="0"/>
              <a:t>b</a:t>
            </a:r>
            <a:r>
              <a:rPr lang="x-none" altLang="zh-CN" baseline="-25000" dirty="0"/>
              <a:t>1</a:t>
            </a:r>
            <a:r>
              <a:rPr lang="x-none" altLang="zh-CN" dirty="0"/>
              <a:t>…</a:t>
            </a:r>
            <a:r>
              <a:rPr lang="x-none" altLang="zh-CN" i="1" dirty="0"/>
              <a:t>b</a:t>
            </a:r>
            <a:r>
              <a:rPr lang="x-none" altLang="zh-CN" i="1" baseline="-25000" dirty="0"/>
              <a:t>n</a:t>
            </a:r>
            <a:r>
              <a:rPr lang="x-none" altLang="zh-CN" dirty="0"/>
              <a:t>.</a:t>
            </a:r>
            <a:endParaRPr lang="zh-CN" altLang="en-US" dirty="0"/>
          </a:p>
        </p:txBody>
      </p:sp>
    </p:spTree>
    <p:extLst>
      <p:ext uri="{BB962C8B-B14F-4D97-AF65-F5344CB8AC3E}">
        <p14:creationId xmlns:p14="http://schemas.microsoft.com/office/powerpoint/2010/main" val="206301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881"/>
            <a:ext cx="10515600" cy="676655"/>
          </a:xfrm>
        </p:spPr>
        <p:txBody>
          <a:bodyPr>
            <a:normAutofit fontScale="90000"/>
          </a:bodyPr>
          <a:lstStyle/>
          <a:p>
            <a:endParaRPr lang="zh-CN" altLang="en-US" dirty="0"/>
          </a:p>
        </p:txBody>
      </p:sp>
      <p:sp>
        <p:nvSpPr>
          <p:cNvPr id="3" name="内容占位符 2"/>
          <p:cNvSpPr>
            <a:spLocks noGrp="1"/>
          </p:cNvSpPr>
          <p:nvPr>
            <p:ph idx="1"/>
          </p:nvPr>
        </p:nvSpPr>
        <p:spPr>
          <a:xfrm>
            <a:off x="838200" y="950976"/>
            <a:ext cx="10515600" cy="5696712"/>
          </a:xfrm>
        </p:spPr>
        <p:txBody>
          <a:bodyPr>
            <a:normAutofit lnSpcReduction="10000"/>
          </a:bodyPr>
          <a:lstStyle/>
          <a:p>
            <a:r>
              <a:rPr lang="x-none" altLang="zh-CN" dirty="0"/>
              <a:t>Second, greedy-choices are as follow.</a:t>
            </a:r>
            <a:endParaRPr lang="zh-CN" altLang="zh-CN" dirty="0"/>
          </a:p>
          <a:p>
            <a:r>
              <a:rPr lang="x-none" altLang="zh-CN" dirty="0"/>
              <a:t>1. If Tian's current slowest horse is faster than the king's current slowest horse, that is, </a:t>
            </a:r>
            <a:r>
              <a:rPr lang="x-none" altLang="zh-CN" i="1" dirty="0"/>
              <a:t>a</a:t>
            </a:r>
            <a:r>
              <a:rPr lang="x-none" altLang="zh-CN" baseline="-25000" dirty="0"/>
              <a:t>1</a:t>
            </a:r>
            <a:r>
              <a:rPr lang="x-none" altLang="zh-CN" dirty="0"/>
              <a:t>&gt;</a:t>
            </a:r>
            <a:r>
              <a:rPr lang="x-none" altLang="zh-CN" i="1" dirty="0"/>
              <a:t>b</a:t>
            </a:r>
            <a:r>
              <a:rPr lang="x-none" altLang="zh-CN" baseline="-25000" dirty="0"/>
              <a:t>1</a:t>
            </a:r>
            <a:r>
              <a:rPr lang="x-none" altLang="zh-CN" dirty="0"/>
              <a:t>; then Tian's current slowest horse races against the king's current slowest horse, that is, </a:t>
            </a:r>
            <a:r>
              <a:rPr lang="x-none" altLang="zh-CN" i="1" dirty="0"/>
              <a:t>a</a:t>
            </a:r>
            <a:r>
              <a:rPr lang="x-none" altLang="zh-CN" baseline="-25000" dirty="0"/>
              <a:t>1</a:t>
            </a:r>
            <a:r>
              <a:rPr lang="x-none" altLang="zh-CN" dirty="0"/>
              <a:t> is compared with </a:t>
            </a:r>
            <a:r>
              <a:rPr lang="x-none" altLang="zh-CN" i="1" dirty="0"/>
              <a:t>b</a:t>
            </a:r>
            <a:r>
              <a:rPr lang="x-none" altLang="zh-CN" baseline="-25000" dirty="0"/>
              <a:t>1</a:t>
            </a:r>
            <a:r>
              <a:rPr lang="x-none" altLang="zh-CN" dirty="0"/>
              <a:t>. Because </a:t>
            </a:r>
            <a:r>
              <a:rPr lang="x-none" altLang="zh-CN" i="1" dirty="0"/>
              <a:t>b</a:t>
            </a:r>
            <a:r>
              <a:rPr lang="x-none" altLang="zh-CN" baseline="-25000" dirty="0"/>
              <a:t>1</a:t>
            </a:r>
            <a:r>
              <a:rPr lang="x-none" altLang="zh-CN" dirty="0"/>
              <a:t> is less than any elements in </a:t>
            </a:r>
            <a:r>
              <a:rPr lang="x-none" altLang="zh-CN" i="1" dirty="0"/>
              <a:t>A</a:t>
            </a:r>
            <a:r>
              <a:rPr lang="x-none" altLang="zh-CN" dirty="0"/>
              <a:t> and the king's current slowest horse can be defeated by any Tian’s remainder horse, it is suitable that the king's current slowest horse is defeated by Tian's current slowest horse.</a:t>
            </a:r>
            <a:endParaRPr lang="zh-CN" altLang="zh-CN" dirty="0"/>
          </a:p>
          <a:p>
            <a:r>
              <a:rPr lang="en-US" altLang="zh-CN" dirty="0"/>
              <a:t>2. If </a:t>
            </a:r>
            <a:r>
              <a:rPr lang="en-US" altLang="zh-CN" dirty="0" err="1"/>
              <a:t>Tian's</a:t>
            </a:r>
            <a:r>
              <a:rPr lang="en-US" altLang="zh-CN" dirty="0"/>
              <a:t> current slowest horse is slower than the king's current slowest horse, that is, </a:t>
            </a:r>
            <a:r>
              <a:rPr lang="en-US" altLang="zh-CN" i="1" dirty="0" err="1"/>
              <a:t>a</a:t>
            </a:r>
            <a:r>
              <a:rPr lang="en-US" altLang="zh-CN" baseline="-25000" dirty="0" err="1"/>
              <a:t>1</a:t>
            </a:r>
            <a:r>
              <a:rPr lang="en-US" altLang="zh-CN" dirty="0"/>
              <a:t>&lt;</a:t>
            </a:r>
            <a:r>
              <a:rPr lang="en-US" altLang="zh-CN" i="1" dirty="0" err="1"/>
              <a:t>b</a:t>
            </a:r>
            <a:r>
              <a:rPr lang="en-US" altLang="zh-CN" baseline="-25000" dirty="0" err="1"/>
              <a:t>1</a:t>
            </a:r>
            <a:r>
              <a:rPr lang="en-US" altLang="zh-CN" dirty="0"/>
              <a:t>; then </a:t>
            </a:r>
            <a:r>
              <a:rPr lang="en-US" altLang="zh-CN" dirty="0" err="1"/>
              <a:t>Tian's</a:t>
            </a:r>
            <a:r>
              <a:rPr lang="en-US" altLang="zh-CN" dirty="0"/>
              <a:t> current slowest horse races against the king's current fastest horse, that is, </a:t>
            </a:r>
            <a:r>
              <a:rPr lang="en-US" altLang="zh-CN" i="1" dirty="0" err="1"/>
              <a:t>a</a:t>
            </a:r>
            <a:r>
              <a:rPr lang="en-US" altLang="zh-CN" baseline="-25000" dirty="0" err="1"/>
              <a:t>1</a:t>
            </a:r>
            <a:r>
              <a:rPr lang="en-US" altLang="zh-CN" dirty="0"/>
              <a:t> is compared with </a:t>
            </a:r>
            <a:r>
              <a:rPr lang="en-US" altLang="zh-CN" i="1" dirty="0"/>
              <a:t>b</a:t>
            </a:r>
            <a:r>
              <a:rPr lang="en-US" altLang="zh-CN" i="1" baseline="-25000" dirty="0"/>
              <a:t>n</a:t>
            </a:r>
            <a:r>
              <a:rPr lang="en-US" altLang="zh-CN" dirty="0"/>
              <a:t>. Because </a:t>
            </a:r>
            <a:r>
              <a:rPr lang="en-US" altLang="zh-CN" i="1" dirty="0" err="1"/>
              <a:t>a</a:t>
            </a:r>
            <a:r>
              <a:rPr lang="en-US" altLang="zh-CN" baseline="-25000" dirty="0" err="1"/>
              <a:t>1</a:t>
            </a:r>
            <a:r>
              <a:rPr lang="en-US" altLang="zh-CN" dirty="0"/>
              <a:t> is less than any elements in </a:t>
            </a:r>
            <a:r>
              <a:rPr lang="en-US" altLang="zh-CN" i="1" dirty="0"/>
              <a:t>B</a:t>
            </a:r>
            <a:r>
              <a:rPr lang="en-US" altLang="zh-CN" dirty="0"/>
              <a:t> and </a:t>
            </a:r>
            <a:r>
              <a:rPr lang="en-US" altLang="zh-CN" dirty="0" err="1"/>
              <a:t>Tian's</a:t>
            </a:r>
            <a:r>
              <a:rPr lang="en-US" altLang="zh-CN" dirty="0"/>
              <a:t> current slowest horse can be defeated by any king's remainder horse, it is suitable that </a:t>
            </a:r>
            <a:r>
              <a:rPr lang="en-US" altLang="zh-CN" dirty="0" err="1"/>
              <a:t>Tian's</a:t>
            </a:r>
            <a:r>
              <a:rPr lang="en-US" altLang="zh-CN" dirty="0"/>
              <a:t> current slowest horse is defeated by the king's current fastest horse.</a:t>
            </a:r>
            <a:endParaRPr lang="zh-CN" altLang="en-US" dirty="0"/>
          </a:p>
        </p:txBody>
      </p:sp>
    </p:spTree>
    <p:extLst>
      <p:ext uri="{BB962C8B-B14F-4D97-AF65-F5344CB8AC3E}">
        <p14:creationId xmlns:p14="http://schemas.microsoft.com/office/powerpoint/2010/main" val="2418457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737"/>
            <a:ext cx="10515600" cy="521207"/>
          </a:xfrm>
        </p:spPr>
        <p:txBody>
          <a:bodyPr>
            <a:normAutofit fontScale="90000"/>
          </a:bodyPr>
          <a:lstStyle/>
          <a:p>
            <a:endParaRPr lang="zh-CN" altLang="en-US" dirty="0"/>
          </a:p>
        </p:txBody>
      </p:sp>
      <p:sp>
        <p:nvSpPr>
          <p:cNvPr id="3" name="内容占位符 2"/>
          <p:cNvSpPr>
            <a:spLocks noGrp="1"/>
          </p:cNvSpPr>
          <p:nvPr>
            <p:ph idx="1"/>
          </p:nvPr>
        </p:nvSpPr>
        <p:spPr>
          <a:xfrm>
            <a:off x="429768" y="795528"/>
            <a:ext cx="11320272" cy="5916168"/>
          </a:xfrm>
        </p:spPr>
        <p:txBody>
          <a:bodyPr>
            <a:noAutofit/>
          </a:bodyPr>
          <a:lstStyle/>
          <a:p>
            <a:r>
              <a:rPr lang="x-none" altLang="zh-CN" sz="3000" dirty="0"/>
              <a:t>3. If Tian's current fastest horse is faster than the king's current fastest horse, that is, </a:t>
            </a:r>
            <a:r>
              <a:rPr lang="x-none" altLang="zh-CN" sz="3000" i="1" dirty="0"/>
              <a:t>a</a:t>
            </a:r>
            <a:r>
              <a:rPr lang="x-none" altLang="zh-CN" sz="3000" i="1" baseline="-25000" dirty="0"/>
              <a:t>n</a:t>
            </a:r>
            <a:r>
              <a:rPr lang="x-none" altLang="zh-CN" sz="3000" dirty="0"/>
              <a:t>&gt;</a:t>
            </a:r>
            <a:r>
              <a:rPr lang="x-none" altLang="zh-CN" sz="3000" i="1" dirty="0"/>
              <a:t>b</a:t>
            </a:r>
            <a:r>
              <a:rPr lang="x-none" altLang="zh-CN" sz="3000" i="1" baseline="-25000" dirty="0"/>
              <a:t>n</a:t>
            </a:r>
            <a:r>
              <a:rPr lang="x-none" altLang="zh-CN" sz="3000" dirty="0"/>
              <a:t>; then Tian's current fastest horse races against the king's current fastest horse, that is,</a:t>
            </a:r>
            <a:r>
              <a:rPr lang="x-none" altLang="zh-CN" sz="3000" i="1" dirty="0"/>
              <a:t> a</a:t>
            </a:r>
            <a:r>
              <a:rPr lang="x-none" altLang="zh-CN" sz="3000" i="1" baseline="-25000" dirty="0"/>
              <a:t>n</a:t>
            </a:r>
            <a:r>
              <a:rPr lang="x-none" altLang="zh-CN" sz="3000" dirty="0"/>
              <a:t> is compared with</a:t>
            </a:r>
            <a:r>
              <a:rPr lang="x-none" altLang="zh-CN" sz="3000" i="1" dirty="0"/>
              <a:t> b</a:t>
            </a:r>
            <a:r>
              <a:rPr lang="x-none" altLang="zh-CN" sz="3000" i="1" baseline="-25000" dirty="0"/>
              <a:t>n</a:t>
            </a:r>
            <a:r>
              <a:rPr lang="x-none" altLang="zh-CN" sz="3000" dirty="0"/>
              <a:t>. Because </a:t>
            </a:r>
            <a:r>
              <a:rPr lang="x-none" altLang="zh-CN" sz="3000" i="1" dirty="0"/>
              <a:t>a</a:t>
            </a:r>
            <a:r>
              <a:rPr lang="x-none" altLang="zh-CN" sz="3000" i="1" baseline="-25000" dirty="0"/>
              <a:t>n</a:t>
            </a:r>
            <a:r>
              <a:rPr lang="x-none" altLang="zh-CN" sz="3000" dirty="0"/>
              <a:t> is larger than any elements in </a:t>
            </a:r>
            <a:r>
              <a:rPr lang="x-none" altLang="zh-CN" sz="3000" i="1" dirty="0"/>
              <a:t>B</a:t>
            </a:r>
            <a:r>
              <a:rPr lang="x-none" altLang="zh-CN" sz="3000" dirty="0"/>
              <a:t> and Tian's current fastest horse can defeat any king’s remainder horse, it is suitable that Tian's current fastest horse defeats the king's current fastest horse.</a:t>
            </a:r>
            <a:endParaRPr lang="zh-CN" altLang="zh-CN" sz="3000" dirty="0"/>
          </a:p>
          <a:p>
            <a:r>
              <a:rPr lang="en-US" altLang="zh-CN" sz="3000" dirty="0"/>
              <a:t>4. If </a:t>
            </a:r>
            <a:r>
              <a:rPr lang="en-US" altLang="zh-CN" sz="3000" dirty="0" err="1"/>
              <a:t>Tian's</a:t>
            </a:r>
            <a:r>
              <a:rPr lang="en-US" altLang="zh-CN" sz="3000" dirty="0"/>
              <a:t> current fastest horse is slower than the king's current fastest horse, that is, </a:t>
            </a:r>
            <a:r>
              <a:rPr lang="en-US" altLang="zh-CN" sz="3000" i="1" dirty="0"/>
              <a:t>a</a:t>
            </a:r>
            <a:r>
              <a:rPr lang="en-US" altLang="zh-CN" sz="3000" i="1" baseline="-25000" dirty="0"/>
              <a:t>n</a:t>
            </a:r>
            <a:r>
              <a:rPr lang="en-US" altLang="zh-CN" sz="3000" dirty="0"/>
              <a:t>&lt;</a:t>
            </a:r>
            <a:r>
              <a:rPr lang="en-US" altLang="zh-CN" sz="3000" i="1" dirty="0" err="1"/>
              <a:t>b</a:t>
            </a:r>
            <a:r>
              <a:rPr lang="en-US" altLang="zh-CN" sz="3000" i="1" baseline="-25000" dirty="0" err="1"/>
              <a:t>n</a:t>
            </a:r>
            <a:r>
              <a:rPr lang="en-US" altLang="zh-CN" sz="3000" dirty="0"/>
              <a:t>; then </a:t>
            </a:r>
            <a:r>
              <a:rPr lang="en-US" altLang="zh-CN" sz="3000" dirty="0" err="1"/>
              <a:t>Tian's</a:t>
            </a:r>
            <a:r>
              <a:rPr lang="en-US" altLang="zh-CN" sz="3000" dirty="0"/>
              <a:t> current slowest horse races against the king's current fastest horse, that is,</a:t>
            </a:r>
            <a:r>
              <a:rPr lang="en-US" altLang="zh-CN" sz="3000" i="1" dirty="0"/>
              <a:t> </a:t>
            </a:r>
            <a:r>
              <a:rPr lang="en-US" altLang="zh-CN" sz="3000" i="1" dirty="0" err="1"/>
              <a:t>a</a:t>
            </a:r>
            <a:r>
              <a:rPr lang="en-US" altLang="zh-CN" sz="3000" baseline="-25000" dirty="0" err="1"/>
              <a:t>1</a:t>
            </a:r>
            <a:r>
              <a:rPr lang="en-US" altLang="zh-CN" sz="3000" dirty="0"/>
              <a:t> is compared with</a:t>
            </a:r>
            <a:r>
              <a:rPr lang="en-US" altLang="zh-CN" sz="3000" i="1" dirty="0"/>
              <a:t> b</a:t>
            </a:r>
            <a:r>
              <a:rPr lang="en-US" altLang="zh-CN" sz="3000" i="1" baseline="-25000" dirty="0"/>
              <a:t>n</a:t>
            </a:r>
            <a:r>
              <a:rPr lang="en-US" altLang="zh-CN" sz="3000" dirty="0"/>
              <a:t>. Because </a:t>
            </a:r>
            <a:r>
              <a:rPr lang="en-US" altLang="zh-CN" sz="3000" i="1" dirty="0" err="1"/>
              <a:t>b</a:t>
            </a:r>
            <a:r>
              <a:rPr lang="en-US" altLang="zh-CN" sz="3000" i="1" baseline="-25000" dirty="0" err="1"/>
              <a:t>n</a:t>
            </a:r>
            <a:r>
              <a:rPr lang="en-US" altLang="zh-CN" sz="3000" dirty="0"/>
              <a:t> is larger than any elements in </a:t>
            </a:r>
            <a:r>
              <a:rPr lang="en-US" altLang="zh-CN" sz="3000" i="1" dirty="0"/>
              <a:t>A</a:t>
            </a:r>
            <a:r>
              <a:rPr lang="en-US" altLang="zh-CN" sz="3000" dirty="0"/>
              <a:t> and the king's current fastest horse can defeat any </a:t>
            </a:r>
            <a:r>
              <a:rPr lang="en-US" altLang="zh-CN" sz="3000" dirty="0" err="1"/>
              <a:t>Tian’s</a:t>
            </a:r>
            <a:r>
              <a:rPr lang="en-US" altLang="zh-CN" sz="3000" dirty="0"/>
              <a:t> remainder horse, it is suitable that the king's current fastest horse defeats </a:t>
            </a:r>
            <a:r>
              <a:rPr lang="en-US" altLang="zh-CN" sz="3000" dirty="0" err="1"/>
              <a:t>Tian's</a:t>
            </a:r>
            <a:r>
              <a:rPr lang="en-US" altLang="zh-CN" sz="3000" dirty="0"/>
              <a:t> current slowest horse.</a:t>
            </a:r>
            <a:endParaRPr lang="zh-CN" altLang="en-US" sz="3000" dirty="0"/>
          </a:p>
        </p:txBody>
      </p:sp>
    </p:spTree>
    <p:extLst>
      <p:ext uri="{BB962C8B-B14F-4D97-AF65-F5344CB8AC3E}">
        <p14:creationId xmlns:p14="http://schemas.microsoft.com/office/powerpoint/2010/main" val="2502788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x-none" altLang="zh-CN" dirty="0"/>
              <a:t>5. If (</a:t>
            </a:r>
            <a:r>
              <a:rPr lang="x-none" altLang="zh-CN" i="1" dirty="0"/>
              <a:t>a</a:t>
            </a:r>
            <a:r>
              <a:rPr lang="x-none" altLang="zh-CN" baseline="-25000" dirty="0"/>
              <a:t>1</a:t>
            </a:r>
            <a:r>
              <a:rPr lang="x-none" altLang="zh-CN" i="1" dirty="0"/>
              <a:t>==b</a:t>
            </a:r>
            <a:r>
              <a:rPr lang="x-none" altLang="zh-CN" baseline="-25000" dirty="0"/>
              <a:t>1</a:t>
            </a:r>
            <a:r>
              <a:rPr lang="x-none" altLang="zh-CN" dirty="0"/>
              <a:t>) and (</a:t>
            </a:r>
            <a:r>
              <a:rPr lang="x-none" altLang="zh-CN" i="1" dirty="0"/>
              <a:t>a</a:t>
            </a:r>
            <a:r>
              <a:rPr lang="x-none" altLang="zh-CN" i="1" baseline="-25000" dirty="0"/>
              <a:t>n</a:t>
            </a:r>
            <a:r>
              <a:rPr lang="x-none" altLang="zh-CN" dirty="0"/>
              <a:t>&gt;</a:t>
            </a:r>
            <a:r>
              <a:rPr lang="x-none" altLang="zh-CN" i="1" dirty="0"/>
              <a:t>b</a:t>
            </a:r>
            <a:r>
              <a:rPr lang="x-none" altLang="zh-CN" i="1" baseline="-25000" dirty="0"/>
              <a:t>n</a:t>
            </a:r>
            <a:r>
              <a:rPr lang="x-none" altLang="zh-CN" dirty="0"/>
              <a:t>), then it is suitable that Tian's current fastest horse races against the king's current fastest horse, that is, </a:t>
            </a:r>
            <a:r>
              <a:rPr lang="x-none" altLang="zh-CN" i="1" dirty="0"/>
              <a:t>a</a:t>
            </a:r>
            <a:r>
              <a:rPr lang="x-none" altLang="zh-CN" i="1" baseline="-25000" dirty="0"/>
              <a:t>n</a:t>
            </a:r>
            <a:r>
              <a:rPr lang="x-none" altLang="zh-CN" dirty="0"/>
              <a:t> is compared with</a:t>
            </a:r>
            <a:r>
              <a:rPr lang="x-none" altLang="zh-CN" i="1" dirty="0"/>
              <a:t> b</a:t>
            </a:r>
            <a:r>
              <a:rPr lang="x-none" altLang="zh-CN" i="1" baseline="-25000" dirty="0"/>
              <a:t>n</a:t>
            </a:r>
            <a:r>
              <a:rPr lang="x-none" altLang="zh-CN" dirty="0"/>
              <a:t>.</a:t>
            </a:r>
            <a:endParaRPr lang="zh-CN" altLang="zh-CN" dirty="0"/>
          </a:p>
          <a:p>
            <a:r>
              <a:rPr lang="x-none" altLang="zh-CN" dirty="0"/>
              <a:t>6. If (</a:t>
            </a:r>
            <a:r>
              <a:rPr lang="x-none" altLang="zh-CN" i="1" dirty="0"/>
              <a:t>a</a:t>
            </a:r>
            <a:r>
              <a:rPr lang="x-none" altLang="zh-CN" i="1" baseline="-25000" dirty="0"/>
              <a:t>n</a:t>
            </a:r>
            <a:r>
              <a:rPr lang="x-none" altLang="zh-CN" i="1" dirty="0"/>
              <a:t>==b</a:t>
            </a:r>
            <a:r>
              <a:rPr lang="x-none" altLang="zh-CN" i="1" baseline="-25000" dirty="0"/>
              <a:t>n</a:t>
            </a:r>
            <a:r>
              <a:rPr lang="x-none" altLang="zh-CN" dirty="0"/>
              <a:t>), then there exist an optimal solution that </a:t>
            </a:r>
            <a:r>
              <a:rPr lang="x-none" altLang="zh-CN" i="1" dirty="0"/>
              <a:t>a</a:t>
            </a:r>
            <a:r>
              <a:rPr lang="x-none" altLang="zh-CN" baseline="-25000" dirty="0"/>
              <a:t>1</a:t>
            </a:r>
            <a:r>
              <a:rPr lang="x-none" altLang="zh-CN" dirty="0"/>
              <a:t> is compared with</a:t>
            </a:r>
            <a:r>
              <a:rPr lang="x-none" altLang="zh-CN" i="1" dirty="0"/>
              <a:t> b</a:t>
            </a:r>
            <a:r>
              <a:rPr lang="x-none" altLang="zh-CN" i="1" baseline="-25000" dirty="0"/>
              <a:t>n</a:t>
            </a:r>
            <a:r>
              <a:rPr lang="x-none" altLang="zh-CN" dirty="0"/>
              <a:t>.</a:t>
            </a:r>
            <a:endParaRPr lang="zh-CN" altLang="zh-CN" dirty="0"/>
          </a:p>
          <a:p>
            <a:r>
              <a:rPr lang="en-US" altLang="zh-CN" dirty="0"/>
              <a:t>The above process repeats until the horse racing ends. </a:t>
            </a:r>
            <a:r>
              <a:rPr lang="en-US" altLang="zh-CN" dirty="0" err="1"/>
              <a:t>Tian's</a:t>
            </a:r>
            <a:r>
              <a:rPr lang="en-US" altLang="zh-CN" dirty="0"/>
              <a:t> current fastest or slowest horse races against the king's current fastest or slowest horse each time based on above greedy-choices. Optimal solutions to </a:t>
            </a:r>
            <a:r>
              <a:rPr lang="en-US" altLang="zh-CN" dirty="0" err="1"/>
              <a:t>subproblems</a:t>
            </a:r>
            <a:r>
              <a:rPr lang="en-US" altLang="zh-CN" dirty="0"/>
              <a:t> constitute the global optimal solution to the problem.</a:t>
            </a:r>
            <a:endParaRPr lang="zh-CN" altLang="en-US" dirty="0"/>
          </a:p>
        </p:txBody>
      </p:sp>
    </p:spTree>
    <p:extLst>
      <p:ext uri="{BB962C8B-B14F-4D97-AF65-F5344CB8AC3E}">
        <p14:creationId xmlns:p14="http://schemas.microsoft.com/office/powerpoint/2010/main" val="14785777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Greedy-Choices based on Sorted Data</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The key to a greedy algorithm is its greedy-choices. </a:t>
            </a:r>
          </a:p>
          <a:p>
            <a:r>
              <a:rPr lang="en-US" altLang="zh-CN" sz="4000" dirty="0">
                <a:latin typeface="Times New Roman" panose="02020603050405020304" pitchFamily="18" charset="0"/>
                <a:cs typeface="Times New Roman" panose="02020603050405020304" pitchFamily="18" charset="0"/>
              </a:rPr>
              <a:t>Sometimes </a:t>
            </a:r>
            <a:r>
              <a:rPr lang="en-US" altLang="zh-CN" sz="4000" dirty="0">
                <a:solidFill>
                  <a:srgbClr val="C00000"/>
                </a:solidFill>
                <a:latin typeface="Times New Roman" panose="02020603050405020304" pitchFamily="18" charset="0"/>
                <a:cs typeface="Times New Roman" panose="02020603050405020304" pitchFamily="18" charset="0"/>
              </a:rPr>
              <a:t>the greedy-choices must be based on sorted data</a:t>
            </a:r>
            <a:r>
              <a:rPr lang="en-US" altLang="zh-CN" sz="4000" dirty="0">
                <a:latin typeface="Times New Roman" panose="02020603050405020304" pitchFamily="18" charset="0"/>
                <a:cs typeface="Times New Roman" panose="02020603050405020304" pitchFamily="18" charset="0"/>
              </a:rPr>
              <a:t>:</a:t>
            </a:r>
          </a:p>
          <a:p>
            <a:pPr lvl="1"/>
            <a:r>
              <a:rPr lang="en-US" altLang="zh-CN" sz="3600" dirty="0">
                <a:latin typeface="Times New Roman" panose="02020603050405020304" pitchFamily="18" charset="0"/>
                <a:cs typeface="Times New Roman" panose="02020603050405020304" pitchFamily="18" charset="0"/>
              </a:rPr>
              <a:t>First, data are sorted. </a:t>
            </a:r>
          </a:p>
          <a:p>
            <a:pPr lvl="1"/>
            <a:r>
              <a:rPr lang="en-US" altLang="zh-CN" sz="3600" dirty="0">
                <a:latin typeface="Times New Roman" panose="02020603050405020304" pitchFamily="18" charset="0"/>
                <a:cs typeface="Times New Roman" panose="02020603050405020304" pitchFamily="18" charset="0"/>
              </a:rPr>
              <a:t>Then, greedy-choices are made based on sorted data.</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32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Radar Installation</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ACM Beijing 2002</a:t>
            </a:r>
            <a:endParaRPr lang="zh-CN" altLang="zh-CN" dirty="0"/>
          </a:p>
          <a:p>
            <a:r>
              <a:rPr lang="en-US" altLang="zh-CN" b="1" dirty="0"/>
              <a:t>IDs for Online Judge: </a:t>
            </a:r>
            <a:r>
              <a:rPr lang="en-US" altLang="zh-CN" b="1" dirty="0" err="1"/>
              <a:t>POJ</a:t>
            </a:r>
            <a:r>
              <a:rPr lang="en-US" altLang="zh-CN" b="1" dirty="0"/>
              <a:t> 1328</a:t>
            </a:r>
            <a:r>
              <a:rPr lang="zh-CN" altLang="zh-CN" b="1" dirty="0"/>
              <a:t>，</a:t>
            </a:r>
            <a:r>
              <a:rPr lang="en-US" altLang="zh-CN" b="1" dirty="0" err="1"/>
              <a:t>ZOJ</a:t>
            </a:r>
            <a:r>
              <a:rPr lang="en-US" altLang="zh-CN" b="1" dirty="0"/>
              <a:t> 1360</a:t>
            </a:r>
            <a:r>
              <a:rPr lang="zh-CN" altLang="zh-CN" b="1" dirty="0"/>
              <a:t>，</a:t>
            </a:r>
            <a:r>
              <a:rPr lang="en-US" altLang="zh-CN" b="1" dirty="0" err="1"/>
              <a:t>UVA</a:t>
            </a:r>
            <a:r>
              <a:rPr lang="en-US" altLang="zh-CN" b="1" dirty="0"/>
              <a:t> 2519</a:t>
            </a:r>
            <a:endParaRPr lang="zh-CN" altLang="en-US" dirty="0"/>
          </a:p>
        </p:txBody>
      </p:sp>
    </p:spTree>
    <p:extLst>
      <p:ext uri="{BB962C8B-B14F-4D97-AF65-F5344CB8AC3E}">
        <p14:creationId xmlns:p14="http://schemas.microsoft.com/office/powerpoint/2010/main" val="30952523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Assume the coasting is an infinite straight line. Land is in one side of coasting, sea in the other. Each small island is a point locating in the sea side. And any radar installation, locating on the coasting, can only cover </a:t>
            </a:r>
            <a:r>
              <a:rPr lang="en-US" altLang="zh-CN" i="1" dirty="0"/>
              <a:t>d</a:t>
            </a:r>
            <a:r>
              <a:rPr lang="en-US" altLang="zh-CN" dirty="0"/>
              <a:t> distance, so an island in the sea can be covered by a radius installation, if the distance between them is at most </a:t>
            </a:r>
            <a:r>
              <a:rPr lang="en-US" altLang="zh-CN" i="1" dirty="0"/>
              <a:t>d</a:t>
            </a:r>
            <a:r>
              <a:rPr lang="en-US" altLang="zh-CN" dirty="0"/>
              <a:t>.</a:t>
            </a:r>
            <a:endParaRPr lang="zh-CN" altLang="zh-CN" dirty="0"/>
          </a:p>
          <a:p>
            <a:r>
              <a:rPr lang="en-US" altLang="zh-CN" dirty="0"/>
              <a:t>We use Cartesian coordinate system, defining the coasting is the x-axis. The sea side is above x-axis, and the land side below. Given the position of each island in the sea, and given the distance of the coverage of the radar installation, your task is to write a program to find the minimal number of radar installations to cover all the islands. Note that the position of an island is represented by its x-y coordinates.</a:t>
            </a:r>
            <a:endParaRPr lang="zh-CN" altLang="en-US" dirty="0"/>
          </a:p>
        </p:txBody>
      </p:sp>
    </p:spTree>
    <p:extLst>
      <p:ext uri="{BB962C8B-B14F-4D97-AF65-F5344CB8AC3E}">
        <p14:creationId xmlns:p14="http://schemas.microsoft.com/office/powerpoint/2010/main" val="3627255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b="1" dirty="0"/>
              <a:t>Input</a:t>
            </a:r>
            <a:endParaRPr lang="zh-CN" altLang="zh-CN" dirty="0"/>
          </a:p>
          <a:p>
            <a:r>
              <a:rPr lang="en-US" altLang="zh-CN" dirty="0"/>
              <a:t>The input consists of several test cases. The first line of each case contains two integers </a:t>
            </a:r>
            <a:r>
              <a:rPr lang="en-US" altLang="zh-CN" i="1" dirty="0"/>
              <a:t>n</a:t>
            </a:r>
            <a:r>
              <a:rPr lang="en-US" altLang="zh-CN" dirty="0"/>
              <a:t> (</a:t>
            </a:r>
            <a:r>
              <a:rPr lang="en-US" altLang="zh-CN" dirty="0" err="1"/>
              <a:t>1≤</a:t>
            </a:r>
            <a:r>
              <a:rPr lang="en-US" altLang="zh-CN" i="1" dirty="0" err="1"/>
              <a:t>n</a:t>
            </a:r>
            <a:r>
              <a:rPr lang="en-US" altLang="zh-CN" dirty="0" err="1"/>
              <a:t>≤1000</a:t>
            </a:r>
            <a:r>
              <a:rPr lang="en-US" altLang="zh-CN" dirty="0"/>
              <a:t>) and </a:t>
            </a:r>
            <a:r>
              <a:rPr lang="en-US" altLang="zh-CN" i="1" dirty="0"/>
              <a:t>d</a:t>
            </a:r>
            <a:r>
              <a:rPr lang="en-US" altLang="zh-CN" dirty="0"/>
              <a:t>, where </a:t>
            </a:r>
            <a:r>
              <a:rPr lang="en-US" altLang="zh-CN" i="1" dirty="0"/>
              <a:t>n</a:t>
            </a:r>
            <a:r>
              <a:rPr lang="en-US" altLang="zh-CN" dirty="0"/>
              <a:t> is the number of islands in the sea and </a:t>
            </a:r>
            <a:r>
              <a:rPr lang="en-US" altLang="zh-CN" i="1" dirty="0"/>
              <a:t>d</a:t>
            </a:r>
            <a:r>
              <a:rPr lang="en-US" altLang="zh-CN" dirty="0"/>
              <a:t> is the distance of coverage of the radar installation. This is followed by </a:t>
            </a:r>
            <a:r>
              <a:rPr lang="en-US" altLang="zh-CN" i="1" dirty="0"/>
              <a:t>n</a:t>
            </a:r>
            <a:r>
              <a:rPr lang="en-US" altLang="zh-CN" dirty="0"/>
              <a:t> lines each containing two integers representing the coordinate of the position of each island. Then a blank line follows to separate the cases. The input is terminated by a line containing pair of </a:t>
            </a:r>
            <a:r>
              <a:rPr lang="en-US" altLang="zh-CN" dirty="0" err="1"/>
              <a:t>zeros</a:t>
            </a:r>
            <a:r>
              <a:rPr lang="en-US" altLang="zh-CN" dirty="0"/>
              <a:t>.</a:t>
            </a:r>
            <a:endParaRPr lang="zh-CN" altLang="zh-CN" dirty="0"/>
          </a:p>
          <a:p>
            <a:r>
              <a:rPr lang="en-US" altLang="zh-CN" b="1" dirty="0"/>
              <a:t>Output</a:t>
            </a:r>
            <a:endParaRPr lang="zh-CN" altLang="zh-CN" dirty="0"/>
          </a:p>
          <a:p>
            <a:r>
              <a:rPr lang="en-US" altLang="zh-CN" dirty="0"/>
              <a:t>For each test case output one line consisting of the test case number followed by the minimal number of radar installations needed. "-1" installation means no solution for that case.</a:t>
            </a:r>
            <a:endParaRPr lang="zh-CN" altLang="en-US" dirty="0"/>
          </a:p>
        </p:txBody>
      </p:sp>
    </p:spTree>
    <p:extLst>
      <p:ext uri="{BB962C8B-B14F-4D97-AF65-F5344CB8AC3E}">
        <p14:creationId xmlns:p14="http://schemas.microsoft.com/office/powerpoint/2010/main" val="3308275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736"/>
            <a:ext cx="10515600" cy="1114738"/>
          </a:xfrm>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609"/>
            <a:ext cx="10515600" cy="5248656"/>
          </a:xfrm>
        </p:spPr>
      </p:pic>
    </p:spTree>
    <p:extLst>
      <p:ext uri="{BB962C8B-B14F-4D97-AF65-F5344CB8AC3E}">
        <p14:creationId xmlns:p14="http://schemas.microsoft.com/office/powerpoint/2010/main" val="402442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Times New Roman" panose="02020603050405020304" pitchFamily="18" charset="0"/>
                <a:cs typeface="Times New Roman" panose="02020603050405020304" pitchFamily="18" charset="0"/>
              </a:rPr>
              <a:t>Factstone</a:t>
            </a:r>
            <a:r>
              <a:rPr lang="en-US" altLang="zh-CN" dirty="0">
                <a:solidFill>
                  <a:srgbClr val="C00000"/>
                </a:solidFill>
                <a:latin typeface="Times New Roman" panose="02020603050405020304" pitchFamily="18" charset="0"/>
                <a:cs typeface="Times New Roman" panose="02020603050405020304" pitchFamily="18" charset="0"/>
              </a:rPr>
              <a:t> Benchmark</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Waterloo local 2005.09.24</a:t>
            </a:r>
            <a:endParaRPr lang="zh-CN" altLang="zh-CN" dirty="0"/>
          </a:p>
          <a:p>
            <a:r>
              <a:rPr lang="en-US" altLang="zh-CN" b="1" dirty="0"/>
              <a:t>IDs for Online Judges: </a:t>
            </a:r>
            <a:r>
              <a:rPr lang="en-US" altLang="zh-CN" b="1" dirty="0" err="1"/>
              <a:t>POJ</a:t>
            </a:r>
            <a:r>
              <a:rPr lang="en-US" altLang="zh-CN" b="1" dirty="0"/>
              <a:t> 2661, </a:t>
            </a:r>
            <a:r>
              <a:rPr lang="en-US" altLang="zh-CN" b="1" dirty="0" err="1"/>
              <a:t>UVA</a:t>
            </a:r>
            <a:r>
              <a:rPr lang="en-US" altLang="zh-CN" b="1" dirty="0"/>
              <a:t> 10916</a:t>
            </a:r>
            <a:endParaRPr lang="zh-CN" altLang="en-US" dirty="0"/>
          </a:p>
        </p:txBody>
      </p:sp>
    </p:spTree>
    <p:extLst>
      <p:ext uri="{BB962C8B-B14F-4D97-AF65-F5344CB8AC3E}">
        <p14:creationId xmlns:p14="http://schemas.microsoft.com/office/powerpoint/2010/main" val="4007918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600" dirty="0">
                <a:latin typeface="Times New Roman" panose="02020603050405020304" pitchFamily="18" charset="0"/>
                <a:cs typeface="Times New Roman" panose="02020603050405020304" pitchFamily="18" charset="0"/>
              </a:rPr>
              <a:t>Suppose there are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islands. </a:t>
            </a:r>
          </a:p>
          <a:p>
            <a:r>
              <a:rPr lang="en-US" altLang="zh-CN" sz="3600" dirty="0">
                <a:latin typeface="Times New Roman" panose="02020603050405020304" pitchFamily="18" charset="0"/>
                <a:cs typeface="Times New Roman" panose="02020603050405020304" pitchFamily="18" charset="0"/>
              </a:rPr>
              <a:t>First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islands are represented as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segments. </a:t>
            </a:r>
          </a:p>
          <a:p>
            <a:r>
              <a:rPr lang="en-US" altLang="zh-CN" sz="3600" dirty="0">
                <a:latin typeface="Times New Roman" panose="02020603050405020304" pitchFamily="18" charset="0"/>
                <a:cs typeface="Times New Roman" panose="02020603050405020304" pitchFamily="18" charset="0"/>
              </a:rPr>
              <a:t>Second, right endpoints are as the first key(in ascending order), left endpoints are as second key (in ascending order), and the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segments are sorted. </a:t>
            </a:r>
          </a:p>
          <a:p>
            <a:r>
              <a:rPr lang="en-US" altLang="zh-CN" sz="3600" dirty="0">
                <a:latin typeface="Times New Roman" panose="02020603050405020304" pitchFamily="18" charset="0"/>
                <a:cs typeface="Times New Roman" panose="02020603050405020304" pitchFamily="18" charset="0"/>
              </a:rPr>
              <a:t>Finally all sorted segments are scanned one by one. If the current segment isn’t covered by a radar, a radar locates at the right endpoint for the segment.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3508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7943"/>
            <a:ext cx="10515600" cy="1271846"/>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Practice for Dynamic Programming</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654233"/>
            <a:ext cx="10515600" cy="4522730"/>
          </a:xfrm>
        </p:spPr>
        <p:txBody>
          <a:bodyPr>
            <a:noAutofit/>
          </a:bodyPr>
          <a:lstStyle/>
          <a:p>
            <a:r>
              <a:rPr lang="en-US" altLang="zh-CN" sz="3200" dirty="0">
                <a:solidFill>
                  <a:srgbClr val="C00000"/>
                </a:solidFill>
                <a:latin typeface="Times New Roman" panose="02020603050405020304" pitchFamily="18" charset="0"/>
                <a:cs typeface="Times New Roman" panose="02020603050405020304" pitchFamily="18" charset="0"/>
              </a:rPr>
              <a:t>Dynamic Programming (DP) </a:t>
            </a:r>
            <a:r>
              <a:rPr lang="en-US" altLang="zh-CN" sz="3200" dirty="0">
                <a:latin typeface="Times New Roman" panose="02020603050405020304" pitchFamily="18" charset="0"/>
                <a:cs typeface="Times New Roman" panose="02020603050405020304" pitchFamily="18" charset="0"/>
              </a:rPr>
              <a:t>is used to solve optimization problems.</a:t>
            </a:r>
          </a:p>
          <a:p>
            <a:r>
              <a:rPr lang="en-US" altLang="zh-CN" sz="3200" dirty="0">
                <a:solidFill>
                  <a:srgbClr val="C00000"/>
                </a:solidFill>
                <a:latin typeface="Times New Roman" panose="02020603050405020304" pitchFamily="18" charset="0"/>
                <a:cs typeface="Times New Roman" panose="02020603050405020304" pitchFamily="18" charset="0"/>
              </a:rPr>
              <a:t>Dynamic programming breaks an optimization problem into a sequence of related subproblems, solves these subproblems just once, stores solutions to subproblems, and constructs an optimal solution to the problem based on solutions to subproblems. </a:t>
            </a:r>
          </a:p>
          <a:p>
            <a:r>
              <a:rPr lang="en-US" altLang="zh-CN" sz="3200" dirty="0">
                <a:latin typeface="Times New Roman" panose="02020603050405020304" pitchFamily="18" charset="0"/>
                <a:cs typeface="Times New Roman" panose="02020603050405020304" pitchFamily="18" charset="0"/>
              </a:rPr>
              <a:t>The method storing solutions to subproblems is called </a:t>
            </a:r>
            <a:r>
              <a:rPr lang="en-US" altLang="zh-CN" sz="3200" dirty="0">
                <a:solidFill>
                  <a:srgbClr val="FF0000"/>
                </a:solidFill>
                <a:latin typeface="Times New Roman" panose="02020603050405020304" pitchFamily="18" charset="0"/>
                <a:cs typeface="Times New Roman" panose="02020603050405020304" pitchFamily="18" charset="0"/>
              </a:rPr>
              <a:t>memorization</a:t>
            </a:r>
            <a:r>
              <a:rPr lang="en-US" altLang="zh-CN" sz="3200" dirty="0">
                <a:latin typeface="Times New Roman" panose="02020603050405020304" pitchFamily="18" charset="0"/>
                <a:cs typeface="Times New Roman" panose="02020603050405020304" pitchFamily="18" charset="0"/>
              </a:rPr>
              <a:t>. When the same subproblem occurs, its solution can be used directly.</a:t>
            </a:r>
            <a:endParaRPr lang="zh-CN"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00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r>
              <a:rPr lang="en-US" altLang="zh-CN" sz="4000" dirty="0">
                <a:latin typeface="Times New Roman" panose="02020603050405020304" pitchFamily="18" charset="0"/>
                <a:cs typeface="Times New Roman" panose="02020603050405020304" pitchFamily="18" charset="0"/>
              </a:rPr>
              <a:t>There are </a:t>
            </a:r>
            <a:r>
              <a:rPr lang="en-US" altLang="zh-CN" sz="4000" dirty="0">
                <a:solidFill>
                  <a:srgbClr val="FF0000"/>
                </a:solidFill>
                <a:latin typeface="Times New Roman" panose="02020603050405020304" pitchFamily="18" charset="0"/>
                <a:cs typeface="Times New Roman" panose="02020603050405020304" pitchFamily="18" charset="0"/>
              </a:rPr>
              <a:t>two characters </a:t>
            </a:r>
            <a:r>
              <a:rPr lang="en-US" altLang="zh-CN" sz="4000" dirty="0">
                <a:latin typeface="Times New Roman" panose="02020603050405020304" pitchFamily="18" charset="0"/>
                <a:cs typeface="Times New Roman" panose="02020603050405020304" pitchFamily="18" charset="0"/>
              </a:rPr>
              <a:t>for a problem solved by Dynamic Programming.</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[1] </a:t>
            </a:r>
            <a:r>
              <a:rPr lang="en-US" altLang="zh-CN" sz="4000" dirty="0">
                <a:solidFill>
                  <a:srgbClr val="FF0000"/>
                </a:solidFill>
                <a:latin typeface="Times New Roman" panose="02020603050405020304" pitchFamily="18" charset="0"/>
                <a:cs typeface="Times New Roman" panose="02020603050405020304" pitchFamily="18" charset="0"/>
              </a:rPr>
              <a:t>Optimization</a:t>
            </a:r>
            <a:r>
              <a:rPr lang="en-US" altLang="zh-CN" sz="4000" dirty="0">
                <a:latin typeface="Times New Roman" panose="02020603050405020304" pitchFamily="18" charset="0"/>
                <a:cs typeface="Times New Roman" panose="02020603050405020304" pitchFamily="18" charset="0"/>
              </a:rPr>
              <a:t>. An optimal solution to a problem consists of optimal solutions to </a:t>
            </a:r>
            <a:r>
              <a:rPr lang="en-US" altLang="zh-CN" sz="4000" dirty="0" err="1">
                <a:latin typeface="Times New Roman" panose="02020603050405020304" pitchFamily="18" charset="0"/>
                <a:cs typeface="Times New Roman" panose="02020603050405020304" pitchFamily="18" charset="0"/>
              </a:rPr>
              <a:t>subproblems</a:t>
            </a:r>
            <a:r>
              <a:rPr lang="en-US" altLang="zh-CN" sz="4000" dirty="0">
                <a:latin typeface="Times New Roman" panose="02020603050405020304" pitchFamily="18" charset="0"/>
                <a:cs typeface="Times New Roman" panose="02020603050405020304" pitchFamily="18" charset="0"/>
              </a:rPr>
              <a:t>.</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[2] </a:t>
            </a:r>
            <a:r>
              <a:rPr lang="en-US" altLang="zh-CN" sz="4000" dirty="0">
                <a:solidFill>
                  <a:srgbClr val="FF0000"/>
                </a:solidFill>
                <a:latin typeface="Times New Roman" panose="02020603050405020304" pitchFamily="18" charset="0"/>
                <a:cs typeface="Times New Roman" panose="02020603050405020304" pitchFamily="18" charset="0"/>
              </a:rPr>
              <a:t>No aftereffect</a:t>
            </a:r>
            <a:r>
              <a:rPr lang="en-US" altLang="zh-CN" sz="4000" dirty="0">
                <a:latin typeface="Times New Roman" panose="02020603050405020304" pitchFamily="18" charset="0"/>
                <a:cs typeface="Times New Roman" panose="02020603050405020304" pitchFamily="18" charset="0"/>
              </a:rPr>
              <a:t>. A solution to a </a:t>
            </a:r>
            <a:r>
              <a:rPr lang="en-US" altLang="zh-CN" sz="4000" dirty="0" err="1">
                <a:latin typeface="Times New Roman" panose="02020603050405020304" pitchFamily="18" charset="0"/>
                <a:cs typeface="Times New Roman" panose="02020603050405020304" pitchFamily="18" charset="0"/>
              </a:rPr>
              <a:t>subproblem</a:t>
            </a:r>
            <a:r>
              <a:rPr lang="en-US" altLang="zh-CN" sz="4000" dirty="0">
                <a:latin typeface="Times New Roman" panose="02020603050405020304" pitchFamily="18" charset="0"/>
                <a:cs typeface="Times New Roman" panose="02020603050405020304" pitchFamily="18" charset="0"/>
              </a:rPr>
              <a:t> is only related to solutions to its direct predecessors.</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28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Times New Roman" panose="02020603050405020304" pitchFamily="18" charset="0"/>
                <a:cs typeface="Times New Roman" panose="02020603050405020304" pitchFamily="18" charset="0"/>
              </a:rPr>
              <a:t>Practice for Dynamic Programming</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Linear Dynamic Programming</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latin typeface="Times New Roman" panose="02020603050405020304" pitchFamily="18" charset="0"/>
                <a:cs typeface="Times New Roman" panose="02020603050405020304" pitchFamily="18" charset="0"/>
              </a:rPr>
              <a:t>Linear Dynamic Programming</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latin typeface="Times New Roman" panose="02020603050405020304" pitchFamily="18" charset="0"/>
                <a:cs typeface="Times New Roman" panose="02020603050405020304" pitchFamily="18" charset="0"/>
              </a:rPr>
              <a:t>Subset Sum</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latin typeface="Times New Roman" panose="02020603050405020304" pitchFamily="18" charset="0"/>
                <a:cs typeface="Times New Roman" panose="02020603050405020304" pitchFamily="18" charset="0"/>
              </a:rPr>
              <a:t>Longest Common Subsequence (LCS)</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latin typeface="Times New Roman" panose="02020603050405020304" pitchFamily="18" charset="0"/>
                <a:cs typeface="Times New Roman" panose="02020603050405020304" pitchFamily="18" charset="0"/>
              </a:rPr>
              <a:t>Longest Increasing Subsequence (LIS)</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Tree-Like Dynamic Programming</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Dynamic Programming with State Compression</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069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Linear Dynamic Programming</a:t>
            </a:r>
            <a:endParaRPr lang="zh-CN" altLang="en-US" dirty="0"/>
          </a:p>
        </p:txBody>
      </p:sp>
      <p:sp>
        <p:nvSpPr>
          <p:cNvPr id="3" name="内容占位符 2"/>
          <p:cNvSpPr>
            <a:spLocks noGrp="1"/>
          </p:cNvSpPr>
          <p:nvPr>
            <p:ph idx="1"/>
          </p:nvPr>
        </p:nvSpPr>
        <p:spPr/>
        <p:txBody>
          <a:bodyPr/>
          <a:lstStyle/>
          <a:p>
            <a:r>
              <a:rPr lang="en-US" altLang="zh-CN" dirty="0"/>
              <a:t>Linear Dynamic Programming</a:t>
            </a:r>
            <a:endParaRPr lang="zh-CN" altLang="zh-CN" dirty="0"/>
          </a:p>
          <a:p>
            <a:r>
              <a:rPr lang="en-US" altLang="zh-CN" dirty="0"/>
              <a:t>Subset Sum</a:t>
            </a:r>
            <a:endParaRPr lang="zh-CN" altLang="zh-CN" dirty="0"/>
          </a:p>
          <a:p>
            <a:r>
              <a:rPr lang="en-US" altLang="zh-CN" dirty="0"/>
              <a:t>Longest Common Subsequence (LCS)</a:t>
            </a:r>
            <a:endParaRPr lang="zh-CN" altLang="zh-CN" dirty="0"/>
          </a:p>
          <a:p>
            <a:r>
              <a:rPr lang="en-US" altLang="zh-CN" dirty="0"/>
              <a:t>Longest Increasing Subsequence (LIS)</a:t>
            </a:r>
            <a:endParaRPr lang="zh-CN" altLang="en-US" dirty="0"/>
          </a:p>
        </p:txBody>
      </p:sp>
    </p:spTree>
    <p:extLst>
      <p:ext uri="{BB962C8B-B14F-4D97-AF65-F5344CB8AC3E}">
        <p14:creationId xmlns:p14="http://schemas.microsoft.com/office/powerpoint/2010/main" val="982252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Linear Dynamic Programming</a:t>
            </a:r>
            <a:endParaRPr lang="zh-CN" altLang="en-US" dirty="0">
              <a:solidFill>
                <a:srgbClr val="C00000"/>
              </a:solidFill>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452" y="1595120"/>
            <a:ext cx="10782453" cy="4937760"/>
          </a:xfrm>
        </p:spPr>
      </p:pic>
    </p:spTree>
    <p:extLst>
      <p:ext uri="{BB962C8B-B14F-4D97-AF65-F5344CB8AC3E}">
        <p14:creationId xmlns:p14="http://schemas.microsoft.com/office/powerpoint/2010/main" val="13722315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6"/>
            <a:ext cx="10347960" cy="6188074"/>
          </a:xfrm>
        </p:spPr>
      </p:pic>
    </p:spTree>
    <p:extLst>
      <p:ext uri="{BB962C8B-B14F-4D97-AF65-F5344CB8AC3E}">
        <p14:creationId xmlns:p14="http://schemas.microsoft.com/office/powerpoint/2010/main" val="2110488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20"/>
            <a:ext cx="10494621" cy="6065520"/>
          </a:xfrm>
        </p:spPr>
      </p:pic>
    </p:spTree>
    <p:extLst>
      <p:ext uri="{BB962C8B-B14F-4D97-AF65-F5344CB8AC3E}">
        <p14:creationId xmlns:p14="http://schemas.microsoft.com/office/powerpoint/2010/main" val="1270279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8800"/>
            <a:ext cx="10515600" cy="6188599"/>
          </a:xfrm>
        </p:spPr>
      </p:pic>
    </p:spTree>
    <p:extLst>
      <p:ext uri="{BB962C8B-B14F-4D97-AF65-F5344CB8AC3E}">
        <p14:creationId xmlns:p14="http://schemas.microsoft.com/office/powerpoint/2010/main" val="24602532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Brackets Sequence</a:t>
            </a:r>
            <a:endParaRPr lang="zh-CN" altLang="en-US" dirty="0">
              <a:solidFill>
                <a:srgbClr val="C00000"/>
              </a:solidFill>
            </a:endParaRPr>
          </a:p>
        </p:txBody>
      </p:sp>
      <p:sp>
        <p:nvSpPr>
          <p:cNvPr id="3" name="内容占位符 2"/>
          <p:cNvSpPr>
            <a:spLocks noGrp="1"/>
          </p:cNvSpPr>
          <p:nvPr>
            <p:ph idx="1"/>
          </p:nvPr>
        </p:nvSpPr>
        <p:spPr/>
        <p:txBody>
          <a:bodyPr/>
          <a:lstStyle/>
          <a:p>
            <a:pPr latinLnBrk="1"/>
            <a:r>
              <a:rPr lang="en-US" altLang="zh-CN" b="1" dirty="0"/>
              <a:t>Source: ACM Northeastern Europe 2001</a:t>
            </a:r>
            <a:endParaRPr lang="zh-CN" altLang="zh-CN" dirty="0"/>
          </a:p>
          <a:p>
            <a:r>
              <a:rPr lang="en-US" altLang="zh-CN" b="1" dirty="0"/>
              <a:t>IDs for Online Judges: </a:t>
            </a:r>
            <a:r>
              <a:rPr lang="en-US" altLang="zh-CN" b="1" dirty="0" err="1"/>
              <a:t>POJ</a:t>
            </a:r>
            <a:r>
              <a:rPr lang="en-US" altLang="zh-CN" b="1" dirty="0"/>
              <a:t> 1141</a:t>
            </a:r>
            <a:r>
              <a:rPr lang="zh-CN" altLang="zh-CN" b="1" dirty="0"/>
              <a:t>，</a:t>
            </a:r>
            <a:r>
              <a:rPr lang="en-US" altLang="zh-CN" b="1" dirty="0" err="1"/>
              <a:t>ZOJ</a:t>
            </a:r>
            <a:r>
              <a:rPr lang="en-US" altLang="zh-CN" b="1" dirty="0"/>
              <a:t> 1463</a:t>
            </a:r>
            <a:r>
              <a:rPr lang="zh-CN" altLang="zh-CN" b="1" dirty="0"/>
              <a:t>，</a:t>
            </a:r>
            <a:r>
              <a:rPr lang="en-US" altLang="zh-CN" b="1" dirty="0"/>
              <a:t>Ural 1183</a:t>
            </a:r>
            <a:r>
              <a:rPr lang="zh-CN" altLang="zh-CN" b="1" dirty="0"/>
              <a:t>，</a:t>
            </a:r>
            <a:r>
              <a:rPr lang="en-US" altLang="zh-CN" b="1" dirty="0" err="1"/>
              <a:t>UVA</a:t>
            </a:r>
            <a:r>
              <a:rPr lang="en-US" altLang="zh-CN" b="1" dirty="0"/>
              <a:t> 2451</a:t>
            </a:r>
            <a:endParaRPr lang="zh-CN" altLang="en-US" dirty="0"/>
          </a:p>
        </p:txBody>
      </p:sp>
    </p:spTree>
    <p:extLst>
      <p:ext uri="{BB962C8B-B14F-4D97-AF65-F5344CB8AC3E}">
        <p14:creationId xmlns:p14="http://schemas.microsoft.com/office/powerpoint/2010/main" val="79745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65018" y="1825624"/>
            <a:ext cx="10688782" cy="4483735"/>
          </a:xfrm>
        </p:spPr>
        <p:txBody>
          <a:bodyPr>
            <a:noAutofit/>
          </a:bodyPr>
          <a:lstStyle/>
          <a:p>
            <a:r>
              <a:rPr lang="en-US" altLang="zh-CN" sz="4000" dirty="0" err="1">
                <a:latin typeface="Times New Roman" panose="02020603050405020304" pitchFamily="18" charset="0"/>
                <a:cs typeface="Times New Roman" panose="02020603050405020304" pitchFamily="18" charset="0"/>
              </a:rPr>
              <a:t>Amtel</a:t>
            </a:r>
            <a:r>
              <a:rPr lang="en-US" altLang="zh-CN" sz="4000" dirty="0">
                <a:latin typeface="Times New Roman" panose="02020603050405020304" pitchFamily="18" charset="0"/>
                <a:cs typeface="Times New Roman" panose="02020603050405020304" pitchFamily="18" charset="0"/>
              </a:rPr>
              <a:t> has announced that it will release a 128-bit computer chip by 2010, a 256-bit computer by 2020, and so on, continuing its strategy of doubling the word-size every ten years. (</a:t>
            </a:r>
            <a:r>
              <a:rPr lang="en-US" altLang="zh-CN" sz="4000" dirty="0" err="1">
                <a:latin typeface="Times New Roman" panose="02020603050405020304" pitchFamily="18" charset="0"/>
                <a:cs typeface="Times New Roman" panose="02020603050405020304" pitchFamily="18" charset="0"/>
              </a:rPr>
              <a:t>Amtel</a:t>
            </a:r>
            <a:r>
              <a:rPr lang="en-US" altLang="zh-CN" sz="4000" dirty="0">
                <a:latin typeface="Times New Roman" panose="02020603050405020304" pitchFamily="18" charset="0"/>
                <a:cs typeface="Times New Roman" panose="02020603050405020304" pitchFamily="18" charset="0"/>
              </a:rPr>
              <a:t> released a 64-bit computer in 2000, a 32-bit computer in 1990, a 16-bit computer in 1980, an 8-bit computer in 1970, and a 4-bit computer, its first, in 1960.) </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82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3041"/>
            <a:ext cx="10515600" cy="548639"/>
          </a:xfrm>
        </p:spPr>
        <p:txBody>
          <a:bodyPr>
            <a:normAutofit fontScale="90000"/>
          </a:bodyPr>
          <a:lstStyle/>
          <a:p>
            <a:endParaRPr lang="zh-CN" altLang="en-US" dirty="0"/>
          </a:p>
        </p:txBody>
      </p:sp>
      <p:sp>
        <p:nvSpPr>
          <p:cNvPr id="3" name="内容占位符 2"/>
          <p:cNvSpPr>
            <a:spLocks noGrp="1"/>
          </p:cNvSpPr>
          <p:nvPr>
            <p:ph idx="1"/>
          </p:nvPr>
        </p:nvSpPr>
        <p:spPr>
          <a:xfrm>
            <a:off x="838200" y="741680"/>
            <a:ext cx="10515600" cy="5781040"/>
          </a:xfrm>
        </p:spPr>
        <p:txBody>
          <a:bodyPr>
            <a:normAutofit fontScale="92500" lnSpcReduction="10000"/>
          </a:bodyPr>
          <a:lstStyle/>
          <a:p>
            <a:r>
              <a:rPr lang="en-US" altLang="zh-CN" dirty="0"/>
              <a:t>Let us define a regular brackets sequence in the following way:</a:t>
            </a:r>
            <a:endParaRPr lang="zh-CN" altLang="zh-CN" dirty="0"/>
          </a:p>
          <a:p>
            <a:pPr latinLnBrk="1"/>
            <a:r>
              <a:rPr lang="en-US" altLang="zh-CN" dirty="0"/>
              <a:t>1. Empty sequence is a regular sequence.</a:t>
            </a:r>
            <a:endParaRPr lang="zh-CN" altLang="zh-CN" dirty="0"/>
          </a:p>
          <a:p>
            <a:pPr latinLnBrk="1"/>
            <a:r>
              <a:rPr lang="en-US" altLang="zh-CN" dirty="0"/>
              <a:t>2. If </a:t>
            </a:r>
            <a:r>
              <a:rPr lang="en-US" altLang="zh-CN" i="1" dirty="0"/>
              <a:t>S</a:t>
            </a:r>
            <a:r>
              <a:rPr lang="en-US" altLang="zh-CN" dirty="0"/>
              <a:t> is a regular sequence, then (</a:t>
            </a:r>
            <a:r>
              <a:rPr lang="en-US" altLang="zh-CN" i="1" dirty="0"/>
              <a:t>S</a:t>
            </a:r>
            <a:r>
              <a:rPr lang="en-US" altLang="zh-CN" dirty="0"/>
              <a:t>) and [</a:t>
            </a:r>
            <a:r>
              <a:rPr lang="en-US" altLang="zh-CN" i="1" dirty="0"/>
              <a:t>S</a:t>
            </a:r>
            <a:r>
              <a:rPr lang="en-US" altLang="zh-CN" dirty="0"/>
              <a:t>] are both regular sequences.</a:t>
            </a:r>
            <a:endParaRPr lang="zh-CN" altLang="zh-CN" dirty="0"/>
          </a:p>
          <a:p>
            <a:pPr latinLnBrk="1"/>
            <a:r>
              <a:rPr lang="en-US" altLang="zh-CN" dirty="0"/>
              <a:t>3. If </a:t>
            </a:r>
            <a:r>
              <a:rPr lang="en-US" altLang="zh-CN" i="1" dirty="0"/>
              <a:t>A</a:t>
            </a:r>
            <a:r>
              <a:rPr lang="en-US" altLang="zh-CN" dirty="0"/>
              <a:t> and </a:t>
            </a:r>
            <a:r>
              <a:rPr lang="en-US" altLang="zh-CN" i="1" dirty="0"/>
              <a:t>B</a:t>
            </a:r>
            <a:r>
              <a:rPr lang="en-US" altLang="zh-CN" dirty="0"/>
              <a:t> are regular sequences, then </a:t>
            </a:r>
            <a:r>
              <a:rPr lang="en-US" altLang="zh-CN" i="1" dirty="0"/>
              <a:t>AB</a:t>
            </a:r>
            <a:r>
              <a:rPr lang="en-US" altLang="zh-CN" dirty="0"/>
              <a:t> is a regular sequence.</a:t>
            </a:r>
            <a:endParaRPr lang="zh-CN" altLang="zh-CN" dirty="0"/>
          </a:p>
          <a:p>
            <a:pPr latinLnBrk="1"/>
            <a:r>
              <a:rPr lang="en-US" altLang="zh-CN" dirty="0"/>
              <a:t>For example, all of the following sequences of characters are regular brackets sequences:</a:t>
            </a:r>
            <a:endParaRPr lang="zh-CN" altLang="zh-CN" dirty="0"/>
          </a:p>
          <a:p>
            <a:pPr latinLnBrk="1"/>
            <a:r>
              <a:rPr lang="en-US" altLang="zh-CN" dirty="0"/>
              <a:t>(), [], (()), ([]), ()[], ()[()]</a:t>
            </a:r>
            <a:endParaRPr lang="zh-CN" altLang="zh-CN" dirty="0"/>
          </a:p>
          <a:p>
            <a:pPr latinLnBrk="1"/>
            <a:r>
              <a:rPr lang="en-US" altLang="zh-CN" dirty="0"/>
              <a:t>And all of the following character sequences are not:</a:t>
            </a:r>
            <a:endParaRPr lang="zh-CN" altLang="zh-CN" dirty="0"/>
          </a:p>
          <a:p>
            <a:pPr latinLnBrk="1"/>
            <a:r>
              <a:rPr lang="en-US" altLang="zh-CN" dirty="0"/>
              <a:t>(, [, ), )(, ([)], ([(]</a:t>
            </a:r>
            <a:endParaRPr lang="zh-CN" altLang="zh-CN" dirty="0"/>
          </a:p>
          <a:p>
            <a:r>
              <a:rPr lang="en-US" altLang="zh-CN" dirty="0"/>
              <a:t>Some sequence of characters '(', ')', '[', and ']' is given. You are to find the shortest possible regular brackets sequence, that contains the given character sequence as a subsequence. Here, a string </a:t>
            </a:r>
            <a:r>
              <a:rPr lang="en-US" altLang="zh-CN" i="1" dirty="0" err="1"/>
              <a:t>a</a:t>
            </a:r>
            <a:r>
              <a:rPr lang="en-US" altLang="zh-CN" baseline="-25000" dirty="0" err="1"/>
              <a:t>1</a:t>
            </a:r>
            <a:r>
              <a:rPr lang="en-US" altLang="zh-CN" dirty="0"/>
              <a:t> </a:t>
            </a:r>
            <a:r>
              <a:rPr lang="en-US" altLang="zh-CN" i="1" dirty="0" err="1"/>
              <a:t>a</a:t>
            </a:r>
            <a:r>
              <a:rPr lang="en-US" altLang="zh-CN" baseline="-25000" dirty="0" err="1"/>
              <a:t>2</a:t>
            </a:r>
            <a:r>
              <a:rPr lang="en-US" altLang="zh-CN" dirty="0"/>
              <a:t> ... </a:t>
            </a:r>
            <a:r>
              <a:rPr lang="en-US" altLang="zh-CN" i="1" dirty="0"/>
              <a:t>a</a:t>
            </a:r>
            <a:r>
              <a:rPr lang="en-US" altLang="zh-CN" i="1" baseline="-25000" dirty="0"/>
              <a:t>n</a:t>
            </a:r>
            <a:r>
              <a:rPr lang="en-US" altLang="zh-CN" dirty="0"/>
              <a:t> is called a subsequence of the string </a:t>
            </a:r>
            <a:r>
              <a:rPr lang="en-US" altLang="zh-CN" i="1" dirty="0" err="1"/>
              <a:t>b</a:t>
            </a:r>
            <a:r>
              <a:rPr lang="en-US" altLang="zh-CN" baseline="-25000" dirty="0" err="1"/>
              <a:t>1</a:t>
            </a:r>
            <a:r>
              <a:rPr lang="en-US" altLang="zh-CN" dirty="0"/>
              <a:t> </a:t>
            </a:r>
            <a:r>
              <a:rPr lang="en-US" altLang="zh-CN" i="1" dirty="0" err="1"/>
              <a:t>b</a:t>
            </a:r>
            <a:r>
              <a:rPr lang="en-US" altLang="zh-CN" baseline="-25000" dirty="0" err="1"/>
              <a:t>2</a:t>
            </a:r>
            <a:r>
              <a:rPr lang="en-US" altLang="zh-CN" dirty="0"/>
              <a:t> ... </a:t>
            </a:r>
            <a:r>
              <a:rPr lang="en-US" altLang="zh-CN" i="1" dirty="0" err="1"/>
              <a:t>b</a:t>
            </a:r>
            <a:r>
              <a:rPr lang="en-US" altLang="zh-CN" i="1" baseline="-25000" dirty="0" err="1"/>
              <a:t>m</a:t>
            </a:r>
            <a:r>
              <a:rPr lang="en-US" altLang="zh-CN" dirty="0"/>
              <a:t>, if there exist such indices 1 ≤</a:t>
            </a:r>
            <a:r>
              <a:rPr lang="en-US" altLang="zh-CN" i="1" dirty="0" err="1"/>
              <a:t>i</a:t>
            </a:r>
            <a:r>
              <a:rPr lang="en-US" altLang="zh-CN" baseline="-25000" dirty="0" err="1"/>
              <a:t>1</a:t>
            </a:r>
            <a:r>
              <a:rPr lang="en-US" altLang="zh-CN" dirty="0"/>
              <a:t>&lt;</a:t>
            </a:r>
            <a:r>
              <a:rPr lang="en-US" altLang="zh-CN" i="1" dirty="0" err="1"/>
              <a:t>i</a:t>
            </a:r>
            <a:r>
              <a:rPr lang="en-US" altLang="zh-CN" baseline="-25000" dirty="0" err="1"/>
              <a:t>2</a:t>
            </a:r>
            <a:r>
              <a:rPr lang="en-US" altLang="zh-CN" dirty="0"/>
              <a:t>&lt;…&lt;</a:t>
            </a:r>
            <a:r>
              <a:rPr lang="en-US" altLang="zh-CN" i="1" dirty="0" err="1"/>
              <a:t>i</a:t>
            </a:r>
            <a:r>
              <a:rPr lang="en-US" altLang="zh-CN" i="1" baseline="-25000" dirty="0" err="1"/>
              <a:t>n</a:t>
            </a:r>
            <a:r>
              <a:rPr lang="en-US" altLang="zh-CN" dirty="0" err="1"/>
              <a:t>≤</a:t>
            </a:r>
            <a:r>
              <a:rPr lang="en-US" altLang="zh-CN" i="1" dirty="0" err="1"/>
              <a:t>m</a:t>
            </a:r>
            <a:r>
              <a:rPr lang="en-US" altLang="zh-CN" dirty="0"/>
              <a:t>, that </a:t>
            </a:r>
            <a:r>
              <a:rPr lang="en-US" altLang="zh-CN" i="1" dirty="0" err="1"/>
              <a:t>a</a:t>
            </a:r>
            <a:r>
              <a:rPr lang="en-US" altLang="zh-CN" i="1" baseline="-25000" dirty="0" err="1"/>
              <a:t>j</a:t>
            </a:r>
            <a:r>
              <a:rPr lang="en-US" altLang="zh-CN" dirty="0"/>
              <a:t>=</a:t>
            </a:r>
            <a:r>
              <a:rPr lang="en-US" altLang="zh-CN" i="1" dirty="0" err="1"/>
              <a:t>b</a:t>
            </a:r>
            <a:r>
              <a:rPr lang="en-US" altLang="zh-CN" i="1" baseline="-25000" dirty="0" err="1"/>
              <a:t>ij</a:t>
            </a:r>
            <a:r>
              <a:rPr lang="en-US" altLang="zh-CN" dirty="0"/>
              <a:t> for all 1≤ </a:t>
            </a:r>
            <a:r>
              <a:rPr lang="en-US" altLang="zh-CN" i="1" dirty="0" err="1"/>
              <a:t>j</a:t>
            </a:r>
            <a:r>
              <a:rPr lang="en-US" altLang="zh-CN" dirty="0" err="1"/>
              <a:t>≤</a:t>
            </a:r>
            <a:r>
              <a:rPr lang="en-US" altLang="zh-CN" i="1" dirty="0" err="1"/>
              <a:t>n</a:t>
            </a:r>
            <a:r>
              <a:rPr lang="en-US" altLang="zh-CN" dirty="0"/>
              <a:t>.</a:t>
            </a:r>
            <a:endParaRPr lang="zh-CN" altLang="en-US" dirty="0"/>
          </a:p>
        </p:txBody>
      </p:sp>
    </p:spTree>
    <p:extLst>
      <p:ext uri="{BB962C8B-B14F-4D97-AF65-F5344CB8AC3E}">
        <p14:creationId xmlns:p14="http://schemas.microsoft.com/office/powerpoint/2010/main" val="2717281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en-US" altLang="zh-CN" b="1" dirty="0"/>
              <a:t>Input</a:t>
            </a:r>
            <a:endParaRPr lang="zh-CN" altLang="zh-CN" dirty="0"/>
          </a:p>
          <a:p>
            <a:r>
              <a:rPr lang="en-US" altLang="zh-CN" dirty="0"/>
              <a:t>The input file contains at most 100 brackets (characters '(', ')', '[' and ']') that are situated on a single line without any other characters among them.</a:t>
            </a:r>
            <a:endParaRPr lang="zh-CN" altLang="zh-CN" dirty="0"/>
          </a:p>
          <a:p>
            <a:pPr latinLnBrk="1"/>
            <a:r>
              <a:rPr lang="en-US" altLang="zh-CN" b="1" dirty="0"/>
              <a:t>Output</a:t>
            </a:r>
            <a:endParaRPr lang="zh-CN" altLang="zh-CN" dirty="0"/>
          </a:p>
          <a:p>
            <a:r>
              <a:rPr lang="en-US" altLang="zh-CN" dirty="0"/>
              <a:t>Write to the output file a single line that contains some regular brackets sequence that has the minimal possible length and contains the given sequence as a subsequence.</a:t>
            </a:r>
            <a:endParaRPr lang="zh-CN" altLang="en-US" dirty="0"/>
          </a:p>
        </p:txBody>
      </p:sp>
    </p:spTree>
    <p:extLst>
      <p:ext uri="{BB962C8B-B14F-4D97-AF65-F5344CB8AC3E}">
        <p14:creationId xmlns:p14="http://schemas.microsoft.com/office/powerpoint/2010/main" val="7116574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FF0000"/>
                </a:solidFill>
              </a:rPr>
              <a:t>Analysis</a:t>
            </a:r>
            <a:endParaRPr lang="zh-CN" altLang="en-US" dirty="0">
              <a:solidFill>
                <a:srgbClr val="FF0000"/>
              </a:solidFill>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720" y="1773909"/>
            <a:ext cx="11151326" cy="4724085"/>
          </a:xfrm>
        </p:spPr>
      </p:pic>
    </p:spTree>
    <p:extLst>
      <p:ext uri="{BB962C8B-B14F-4D97-AF65-F5344CB8AC3E}">
        <p14:creationId xmlns:p14="http://schemas.microsoft.com/office/powerpoint/2010/main" val="1841330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539" y="1930400"/>
            <a:ext cx="10598139" cy="4318000"/>
          </a:xfrm>
        </p:spPr>
      </p:pic>
    </p:spTree>
    <p:extLst>
      <p:ext uri="{BB962C8B-B14F-4D97-AF65-F5344CB8AC3E}">
        <p14:creationId xmlns:p14="http://schemas.microsoft.com/office/powerpoint/2010/main" val="42192646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dirty="0">
                <a:solidFill>
                  <a:srgbClr val="C00000"/>
                </a:solidFill>
                <a:latin typeface="Times New Roman" panose="02020603050405020304" pitchFamily="18" charset="0"/>
                <a:cs typeface="Times New Roman" panose="02020603050405020304" pitchFamily="18" charset="0"/>
              </a:rPr>
              <a:t>Subset Sum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Suppose </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a:t>
            </a:r>
            <a:r>
              <a:rPr lang="en-US" altLang="zh-CN" sz="3600" i="1"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n</a:t>
            </a:r>
            <a:r>
              <a:rPr lang="en-US" altLang="zh-CN" sz="3600" i="1"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 is a set of non-negative integers, and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 is a non-negative integer. </a:t>
            </a:r>
          </a:p>
          <a:p>
            <a:r>
              <a:rPr lang="en-US" altLang="zh-CN" sz="3600" dirty="0">
                <a:latin typeface="Times New Roman" panose="02020603050405020304" pitchFamily="18" charset="0"/>
                <a:cs typeface="Times New Roman" panose="02020603050405020304" pitchFamily="18" charset="0"/>
              </a:rPr>
              <a:t>Subset Sum Problem is to determine whether there is a subset of the given set with sum equal to given </a:t>
            </a:r>
            <a:r>
              <a:rPr lang="en-US" altLang="zh-CN" sz="3600" i="1" dirty="0">
                <a:latin typeface="Times New Roman" panose="02020603050405020304" pitchFamily="18" charset="0"/>
                <a:cs typeface="Times New Roman" panose="02020603050405020304" pitchFamily="18" charset="0"/>
              </a:rPr>
              <a:t>c</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8315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744"/>
            <a:ext cx="10515600" cy="6241636"/>
          </a:xfrm>
        </p:spPr>
      </p:pic>
    </p:spTree>
    <p:extLst>
      <p:ext uri="{BB962C8B-B14F-4D97-AF65-F5344CB8AC3E}">
        <p14:creationId xmlns:p14="http://schemas.microsoft.com/office/powerpoint/2010/main" val="2088303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latin typeface="Times New Roman" panose="02020603050405020304" pitchFamily="18" charset="0"/>
                <a:cs typeface="Times New Roman" panose="02020603050405020304" pitchFamily="18" charset="0"/>
              </a:rPr>
              <a:t>Dollars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latinLnBrk="1"/>
            <a:r>
              <a:rPr lang="en-US" altLang="zh-CN" b="1" dirty="0"/>
              <a:t>Source: New Zealand Contest 1991</a:t>
            </a:r>
            <a:endParaRPr lang="zh-CN" altLang="zh-CN" dirty="0"/>
          </a:p>
          <a:p>
            <a:r>
              <a:rPr lang="en-US" altLang="zh-CN" b="1" dirty="0"/>
              <a:t>IDs for Online Judge: </a:t>
            </a:r>
            <a:r>
              <a:rPr lang="en-US" altLang="zh-CN" b="1" dirty="0" err="1"/>
              <a:t>UVA</a:t>
            </a:r>
            <a:r>
              <a:rPr lang="en-US" altLang="zh-CN" b="1" dirty="0"/>
              <a:t> 147</a:t>
            </a:r>
            <a:endParaRPr lang="zh-CN" altLang="en-US" dirty="0"/>
          </a:p>
        </p:txBody>
      </p:sp>
    </p:spTree>
    <p:extLst>
      <p:ext uri="{BB962C8B-B14F-4D97-AF65-F5344CB8AC3E}">
        <p14:creationId xmlns:p14="http://schemas.microsoft.com/office/powerpoint/2010/main" val="9733124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3600" dirty="0">
                <a:latin typeface="Times New Roman" panose="02020603050405020304" pitchFamily="18" charset="0"/>
                <a:cs typeface="Times New Roman" panose="02020603050405020304" pitchFamily="18" charset="0"/>
              </a:rPr>
              <a:t>New Zealand currency consists of $100, $50, $20, $10, and $5 notes and $2, $1, 50c, 20c, 10c and 5c coins. Write a program that will determine, for any given amount, in how many ways that amount may be made up. Changing the order of listing does not increase the count. Thus 20c may be made up in 4 ways: 1</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20c, 2</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10c, 10c+2</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5c, and 4</a:t>
            </a:r>
            <a:r>
              <a:rPr lang="zh-CN"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zh-CN" altLang="zh-CN" sz="3600" dirty="0">
                <a:latin typeface="Times New Roman" panose="02020603050405020304" pitchFamily="18" charset="0"/>
                <a:cs typeface="Times New Roman" panose="02020603050405020304" pitchFamily="18" charset="0"/>
              </a:rPr>
              <a:t>5c.</a:t>
            </a:r>
          </a:p>
          <a:p>
            <a:endParaRPr lang="zh-CN" altLang="en-US" dirty="0"/>
          </a:p>
        </p:txBody>
      </p:sp>
    </p:spTree>
    <p:extLst>
      <p:ext uri="{BB962C8B-B14F-4D97-AF65-F5344CB8AC3E}">
        <p14:creationId xmlns:p14="http://schemas.microsoft.com/office/powerpoint/2010/main" val="30746957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latinLnBrk="1"/>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Input will consist of a series of real numbers no greater than $50.00 each on a separate line. Each amount will be valid, that is will be a multiple of 5c. The file will be terminated by a line containing zero (0.00).</a:t>
            </a:r>
          </a:p>
          <a:p>
            <a:pPr latinLnBrk="1"/>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Output will consist of a line for each of the amounts in the input, each line consisting of the amount of money (with two decimal places and right justified in a field of width 5), followed by the number of ways in which that amount may be made up, right justified in a field of width 12.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9455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Analysis</a:t>
            </a:r>
            <a:endParaRPr lang="zh-CN" altLang="en-US" dirty="0">
              <a:solidFill>
                <a:srgbClr val="C00000"/>
              </a:solidFill>
            </a:endParaRPr>
          </a:p>
        </p:txBody>
      </p:sp>
      <p:sp>
        <p:nvSpPr>
          <p:cNvPr id="3" name="内容占位符 2"/>
          <p:cNvSpPr>
            <a:spLocks noGrp="1"/>
          </p:cNvSpPr>
          <p:nvPr>
            <p:ph idx="1"/>
          </p:nvPr>
        </p:nvSpPr>
        <p:spPr/>
        <p:txBody>
          <a:bodyPr>
            <a:normAutofit lnSpcReduction="10000"/>
          </a:bodyPr>
          <a:lstStyle/>
          <a:p>
            <a:r>
              <a:rPr lang="en-US" altLang="zh-CN" dirty="0"/>
              <a:t>First, DP is used to calculate all solutions to the problem in the range. </a:t>
            </a:r>
            <a:r>
              <a:rPr lang="zh-CN" altLang="zh-CN" dirty="0"/>
              <a:t>5c coin is the smallest coin</a:t>
            </a:r>
            <a:r>
              <a:rPr lang="en-US" altLang="zh-CN" dirty="0"/>
              <a:t>. Other </a:t>
            </a:r>
            <a:r>
              <a:rPr lang="zh-CN" altLang="zh-CN" dirty="0"/>
              <a:t>notes and coins for New Zealand currency </a:t>
            </a:r>
            <a:r>
              <a:rPr lang="en-US" altLang="zh-CN" dirty="0"/>
              <a:t>are multiples for </a:t>
            </a:r>
            <a:r>
              <a:rPr lang="zh-CN" altLang="zh-CN" dirty="0"/>
              <a:t>5c coin</a:t>
            </a:r>
            <a:r>
              <a:rPr lang="en-US" altLang="zh-CN" dirty="0"/>
              <a:t>. Therefore </a:t>
            </a:r>
            <a:r>
              <a:rPr lang="zh-CN" altLang="zh-CN" dirty="0"/>
              <a:t>5c coin </a:t>
            </a:r>
            <a:r>
              <a:rPr lang="en-US" altLang="zh-CN" dirty="0"/>
              <a:t>is</a:t>
            </a:r>
            <a:r>
              <a:rPr lang="zh-CN" altLang="zh-CN" dirty="0"/>
              <a:t> used as the unit for notes and coins for New Zealand currency. Suppose </a:t>
            </a:r>
            <a:r>
              <a:rPr lang="en-US" altLang="zh-CN" i="1" dirty="0"/>
              <a:t>b</a:t>
            </a:r>
            <a:r>
              <a:rPr lang="en-US" altLang="zh-CN" dirty="0"/>
              <a:t>[</a:t>
            </a:r>
            <a:r>
              <a:rPr lang="en-US" altLang="zh-CN" i="1" dirty="0" err="1"/>
              <a:t>i</a:t>
            </a:r>
            <a:r>
              <a:rPr lang="en-US" altLang="zh-CN" dirty="0"/>
              <a:t>] is the number of </a:t>
            </a:r>
            <a:r>
              <a:rPr lang="zh-CN" altLang="zh-CN" dirty="0"/>
              <a:t>5c coins for the</a:t>
            </a:r>
            <a:r>
              <a:rPr lang="zh-CN" altLang="zh-CN" i="1" dirty="0"/>
              <a:t> i</a:t>
            </a:r>
            <a:r>
              <a:rPr lang="zh-CN" altLang="zh-CN" dirty="0"/>
              <a:t>-th currency, 0</a:t>
            </a:r>
            <a:r>
              <a:rPr lang="en-US" altLang="zh-CN" dirty="0"/>
              <a:t>≤</a:t>
            </a:r>
            <a:r>
              <a:rPr lang="en-US" altLang="zh-CN" i="1" dirty="0" err="1"/>
              <a:t>i</a:t>
            </a:r>
            <a:r>
              <a:rPr lang="en-US" altLang="zh-CN" dirty="0" err="1"/>
              <a:t>≤10</a:t>
            </a:r>
            <a:r>
              <a:rPr lang="en-US" altLang="zh-CN" dirty="0"/>
              <a:t>;</a:t>
            </a:r>
            <a:r>
              <a:rPr lang="en-US" altLang="zh-CN" i="1" dirty="0"/>
              <a:t> a</a:t>
            </a:r>
            <a:r>
              <a:rPr lang="en-US" altLang="zh-CN" dirty="0"/>
              <a:t>[</a:t>
            </a:r>
            <a:r>
              <a:rPr lang="en-US" altLang="zh-CN" i="1" dirty="0" err="1"/>
              <a:t>i</a:t>
            </a:r>
            <a:r>
              <a:rPr lang="en-US" altLang="zh-CN" dirty="0"/>
              <a:t>,</a:t>
            </a:r>
            <a:r>
              <a:rPr lang="en-US" altLang="zh-CN" i="1" dirty="0"/>
              <a:t> j</a:t>
            </a:r>
            <a:r>
              <a:rPr lang="en-US" altLang="zh-CN" dirty="0"/>
              <a:t>] is the number of ways in which </a:t>
            </a:r>
            <a:r>
              <a:rPr lang="zh-CN" altLang="zh-CN" i="1" dirty="0"/>
              <a:t>j</a:t>
            </a:r>
            <a:r>
              <a:rPr lang="zh-CN" altLang="zh-CN" dirty="0"/>
              <a:t> 5c coins</a:t>
            </a:r>
            <a:r>
              <a:rPr lang="en-US" altLang="zh-CN" dirty="0"/>
              <a:t> may</a:t>
            </a:r>
            <a:r>
              <a:rPr lang="zh-CN" altLang="zh-CN" dirty="0"/>
              <a:t> be made up</a:t>
            </a:r>
            <a:r>
              <a:rPr lang="en-US" altLang="zh-CN" dirty="0"/>
              <a:t> using the first </a:t>
            </a:r>
            <a:r>
              <a:rPr lang="en-US" altLang="zh-CN" i="1" dirty="0" err="1"/>
              <a:t>i</a:t>
            </a:r>
            <a:r>
              <a:rPr lang="en-US" altLang="zh-CN" dirty="0" err="1"/>
              <a:t>-th</a:t>
            </a:r>
            <a:r>
              <a:rPr lang="en-US" altLang="zh-CN" dirty="0"/>
              <a:t> </a:t>
            </a:r>
            <a:r>
              <a:rPr lang="zh-CN" altLang="zh-CN" dirty="0"/>
              <a:t>currencies, </a:t>
            </a:r>
            <a:r>
              <a:rPr lang="en-US" altLang="zh-CN" dirty="0" err="1"/>
              <a:t>0≤</a:t>
            </a:r>
            <a:r>
              <a:rPr lang="en-US" altLang="zh-CN" i="1" dirty="0" err="1"/>
              <a:t>i</a:t>
            </a:r>
            <a:r>
              <a:rPr lang="en-US" altLang="zh-CN" dirty="0" err="1"/>
              <a:t>≤10</a:t>
            </a:r>
            <a:r>
              <a:rPr lang="en-US" altLang="zh-CN" dirty="0"/>
              <a:t>, </a:t>
            </a:r>
            <a:r>
              <a:rPr lang="en-US" altLang="zh-CN" dirty="0" err="1"/>
              <a:t>0≤</a:t>
            </a:r>
            <a:r>
              <a:rPr lang="en-US" altLang="zh-CN" i="1" dirty="0" err="1"/>
              <a:t>j</a:t>
            </a:r>
            <a:r>
              <a:rPr lang="en-US" altLang="zh-CN" dirty="0" err="1"/>
              <a:t>≤6000</a:t>
            </a:r>
            <a:r>
              <a:rPr lang="en-US" altLang="zh-CN" dirty="0"/>
              <a:t>.</a:t>
            </a:r>
            <a:endParaRPr lang="zh-CN" altLang="zh-CN" dirty="0"/>
          </a:p>
          <a:p>
            <a:r>
              <a:rPr lang="en-US" altLang="zh-CN" dirty="0"/>
              <a:t>Obviously, the number of way in which </a:t>
            </a:r>
            <a:r>
              <a:rPr lang="zh-CN" altLang="zh-CN" i="1" dirty="0"/>
              <a:t>j</a:t>
            </a:r>
            <a:r>
              <a:rPr lang="zh-CN" altLang="zh-CN" dirty="0"/>
              <a:t> 5c coins</a:t>
            </a:r>
            <a:r>
              <a:rPr lang="en-US" altLang="zh-CN" dirty="0"/>
              <a:t> may</a:t>
            </a:r>
            <a:r>
              <a:rPr lang="zh-CN" altLang="zh-CN" dirty="0"/>
              <a:t> be made up</a:t>
            </a:r>
            <a:r>
              <a:rPr lang="en-US" altLang="zh-CN" dirty="0"/>
              <a:t> only using </a:t>
            </a:r>
            <a:r>
              <a:rPr lang="en-US" altLang="zh-CN" dirty="0" err="1"/>
              <a:t>5c</a:t>
            </a:r>
            <a:r>
              <a:rPr lang="en-US" altLang="zh-CN" dirty="0"/>
              <a:t> coin is 1, that is, </a:t>
            </a:r>
            <a:r>
              <a:rPr lang="en-US" altLang="zh-CN" i="1" dirty="0"/>
              <a:t>a</a:t>
            </a:r>
            <a:r>
              <a:rPr lang="en-US" altLang="zh-CN" dirty="0"/>
              <a:t>[0,</a:t>
            </a:r>
            <a:r>
              <a:rPr lang="en-US" altLang="zh-CN" i="1" dirty="0"/>
              <a:t> j</a:t>
            </a:r>
            <a:r>
              <a:rPr lang="en-US" altLang="zh-CN" dirty="0"/>
              <a:t>]=1, </a:t>
            </a:r>
            <a:r>
              <a:rPr lang="en-US" altLang="zh-CN" dirty="0" err="1"/>
              <a:t>0≤</a:t>
            </a:r>
            <a:r>
              <a:rPr lang="en-US" altLang="zh-CN" i="1" dirty="0" err="1"/>
              <a:t>j</a:t>
            </a:r>
            <a:r>
              <a:rPr lang="en-US" altLang="zh-CN" dirty="0" err="1"/>
              <a:t>≤6000</a:t>
            </a:r>
            <a:r>
              <a:rPr lang="en-US" altLang="zh-CN" dirty="0"/>
              <a:t>. If the amount is equal to a coin or a note, there is a way that the</a:t>
            </a:r>
            <a:r>
              <a:rPr lang="zh-CN" altLang="zh-CN" dirty="0"/>
              <a:t> amount may be made up</a:t>
            </a:r>
            <a:r>
              <a:rPr lang="en-US" altLang="zh-CN" dirty="0"/>
              <a:t> using the coin or the note.</a:t>
            </a:r>
            <a:endParaRPr lang="zh-CN" altLang="en-US" dirty="0"/>
          </a:p>
        </p:txBody>
      </p:sp>
    </p:spTree>
    <p:extLst>
      <p:ext uri="{BB962C8B-B14F-4D97-AF65-F5344CB8AC3E}">
        <p14:creationId xmlns:p14="http://schemas.microsoft.com/office/powerpoint/2010/main" val="12514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06970"/>
          </a:xfrm>
        </p:spPr>
        <p:txBody>
          <a:bodyPr/>
          <a:lstStyle/>
          <a:p>
            <a:endParaRPr lang="zh-CN" altLang="en-US" dirty="0"/>
          </a:p>
        </p:txBody>
      </p:sp>
      <p:sp>
        <p:nvSpPr>
          <p:cNvPr id="3" name="内容占位符 2"/>
          <p:cNvSpPr>
            <a:spLocks noGrp="1"/>
          </p:cNvSpPr>
          <p:nvPr>
            <p:ph idx="1"/>
          </p:nvPr>
        </p:nvSpPr>
        <p:spPr>
          <a:xfrm>
            <a:off x="838200" y="1421476"/>
            <a:ext cx="10515600" cy="5153891"/>
          </a:xfrm>
        </p:spPr>
        <p:txBody>
          <a:bodyPr>
            <a:noAutofit/>
          </a:bodyPr>
          <a:lstStyle/>
          <a:p>
            <a:r>
              <a:rPr lang="en-US" altLang="zh-CN" sz="4000" dirty="0" err="1">
                <a:latin typeface="Times New Roman" panose="02020603050405020304" pitchFamily="18" charset="0"/>
                <a:cs typeface="Times New Roman" panose="02020603050405020304" pitchFamily="18" charset="0"/>
              </a:rPr>
              <a:t>Amtel</a:t>
            </a:r>
            <a:r>
              <a:rPr lang="en-US" altLang="zh-CN" sz="4000" dirty="0">
                <a:latin typeface="Times New Roman" panose="02020603050405020304" pitchFamily="18" charset="0"/>
                <a:cs typeface="Times New Roman" panose="02020603050405020304" pitchFamily="18" charset="0"/>
              </a:rPr>
              <a:t> will use a new benchmark - the </a:t>
            </a:r>
            <a:r>
              <a:rPr lang="en-US" altLang="zh-CN" sz="4000" i="1" dirty="0" err="1">
                <a:latin typeface="Times New Roman" panose="02020603050405020304" pitchFamily="18" charset="0"/>
                <a:cs typeface="Times New Roman" panose="02020603050405020304" pitchFamily="18" charset="0"/>
              </a:rPr>
              <a:t>Factstone</a:t>
            </a:r>
            <a:r>
              <a:rPr lang="en-US" altLang="zh-CN" sz="4000" dirty="0">
                <a:latin typeface="Times New Roman" panose="02020603050405020304" pitchFamily="18" charset="0"/>
                <a:cs typeface="Times New Roman" panose="02020603050405020304" pitchFamily="18" charset="0"/>
              </a:rPr>
              <a:t> - to advertise the vastly improved capacity of its new chips. The </a:t>
            </a:r>
            <a:r>
              <a:rPr lang="en-US" altLang="zh-CN" sz="4000" i="1" dirty="0" err="1">
                <a:latin typeface="Times New Roman" panose="02020603050405020304" pitchFamily="18" charset="0"/>
                <a:cs typeface="Times New Roman" panose="02020603050405020304" pitchFamily="18" charset="0"/>
              </a:rPr>
              <a:t>Factstone</a:t>
            </a:r>
            <a:r>
              <a:rPr lang="en-US" altLang="zh-CN" sz="4000" dirty="0">
                <a:latin typeface="Times New Roman" panose="02020603050405020304" pitchFamily="18" charset="0"/>
                <a:cs typeface="Times New Roman" panose="02020603050405020304" pitchFamily="18" charset="0"/>
              </a:rPr>
              <a:t> rating is defined to be the largest integer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 such that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 can be represented as an unsigned integer in a computer word. </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Given a year 1960 ≤</a:t>
            </a:r>
            <a:r>
              <a:rPr lang="en-US" altLang="zh-CN" sz="4000" i="1" dirty="0">
                <a:latin typeface="Times New Roman" panose="02020603050405020304" pitchFamily="18" charset="0"/>
                <a:cs typeface="Times New Roman" panose="02020603050405020304" pitchFamily="18" charset="0"/>
              </a:rPr>
              <a:t> y</a:t>
            </a:r>
            <a:r>
              <a:rPr lang="en-US" altLang="zh-CN" sz="4000" dirty="0">
                <a:latin typeface="Times New Roman" panose="02020603050405020304" pitchFamily="18" charset="0"/>
                <a:cs typeface="Times New Roman" panose="02020603050405020304" pitchFamily="18" charset="0"/>
              </a:rPr>
              <a:t> ≤ 2160, what will be the </a:t>
            </a:r>
            <a:r>
              <a:rPr lang="en-US" altLang="zh-CN" sz="4000" i="1" dirty="0" err="1">
                <a:latin typeface="Times New Roman" panose="02020603050405020304" pitchFamily="18" charset="0"/>
                <a:cs typeface="Times New Roman" panose="02020603050405020304" pitchFamily="18" charset="0"/>
              </a:rPr>
              <a:t>Factstone</a:t>
            </a:r>
            <a:r>
              <a:rPr lang="en-US" altLang="zh-CN" sz="4000" dirty="0">
                <a:latin typeface="Times New Roman" panose="02020603050405020304" pitchFamily="18" charset="0"/>
                <a:cs typeface="Times New Roman" panose="02020603050405020304" pitchFamily="18" charset="0"/>
              </a:rPr>
              <a:t> rating of </a:t>
            </a:r>
            <a:r>
              <a:rPr lang="en-US" altLang="zh-CN" sz="4000" dirty="0" err="1">
                <a:latin typeface="Times New Roman" panose="02020603050405020304" pitchFamily="18" charset="0"/>
                <a:cs typeface="Times New Roman" panose="02020603050405020304" pitchFamily="18" charset="0"/>
              </a:rPr>
              <a:t>Amtel's</a:t>
            </a:r>
            <a:r>
              <a:rPr lang="en-US" altLang="zh-CN" sz="4000" dirty="0">
                <a:latin typeface="Times New Roman" panose="02020603050405020304" pitchFamily="18" charset="0"/>
                <a:cs typeface="Times New Roman" panose="02020603050405020304" pitchFamily="18" charset="0"/>
              </a:rPr>
              <a:t> most recently released chip?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296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a:t>For 10 cents, there are two ways. 10 cents are made up using </a:t>
            </a:r>
            <a:r>
              <a:rPr lang="en-US" altLang="zh-CN" dirty="0" err="1"/>
              <a:t>5c</a:t>
            </a:r>
            <a:r>
              <a:rPr lang="en-US" altLang="zh-CN" dirty="0"/>
              <a:t> coins or </a:t>
            </a:r>
            <a:r>
              <a:rPr lang="en-US" altLang="zh-CN" dirty="0" err="1"/>
              <a:t>10c</a:t>
            </a:r>
            <a:r>
              <a:rPr lang="en-US" altLang="zh-CN" dirty="0"/>
              <a:t> coin.</a:t>
            </a:r>
            <a:endParaRPr lang="zh-CN" altLang="zh-CN" dirty="0"/>
          </a:p>
          <a:p>
            <a:r>
              <a:rPr lang="en-US" altLang="zh-CN" dirty="0"/>
              <a:t>For 15 cents, the first way is </a:t>
            </a:r>
            <a:r>
              <a:rPr lang="en-US" altLang="zh-CN" dirty="0" err="1"/>
              <a:t>15c</a:t>
            </a:r>
            <a:r>
              <a:rPr lang="en-US" altLang="zh-CN" dirty="0"/>
              <a:t> cents are made up only using </a:t>
            </a:r>
            <a:r>
              <a:rPr lang="en-US" altLang="zh-CN" dirty="0" err="1"/>
              <a:t>5c</a:t>
            </a:r>
            <a:r>
              <a:rPr lang="en-US" altLang="zh-CN" dirty="0"/>
              <a:t> coins. Then we calculate the number of ways in which 15 cents are made up using </a:t>
            </a:r>
            <a:r>
              <a:rPr lang="en-US" altLang="zh-CN" dirty="0" err="1"/>
              <a:t>5c</a:t>
            </a:r>
            <a:r>
              <a:rPr lang="en-US" altLang="zh-CN" dirty="0"/>
              <a:t> coin and </a:t>
            </a:r>
            <a:r>
              <a:rPr lang="en-US" altLang="zh-CN" dirty="0" err="1"/>
              <a:t>10c</a:t>
            </a:r>
            <a:r>
              <a:rPr lang="en-US" altLang="zh-CN" dirty="0"/>
              <a:t> coin (the way only using </a:t>
            </a:r>
            <a:r>
              <a:rPr lang="en-US" altLang="zh-CN" dirty="0" err="1"/>
              <a:t>5c</a:t>
            </a:r>
            <a:r>
              <a:rPr lang="en-US" altLang="zh-CN" dirty="0"/>
              <a:t> coin needn’t to be considered). First a </a:t>
            </a:r>
            <a:r>
              <a:rPr lang="en-US" altLang="zh-CN" dirty="0" err="1"/>
              <a:t>10c</a:t>
            </a:r>
            <a:r>
              <a:rPr lang="en-US" altLang="zh-CN" dirty="0"/>
              <a:t> coin is used (At least one </a:t>
            </a:r>
            <a:r>
              <a:rPr lang="en-US" altLang="zh-CN" dirty="0" err="1"/>
              <a:t>10c</a:t>
            </a:r>
            <a:r>
              <a:rPr lang="en-US" altLang="zh-CN" dirty="0"/>
              <a:t> coin is used), and then a </a:t>
            </a:r>
            <a:r>
              <a:rPr lang="en-US" altLang="zh-CN" dirty="0" err="1"/>
              <a:t>5c</a:t>
            </a:r>
            <a:r>
              <a:rPr lang="en-US" altLang="zh-CN" dirty="0"/>
              <a:t> coin is used. Therefore there are two ways for 15 cents.</a:t>
            </a:r>
            <a:endParaRPr lang="zh-CN" altLang="zh-CN" dirty="0"/>
          </a:p>
          <a:p>
            <a:r>
              <a:rPr lang="en-US" altLang="zh-CN" dirty="0"/>
              <a:t>For 20 cents, the first case is only </a:t>
            </a:r>
            <a:r>
              <a:rPr lang="en-US" altLang="zh-CN" dirty="0" err="1"/>
              <a:t>5c</a:t>
            </a:r>
            <a:r>
              <a:rPr lang="en-US" altLang="zh-CN" dirty="0"/>
              <a:t> coins are used. For the second case is a 10 coin is used firstly (At least one </a:t>
            </a:r>
            <a:r>
              <a:rPr lang="en-US" altLang="zh-CN" dirty="0" err="1"/>
              <a:t>10c</a:t>
            </a:r>
            <a:r>
              <a:rPr lang="en-US" altLang="zh-CN" dirty="0"/>
              <a:t> coin is used), and for remainder 10 cents there are two ways. The final case is only </a:t>
            </a:r>
            <a:r>
              <a:rPr lang="en-US" altLang="zh-CN" dirty="0" err="1"/>
              <a:t>20c</a:t>
            </a:r>
            <a:r>
              <a:rPr lang="en-US" altLang="zh-CN" dirty="0"/>
              <a:t> coin is used. Therefore there are four ways.</a:t>
            </a:r>
            <a:endParaRPr lang="zh-CN" altLang="en-US" dirty="0"/>
          </a:p>
        </p:txBody>
      </p:sp>
    </p:spTree>
    <p:extLst>
      <p:ext uri="{BB962C8B-B14F-4D97-AF65-F5344CB8AC3E}">
        <p14:creationId xmlns:p14="http://schemas.microsoft.com/office/powerpoint/2010/main" val="20599482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768" y="2075688"/>
            <a:ext cx="11014463" cy="4224528"/>
          </a:xfrm>
        </p:spPr>
      </p:pic>
    </p:spTree>
    <p:extLst>
      <p:ext uri="{BB962C8B-B14F-4D97-AF65-F5344CB8AC3E}">
        <p14:creationId xmlns:p14="http://schemas.microsoft.com/office/powerpoint/2010/main" val="1431105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3525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681720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5929</Words>
  <Application>Microsoft Office PowerPoint</Application>
  <PresentationFormat>宽屏</PresentationFormat>
  <Paragraphs>250</Paragraphs>
  <Slides>93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93</vt:i4>
      </vt:variant>
    </vt:vector>
  </HeadingPairs>
  <TitlesOfParts>
    <vt:vector size="100" baseType="lpstr">
      <vt:lpstr>宋体</vt:lpstr>
      <vt:lpstr>Arial</vt:lpstr>
      <vt:lpstr>Calibri</vt:lpstr>
      <vt:lpstr>Calibri Light</vt:lpstr>
      <vt:lpstr>Symbol</vt:lpstr>
      <vt:lpstr>Times New Roman</vt:lpstr>
      <vt:lpstr>Office 主题</vt:lpstr>
      <vt:lpstr>Algorithm Design Practice</vt:lpstr>
      <vt:lpstr>Algorithm Design Practice</vt:lpstr>
      <vt:lpstr>PowerPoint 演示文稿</vt:lpstr>
      <vt:lpstr>Ad Hoc Problems</vt:lpstr>
      <vt:lpstr>Ad Hoc Problems</vt:lpstr>
      <vt:lpstr>Solving Problems by Mechanism Analysis</vt:lpstr>
      <vt:lpstr>Factstone Benchmark</vt:lpstr>
      <vt:lpstr>PowerPoint 演示文稿</vt:lpstr>
      <vt:lpstr>PowerPoint 演示文稿</vt:lpstr>
      <vt:lpstr>PowerPoint 演示文稿</vt:lpstr>
      <vt:lpstr>Analysis</vt:lpstr>
      <vt:lpstr>PowerPoint 演示文稿</vt:lpstr>
      <vt:lpstr>Bridge</vt:lpstr>
      <vt:lpstr>PowerPoint 演示文稿</vt:lpstr>
      <vt:lpstr>PowerPoint 演示文稿</vt:lpstr>
      <vt:lpstr>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Solving Problems by Statistical Analysis</vt:lpstr>
      <vt:lpstr>Ants</vt:lpstr>
      <vt:lpstr>PowerPoint 演示文稿</vt:lpstr>
      <vt:lpstr>PowerPoint 演示文稿</vt:lpstr>
      <vt:lpstr>Analysis</vt:lpstr>
      <vt:lpstr>PowerPoint 演示文稿</vt:lpstr>
      <vt:lpstr>PowerPoint 演示文稿</vt:lpstr>
      <vt:lpstr>PowerPoint 演示文稿</vt:lpstr>
      <vt:lpstr>Matches Game</vt:lpstr>
      <vt:lpstr>PowerPoint 演示文稿</vt:lpstr>
      <vt:lpstr>PowerPoint 演示文稿</vt:lpstr>
      <vt:lpstr>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Greedy Algorithms</vt:lpstr>
      <vt:lpstr>Practice for Greedy Algorithms</vt:lpstr>
      <vt:lpstr>Practices for Greedy Algorithms</vt:lpstr>
      <vt:lpstr>Pass-Muraille</vt:lpstr>
      <vt:lpstr>PowerPoint 演示文稿</vt:lpstr>
      <vt:lpstr>PowerPoint 演示文稿</vt:lpstr>
      <vt:lpstr>PowerPoint 演示文稿</vt:lpstr>
      <vt:lpstr>PowerPoint 演示文稿</vt:lpstr>
      <vt:lpstr>Analysis</vt:lpstr>
      <vt:lpstr>PowerPoint 演示文稿</vt:lpstr>
      <vt:lpstr>5.1.2 Tian Ji -- The Horse Racing</vt:lpstr>
      <vt:lpstr>PowerPoint 演示文稿</vt:lpstr>
      <vt:lpstr>PowerPoint 演示文稿</vt:lpstr>
      <vt:lpstr>PowerPoint 演示文稿</vt:lpstr>
      <vt:lpstr>PowerPoint 演示文稿</vt:lpstr>
      <vt:lpstr>Analysis</vt:lpstr>
      <vt:lpstr>PowerPoint 演示文稿</vt:lpstr>
      <vt:lpstr>PowerPoint 演示文稿</vt:lpstr>
      <vt:lpstr>PowerPoint 演示文稿</vt:lpstr>
      <vt:lpstr>Greedy-Choices based on Sorted Data</vt:lpstr>
      <vt:lpstr>Radar Installation</vt:lpstr>
      <vt:lpstr>PowerPoint 演示文稿</vt:lpstr>
      <vt:lpstr>PowerPoint 演示文稿</vt:lpstr>
      <vt:lpstr>Analysis</vt:lpstr>
      <vt:lpstr>PowerPoint 演示文稿</vt:lpstr>
      <vt:lpstr>Practice for Dynamic Programming</vt:lpstr>
      <vt:lpstr>PowerPoint 演示文稿</vt:lpstr>
      <vt:lpstr>Practice for Dynamic Programming</vt:lpstr>
      <vt:lpstr>Linear Dynamic Programming</vt:lpstr>
      <vt:lpstr>Linear Dynamic Programming</vt:lpstr>
      <vt:lpstr>PowerPoint 演示文稿</vt:lpstr>
      <vt:lpstr>PowerPoint 演示文稿</vt:lpstr>
      <vt:lpstr>PowerPoint 演示文稿</vt:lpstr>
      <vt:lpstr>Brackets Sequence</vt:lpstr>
      <vt:lpstr>PowerPoint 演示文稿</vt:lpstr>
      <vt:lpstr>PowerPoint 演示文稿</vt:lpstr>
      <vt:lpstr>Analysis</vt:lpstr>
      <vt:lpstr>PowerPoint 演示文稿</vt:lpstr>
      <vt:lpstr>Subset Sum</vt:lpstr>
      <vt:lpstr>PowerPoint 演示文稿</vt:lpstr>
      <vt:lpstr>Dollars</vt:lpstr>
      <vt:lpstr>PowerPoint 演示文稿</vt:lpstr>
      <vt:lpstr>PowerPoint 演示文稿</vt:lpstr>
      <vt:lpstr>Analysis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Practice for Ad Hoc Problems</dc:title>
  <dc:creator>admin</dc:creator>
  <cp:lastModifiedBy>admin</cp:lastModifiedBy>
  <cp:revision>39</cp:revision>
  <cp:lastPrinted>2021-07-07T13:42:09Z</cp:lastPrinted>
  <dcterms:created xsi:type="dcterms:W3CDTF">2021-06-13T06:35:01Z</dcterms:created>
  <dcterms:modified xsi:type="dcterms:W3CDTF">2023-10-02T01:49:49Z</dcterms:modified>
</cp:coreProperties>
</file>