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257" r:id="rId4"/>
    <p:sldId id="266" r:id="rId5"/>
    <p:sldId id="267" r:id="rId6"/>
    <p:sldId id="268" r:id="rId7"/>
    <p:sldId id="269" r:id="rId8"/>
    <p:sldId id="270" r:id="rId9"/>
    <p:sldId id="271" r:id="rId10"/>
    <p:sldId id="280" r:id="rId11"/>
    <p:sldId id="272" r:id="rId12"/>
    <p:sldId id="281" r:id="rId13"/>
    <p:sldId id="273" r:id="rId14"/>
    <p:sldId id="282" r:id="rId15"/>
    <p:sldId id="274" r:id="rId16"/>
    <p:sldId id="275" r:id="rId17"/>
    <p:sldId id="276" r:id="rId18"/>
    <p:sldId id="283" r:id="rId19"/>
    <p:sldId id="284" r:id="rId20"/>
    <p:sldId id="277" r:id="rId21"/>
    <p:sldId id="278" r:id="rId22"/>
    <p:sldId id="279" r:id="rId23"/>
    <p:sldId id="303" r:id="rId24"/>
    <p:sldId id="304" r:id="rId25"/>
    <p:sldId id="305" r:id="rId26"/>
    <p:sldId id="312" r:id="rId27"/>
    <p:sldId id="306" r:id="rId28"/>
    <p:sldId id="307" r:id="rId29"/>
    <p:sldId id="308" r:id="rId30"/>
    <p:sldId id="309" r:id="rId31"/>
    <p:sldId id="310" r:id="rId32"/>
    <p:sldId id="311" r:id="rId33"/>
    <p:sldId id="285" r:id="rId34"/>
    <p:sldId id="258" r:id="rId35"/>
    <p:sldId id="259" r:id="rId36"/>
    <p:sldId id="318" r:id="rId37"/>
    <p:sldId id="319" r:id="rId38"/>
    <p:sldId id="260" r:id="rId39"/>
    <p:sldId id="261" r:id="rId40"/>
    <p:sldId id="262" r:id="rId41"/>
    <p:sldId id="263" r:id="rId42"/>
    <p:sldId id="264" r:id="rId43"/>
    <p:sldId id="313" r:id="rId44"/>
    <p:sldId id="314" r:id="rId45"/>
    <p:sldId id="315" r:id="rId46"/>
    <p:sldId id="320" r:id="rId47"/>
    <p:sldId id="316" r:id="rId48"/>
    <p:sldId id="321" r:id="rId49"/>
    <p:sldId id="317" r:id="rId50"/>
    <p:sldId id="322" r:id="rId51"/>
    <p:sldId id="323" r:id="rId52"/>
    <p:sldId id="265" r:id="rId53"/>
    <p:sldId id="288" r:id="rId54"/>
    <p:sldId id="289" r:id="rId55"/>
    <p:sldId id="290" r:id="rId56"/>
    <p:sldId id="291" r:id="rId57"/>
    <p:sldId id="292" r:id="rId58"/>
    <p:sldId id="293" r:id="rId59"/>
    <p:sldId id="294" r:id="rId60"/>
    <p:sldId id="295" r:id="rId61"/>
    <p:sldId id="296" r:id="rId62"/>
    <p:sldId id="297" r:id="rId63"/>
    <p:sldId id="298" r:id="rId64"/>
    <p:sldId id="299" r:id="rId65"/>
    <p:sldId id="300" r:id="rId66"/>
    <p:sldId id="301" r:id="rId67"/>
    <p:sldId id="286" r:id="rId68"/>
    <p:sldId id="287" r:id="rId6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232"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BB64A7-A5AC-453D-8BC0-FA3DA8AE5EF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D357FB2-2C9D-4204-ABC7-5E4CA4DB42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4EFD8C3-7665-4DDD-9286-7F16054FBD35}"/>
              </a:ext>
            </a:extLst>
          </p:cNvPr>
          <p:cNvSpPr>
            <a:spLocks noGrp="1"/>
          </p:cNvSpPr>
          <p:nvPr>
            <p:ph type="dt" sz="half" idx="10"/>
          </p:nvPr>
        </p:nvSpPr>
        <p:spPr/>
        <p:txBody>
          <a:bodyPr/>
          <a:lstStyle/>
          <a:p>
            <a:fld id="{BF78355D-59C9-454D-9F08-B2AC80DB52B8}" type="datetimeFigureOut">
              <a:rPr lang="zh-CN" altLang="en-US" smtClean="0"/>
              <a:t>2023/12/1</a:t>
            </a:fld>
            <a:endParaRPr lang="zh-CN" altLang="en-US"/>
          </a:p>
        </p:txBody>
      </p:sp>
      <p:sp>
        <p:nvSpPr>
          <p:cNvPr id="5" name="页脚占位符 4">
            <a:extLst>
              <a:ext uri="{FF2B5EF4-FFF2-40B4-BE49-F238E27FC236}">
                <a16:creationId xmlns:a16="http://schemas.microsoft.com/office/drawing/2014/main" id="{68CD35A2-D752-4258-9582-1F65009376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C4993F-F0D2-46B7-BD7D-7CEF1ED5C655}"/>
              </a:ext>
            </a:extLst>
          </p:cNvPr>
          <p:cNvSpPr>
            <a:spLocks noGrp="1"/>
          </p:cNvSpPr>
          <p:nvPr>
            <p:ph type="sldNum" sz="quarter" idx="12"/>
          </p:nvPr>
        </p:nvSpPr>
        <p:spPr/>
        <p:txBody>
          <a:bodyPr/>
          <a:lstStyle/>
          <a:p>
            <a:fld id="{2ED2E3C8-1B9F-466A-9323-53F19270D05B}" type="slidenum">
              <a:rPr lang="zh-CN" altLang="en-US" smtClean="0"/>
              <a:t>‹#›</a:t>
            </a:fld>
            <a:endParaRPr lang="zh-CN" altLang="en-US"/>
          </a:p>
        </p:txBody>
      </p:sp>
    </p:spTree>
    <p:extLst>
      <p:ext uri="{BB962C8B-B14F-4D97-AF65-F5344CB8AC3E}">
        <p14:creationId xmlns:p14="http://schemas.microsoft.com/office/powerpoint/2010/main" val="3388188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C3F73-7936-4C4A-B714-BA773117524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D45BA51-1235-4AFF-9E3C-5A250A9E12F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13478B8-A1D7-49DE-92C7-7509C46B1BE8}"/>
              </a:ext>
            </a:extLst>
          </p:cNvPr>
          <p:cNvSpPr>
            <a:spLocks noGrp="1"/>
          </p:cNvSpPr>
          <p:nvPr>
            <p:ph type="dt" sz="half" idx="10"/>
          </p:nvPr>
        </p:nvSpPr>
        <p:spPr/>
        <p:txBody>
          <a:bodyPr/>
          <a:lstStyle/>
          <a:p>
            <a:fld id="{BF78355D-59C9-454D-9F08-B2AC80DB52B8}" type="datetimeFigureOut">
              <a:rPr lang="zh-CN" altLang="en-US" smtClean="0"/>
              <a:t>2023/12/1</a:t>
            </a:fld>
            <a:endParaRPr lang="zh-CN" altLang="en-US"/>
          </a:p>
        </p:txBody>
      </p:sp>
      <p:sp>
        <p:nvSpPr>
          <p:cNvPr id="5" name="页脚占位符 4">
            <a:extLst>
              <a:ext uri="{FF2B5EF4-FFF2-40B4-BE49-F238E27FC236}">
                <a16:creationId xmlns:a16="http://schemas.microsoft.com/office/drawing/2014/main" id="{2C7DC9F3-E611-4646-9E85-CD934EA293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1214AA-4D04-4B92-B876-D1CDB3B99F68}"/>
              </a:ext>
            </a:extLst>
          </p:cNvPr>
          <p:cNvSpPr>
            <a:spLocks noGrp="1"/>
          </p:cNvSpPr>
          <p:nvPr>
            <p:ph type="sldNum" sz="quarter" idx="12"/>
          </p:nvPr>
        </p:nvSpPr>
        <p:spPr/>
        <p:txBody>
          <a:bodyPr/>
          <a:lstStyle/>
          <a:p>
            <a:fld id="{2ED2E3C8-1B9F-466A-9323-53F19270D05B}" type="slidenum">
              <a:rPr lang="zh-CN" altLang="en-US" smtClean="0"/>
              <a:t>‹#›</a:t>
            </a:fld>
            <a:endParaRPr lang="zh-CN" altLang="en-US"/>
          </a:p>
        </p:txBody>
      </p:sp>
    </p:spTree>
    <p:extLst>
      <p:ext uri="{BB962C8B-B14F-4D97-AF65-F5344CB8AC3E}">
        <p14:creationId xmlns:p14="http://schemas.microsoft.com/office/powerpoint/2010/main" val="4217031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37D6CC8-0456-45E4-ACA4-A429DBFBB49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CF5E53A-5EF1-421C-B27A-FD9B3E393C0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573E206-4A65-4C18-A42B-116B5273B63A}"/>
              </a:ext>
            </a:extLst>
          </p:cNvPr>
          <p:cNvSpPr>
            <a:spLocks noGrp="1"/>
          </p:cNvSpPr>
          <p:nvPr>
            <p:ph type="dt" sz="half" idx="10"/>
          </p:nvPr>
        </p:nvSpPr>
        <p:spPr/>
        <p:txBody>
          <a:bodyPr/>
          <a:lstStyle/>
          <a:p>
            <a:fld id="{BF78355D-59C9-454D-9F08-B2AC80DB52B8}" type="datetimeFigureOut">
              <a:rPr lang="zh-CN" altLang="en-US" smtClean="0"/>
              <a:t>2023/12/1</a:t>
            </a:fld>
            <a:endParaRPr lang="zh-CN" altLang="en-US"/>
          </a:p>
        </p:txBody>
      </p:sp>
      <p:sp>
        <p:nvSpPr>
          <p:cNvPr id="5" name="页脚占位符 4">
            <a:extLst>
              <a:ext uri="{FF2B5EF4-FFF2-40B4-BE49-F238E27FC236}">
                <a16:creationId xmlns:a16="http://schemas.microsoft.com/office/drawing/2014/main" id="{6F32D74A-69B7-4AA6-999D-EBC2C50A7A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3BAE42-0E5C-42C2-911C-08126085B054}"/>
              </a:ext>
            </a:extLst>
          </p:cNvPr>
          <p:cNvSpPr>
            <a:spLocks noGrp="1"/>
          </p:cNvSpPr>
          <p:nvPr>
            <p:ph type="sldNum" sz="quarter" idx="12"/>
          </p:nvPr>
        </p:nvSpPr>
        <p:spPr/>
        <p:txBody>
          <a:bodyPr/>
          <a:lstStyle/>
          <a:p>
            <a:fld id="{2ED2E3C8-1B9F-466A-9323-53F19270D05B}" type="slidenum">
              <a:rPr lang="zh-CN" altLang="en-US" smtClean="0"/>
              <a:t>‹#›</a:t>
            </a:fld>
            <a:endParaRPr lang="zh-CN" altLang="en-US"/>
          </a:p>
        </p:txBody>
      </p:sp>
    </p:spTree>
    <p:extLst>
      <p:ext uri="{BB962C8B-B14F-4D97-AF65-F5344CB8AC3E}">
        <p14:creationId xmlns:p14="http://schemas.microsoft.com/office/powerpoint/2010/main" val="231031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86BE4-54C0-41E6-A7CC-D490F05430A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3C4314B-7702-4A39-A364-CFF0F4871CA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76263F4-964E-4C8B-8D16-6A32E7E69C5B}"/>
              </a:ext>
            </a:extLst>
          </p:cNvPr>
          <p:cNvSpPr>
            <a:spLocks noGrp="1"/>
          </p:cNvSpPr>
          <p:nvPr>
            <p:ph type="dt" sz="half" idx="10"/>
          </p:nvPr>
        </p:nvSpPr>
        <p:spPr/>
        <p:txBody>
          <a:bodyPr/>
          <a:lstStyle/>
          <a:p>
            <a:fld id="{BF78355D-59C9-454D-9F08-B2AC80DB52B8}" type="datetimeFigureOut">
              <a:rPr lang="zh-CN" altLang="en-US" smtClean="0"/>
              <a:t>2023/12/1</a:t>
            </a:fld>
            <a:endParaRPr lang="zh-CN" altLang="en-US"/>
          </a:p>
        </p:txBody>
      </p:sp>
      <p:sp>
        <p:nvSpPr>
          <p:cNvPr id="5" name="页脚占位符 4">
            <a:extLst>
              <a:ext uri="{FF2B5EF4-FFF2-40B4-BE49-F238E27FC236}">
                <a16:creationId xmlns:a16="http://schemas.microsoft.com/office/drawing/2014/main" id="{79B4FD8C-08FB-4A55-A7C5-4A16D83080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EDB356-AA5B-42CF-BF00-0CB87B02885E}"/>
              </a:ext>
            </a:extLst>
          </p:cNvPr>
          <p:cNvSpPr>
            <a:spLocks noGrp="1"/>
          </p:cNvSpPr>
          <p:nvPr>
            <p:ph type="sldNum" sz="quarter" idx="12"/>
          </p:nvPr>
        </p:nvSpPr>
        <p:spPr/>
        <p:txBody>
          <a:bodyPr/>
          <a:lstStyle/>
          <a:p>
            <a:fld id="{2ED2E3C8-1B9F-466A-9323-53F19270D05B}" type="slidenum">
              <a:rPr lang="zh-CN" altLang="en-US" smtClean="0"/>
              <a:t>‹#›</a:t>
            </a:fld>
            <a:endParaRPr lang="zh-CN" altLang="en-US"/>
          </a:p>
        </p:txBody>
      </p:sp>
    </p:spTree>
    <p:extLst>
      <p:ext uri="{BB962C8B-B14F-4D97-AF65-F5344CB8AC3E}">
        <p14:creationId xmlns:p14="http://schemas.microsoft.com/office/powerpoint/2010/main" val="3091790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0CBF93-5D82-40B7-B5AB-CB35E59186D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73F83CF-67D9-4F53-A97F-A5E3E6E381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C887DEC-4604-49C5-9CD9-0FB292DF5835}"/>
              </a:ext>
            </a:extLst>
          </p:cNvPr>
          <p:cNvSpPr>
            <a:spLocks noGrp="1"/>
          </p:cNvSpPr>
          <p:nvPr>
            <p:ph type="dt" sz="half" idx="10"/>
          </p:nvPr>
        </p:nvSpPr>
        <p:spPr/>
        <p:txBody>
          <a:bodyPr/>
          <a:lstStyle/>
          <a:p>
            <a:fld id="{BF78355D-59C9-454D-9F08-B2AC80DB52B8}" type="datetimeFigureOut">
              <a:rPr lang="zh-CN" altLang="en-US" smtClean="0"/>
              <a:t>2023/12/1</a:t>
            </a:fld>
            <a:endParaRPr lang="zh-CN" altLang="en-US"/>
          </a:p>
        </p:txBody>
      </p:sp>
      <p:sp>
        <p:nvSpPr>
          <p:cNvPr id="5" name="页脚占位符 4">
            <a:extLst>
              <a:ext uri="{FF2B5EF4-FFF2-40B4-BE49-F238E27FC236}">
                <a16:creationId xmlns:a16="http://schemas.microsoft.com/office/drawing/2014/main" id="{7B8A757B-6527-4BD8-A705-33CE66B752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8A0C5F-C927-41AB-91A2-1032A63B4413}"/>
              </a:ext>
            </a:extLst>
          </p:cNvPr>
          <p:cNvSpPr>
            <a:spLocks noGrp="1"/>
          </p:cNvSpPr>
          <p:nvPr>
            <p:ph type="sldNum" sz="quarter" idx="12"/>
          </p:nvPr>
        </p:nvSpPr>
        <p:spPr/>
        <p:txBody>
          <a:bodyPr/>
          <a:lstStyle/>
          <a:p>
            <a:fld id="{2ED2E3C8-1B9F-466A-9323-53F19270D05B}" type="slidenum">
              <a:rPr lang="zh-CN" altLang="en-US" smtClean="0"/>
              <a:t>‹#›</a:t>
            </a:fld>
            <a:endParaRPr lang="zh-CN" altLang="en-US"/>
          </a:p>
        </p:txBody>
      </p:sp>
    </p:spTree>
    <p:extLst>
      <p:ext uri="{BB962C8B-B14F-4D97-AF65-F5344CB8AC3E}">
        <p14:creationId xmlns:p14="http://schemas.microsoft.com/office/powerpoint/2010/main" val="1522580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B27312-AC43-4AC8-A7F5-C8C017600A9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82EE0E7-C0BA-4495-AF4C-43ED5EC829B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6B7CBBE-A412-454E-85F6-1E88F68DB61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06E0F4A-0F6B-4044-B7F1-EDDFBCCC24C1}"/>
              </a:ext>
            </a:extLst>
          </p:cNvPr>
          <p:cNvSpPr>
            <a:spLocks noGrp="1"/>
          </p:cNvSpPr>
          <p:nvPr>
            <p:ph type="dt" sz="half" idx="10"/>
          </p:nvPr>
        </p:nvSpPr>
        <p:spPr/>
        <p:txBody>
          <a:bodyPr/>
          <a:lstStyle/>
          <a:p>
            <a:fld id="{BF78355D-59C9-454D-9F08-B2AC80DB52B8}" type="datetimeFigureOut">
              <a:rPr lang="zh-CN" altLang="en-US" smtClean="0"/>
              <a:t>2023/12/1</a:t>
            </a:fld>
            <a:endParaRPr lang="zh-CN" altLang="en-US"/>
          </a:p>
        </p:txBody>
      </p:sp>
      <p:sp>
        <p:nvSpPr>
          <p:cNvPr id="6" name="页脚占位符 5">
            <a:extLst>
              <a:ext uri="{FF2B5EF4-FFF2-40B4-BE49-F238E27FC236}">
                <a16:creationId xmlns:a16="http://schemas.microsoft.com/office/drawing/2014/main" id="{29AD7C2B-6968-488C-B499-6B01E2B792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4D4DCA-2C97-44B7-BCD5-979BC3B1B6FA}"/>
              </a:ext>
            </a:extLst>
          </p:cNvPr>
          <p:cNvSpPr>
            <a:spLocks noGrp="1"/>
          </p:cNvSpPr>
          <p:nvPr>
            <p:ph type="sldNum" sz="quarter" idx="12"/>
          </p:nvPr>
        </p:nvSpPr>
        <p:spPr/>
        <p:txBody>
          <a:bodyPr/>
          <a:lstStyle/>
          <a:p>
            <a:fld id="{2ED2E3C8-1B9F-466A-9323-53F19270D05B}" type="slidenum">
              <a:rPr lang="zh-CN" altLang="en-US" smtClean="0"/>
              <a:t>‹#›</a:t>
            </a:fld>
            <a:endParaRPr lang="zh-CN" altLang="en-US"/>
          </a:p>
        </p:txBody>
      </p:sp>
    </p:spTree>
    <p:extLst>
      <p:ext uri="{BB962C8B-B14F-4D97-AF65-F5344CB8AC3E}">
        <p14:creationId xmlns:p14="http://schemas.microsoft.com/office/powerpoint/2010/main" val="314863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BAF6B1-65CE-46D1-943B-478EB2616AA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8A0C561-3CBD-4789-A302-3C5ECAC6D6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89C2EE2-7D65-4B0F-B633-A8F682570EE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A9052FA-AF92-48EC-A210-4C866B4A13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9DE2E65-9235-49A1-B175-CBE46F44930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F1AAF3D-0783-4C20-BF9D-A6AF656E7D98}"/>
              </a:ext>
            </a:extLst>
          </p:cNvPr>
          <p:cNvSpPr>
            <a:spLocks noGrp="1"/>
          </p:cNvSpPr>
          <p:nvPr>
            <p:ph type="dt" sz="half" idx="10"/>
          </p:nvPr>
        </p:nvSpPr>
        <p:spPr/>
        <p:txBody>
          <a:bodyPr/>
          <a:lstStyle/>
          <a:p>
            <a:fld id="{BF78355D-59C9-454D-9F08-B2AC80DB52B8}" type="datetimeFigureOut">
              <a:rPr lang="zh-CN" altLang="en-US" smtClean="0"/>
              <a:t>2023/12/1</a:t>
            </a:fld>
            <a:endParaRPr lang="zh-CN" altLang="en-US"/>
          </a:p>
        </p:txBody>
      </p:sp>
      <p:sp>
        <p:nvSpPr>
          <p:cNvPr id="8" name="页脚占位符 7">
            <a:extLst>
              <a:ext uri="{FF2B5EF4-FFF2-40B4-BE49-F238E27FC236}">
                <a16:creationId xmlns:a16="http://schemas.microsoft.com/office/drawing/2014/main" id="{5D81823A-E838-426B-82B8-D57CD4B9036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55F2C74-E212-4297-B86D-848CAD93930A}"/>
              </a:ext>
            </a:extLst>
          </p:cNvPr>
          <p:cNvSpPr>
            <a:spLocks noGrp="1"/>
          </p:cNvSpPr>
          <p:nvPr>
            <p:ph type="sldNum" sz="quarter" idx="12"/>
          </p:nvPr>
        </p:nvSpPr>
        <p:spPr/>
        <p:txBody>
          <a:bodyPr/>
          <a:lstStyle/>
          <a:p>
            <a:fld id="{2ED2E3C8-1B9F-466A-9323-53F19270D05B}" type="slidenum">
              <a:rPr lang="zh-CN" altLang="en-US" smtClean="0"/>
              <a:t>‹#›</a:t>
            </a:fld>
            <a:endParaRPr lang="zh-CN" altLang="en-US"/>
          </a:p>
        </p:txBody>
      </p:sp>
    </p:spTree>
    <p:extLst>
      <p:ext uri="{BB962C8B-B14F-4D97-AF65-F5344CB8AC3E}">
        <p14:creationId xmlns:p14="http://schemas.microsoft.com/office/powerpoint/2010/main" val="165449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22EFE0-DC0B-4627-9465-10346C711DD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40D82D4-CD7F-4D9C-95F8-3C496667C8BA}"/>
              </a:ext>
            </a:extLst>
          </p:cNvPr>
          <p:cNvSpPr>
            <a:spLocks noGrp="1"/>
          </p:cNvSpPr>
          <p:nvPr>
            <p:ph type="dt" sz="half" idx="10"/>
          </p:nvPr>
        </p:nvSpPr>
        <p:spPr/>
        <p:txBody>
          <a:bodyPr/>
          <a:lstStyle/>
          <a:p>
            <a:fld id="{BF78355D-59C9-454D-9F08-B2AC80DB52B8}" type="datetimeFigureOut">
              <a:rPr lang="zh-CN" altLang="en-US" smtClean="0"/>
              <a:t>2023/12/1</a:t>
            </a:fld>
            <a:endParaRPr lang="zh-CN" altLang="en-US"/>
          </a:p>
        </p:txBody>
      </p:sp>
      <p:sp>
        <p:nvSpPr>
          <p:cNvPr id="4" name="页脚占位符 3">
            <a:extLst>
              <a:ext uri="{FF2B5EF4-FFF2-40B4-BE49-F238E27FC236}">
                <a16:creationId xmlns:a16="http://schemas.microsoft.com/office/drawing/2014/main" id="{8445AF81-20B9-4696-ABCE-FD1376EC85D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99F302B-224B-4F05-9B3A-90BF861E9D39}"/>
              </a:ext>
            </a:extLst>
          </p:cNvPr>
          <p:cNvSpPr>
            <a:spLocks noGrp="1"/>
          </p:cNvSpPr>
          <p:nvPr>
            <p:ph type="sldNum" sz="quarter" idx="12"/>
          </p:nvPr>
        </p:nvSpPr>
        <p:spPr/>
        <p:txBody>
          <a:bodyPr/>
          <a:lstStyle/>
          <a:p>
            <a:fld id="{2ED2E3C8-1B9F-466A-9323-53F19270D05B}" type="slidenum">
              <a:rPr lang="zh-CN" altLang="en-US" smtClean="0"/>
              <a:t>‹#›</a:t>
            </a:fld>
            <a:endParaRPr lang="zh-CN" altLang="en-US"/>
          </a:p>
        </p:txBody>
      </p:sp>
    </p:spTree>
    <p:extLst>
      <p:ext uri="{BB962C8B-B14F-4D97-AF65-F5344CB8AC3E}">
        <p14:creationId xmlns:p14="http://schemas.microsoft.com/office/powerpoint/2010/main" val="1363382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F48A7D6-05AC-43D2-8352-96E6A2B609E4}"/>
              </a:ext>
            </a:extLst>
          </p:cNvPr>
          <p:cNvSpPr>
            <a:spLocks noGrp="1"/>
          </p:cNvSpPr>
          <p:nvPr>
            <p:ph type="dt" sz="half" idx="10"/>
          </p:nvPr>
        </p:nvSpPr>
        <p:spPr/>
        <p:txBody>
          <a:bodyPr/>
          <a:lstStyle/>
          <a:p>
            <a:fld id="{BF78355D-59C9-454D-9F08-B2AC80DB52B8}" type="datetimeFigureOut">
              <a:rPr lang="zh-CN" altLang="en-US" smtClean="0"/>
              <a:t>2023/12/1</a:t>
            </a:fld>
            <a:endParaRPr lang="zh-CN" altLang="en-US"/>
          </a:p>
        </p:txBody>
      </p:sp>
      <p:sp>
        <p:nvSpPr>
          <p:cNvPr id="3" name="页脚占位符 2">
            <a:extLst>
              <a:ext uri="{FF2B5EF4-FFF2-40B4-BE49-F238E27FC236}">
                <a16:creationId xmlns:a16="http://schemas.microsoft.com/office/drawing/2014/main" id="{B13C880F-4B6C-4A0A-AA64-622E3145C67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50C5EB7-2164-4328-BAAE-5A897843909F}"/>
              </a:ext>
            </a:extLst>
          </p:cNvPr>
          <p:cNvSpPr>
            <a:spLocks noGrp="1"/>
          </p:cNvSpPr>
          <p:nvPr>
            <p:ph type="sldNum" sz="quarter" idx="12"/>
          </p:nvPr>
        </p:nvSpPr>
        <p:spPr/>
        <p:txBody>
          <a:bodyPr/>
          <a:lstStyle/>
          <a:p>
            <a:fld id="{2ED2E3C8-1B9F-466A-9323-53F19270D05B}" type="slidenum">
              <a:rPr lang="zh-CN" altLang="en-US" smtClean="0"/>
              <a:t>‹#›</a:t>
            </a:fld>
            <a:endParaRPr lang="zh-CN" altLang="en-US"/>
          </a:p>
        </p:txBody>
      </p:sp>
    </p:spTree>
    <p:extLst>
      <p:ext uri="{BB962C8B-B14F-4D97-AF65-F5344CB8AC3E}">
        <p14:creationId xmlns:p14="http://schemas.microsoft.com/office/powerpoint/2010/main" val="2800651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3DF96-1006-44EA-A526-A20991FAAE2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193D0E9-6CE4-469C-8CCC-685D70D54D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65E4493-861B-44BD-BAC3-0492C0209A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A8ED76A-5293-435C-989F-57098E07A9DA}"/>
              </a:ext>
            </a:extLst>
          </p:cNvPr>
          <p:cNvSpPr>
            <a:spLocks noGrp="1"/>
          </p:cNvSpPr>
          <p:nvPr>
            <p:ph type="dt" sz="half" idx="10"/>
          </p:nvPr>
        </p:nvSpPr>
        <p:spPr/>
        <p:txBody>
          <a:bodyPr/>
          <a:lstStyle/>
          <a:p>
            <a:fld id="{BF78355D-59C9-454D-9F08-B2AC80DB52B8}" type="datetimeFigureOut">
              <a:rPr lang="zh-CN" altLang="en-US" smtClean="0"/>
              <a:t>2023/12/1</a:t>
            </a:fld>
            <a:endParaRPr lang="zh-CN" altLang="en-US"/>
          </a:p>
        </p:txBody>
      </p:sp>
      <p:sp>
        <p:nvSpPr>
          <p:cNvPr id="6" name="页脚占位符 5">
            <a:extLst>
              <a:ext uri="{FF2B5EF4-FFF2-40B4-BE49-F238E27FC236}">
                <a16:creationId xmlns:a16="http://schemas.microsoft.com/office/drawing/2014/main" id="{A87A7D07-914C-4E24-8525-8888B957A7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DB0D07-8959-4CA5-9C5F-96594676C79F}"/>
              </a:ext>
            </a:extLst>
          </p:cNvPr>
          <p:cNvSpPr>
            <a:spLocks noGrp="1"/>
          </p:cNvSpPr>
          <p:nvPr>
            <p:ph type="sldNum" sz="quarter" idx="12"/>
          </p:nvPr>
        </p:nvSpPr>
        <p:spPr/>
        <p:txBody>
          <a:bodyPr/>
          <a:lstStyle/>
          <a:p>
            <a:fld id="{2ED2E3C8-1B9F-466A-9323-53F19270D05B}" type="slidenum">
              <a:rPr lang="zh-CN" altLang="en-US" smtClean="0"/>
              <a:t>‹#›</a:t>
            </a:fld>
            <a:endParaRPr lang="zh-CN" altLang="en-US"/>
          </a:p>
        </p:txBody>
      </p:sp>
    </p:spTree>
    <p:extLst>
      <p:ext uri="{BB962C8B-B14F-4D97-AF65-F5344CB8AC3E}">
        <p14:creationId xmlns:p14="http://schemas.microsoft.com/office/powerpoint/2010/main" val="272060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F7758-E64D-4DCE-841F-A6F05AAC82D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6D94742-6059-411D-AB34-5EDBC97DB4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680C01F-7A08-484F-9595-80B622EFAC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FC5B3CF-6DF9-4E89-9CB3-BF353206928F}"/>
              </a:ext>
            </a:extLst>
          </p:cNvPr>
          <p:cNvSpPr>
            <a:spLocks noGrp="1"/>
          </p:cNvSpPr>
          <p:nvPr>
            <p:ph type="dt" sz="half" idx="10"/>
          </p:nvPr>
        </p:nvSpPr>
        <p:spPr/>
        <p:txBody>
          <a:bodyPr/>
          <a:lstStyle/>
          <a:p>
            <a:fld id="{BF78355D-59C9-454D-9F08-B2AC80DB52B8}" type="datetimeFigureOut">
              <a:rPr lang="zh-CN" altLang="en-US" smtClean="0"/>
              <a:t>2023/12/1</a:t>
            </a:fld>
            <a:endParaRPr lang="zh-CN" altLang="en-US"/>
          </a:p>
        </p:txBody>
      </p:sp>
      <p:sp>
        <p:nvSpPr>
          <p:cNvPr id="6" name="页脚占位符 5">
            <a:extLst>
              <a:ext uri="{FF2B5EF4-FFF2-40B4-BE49-F238E27FC236}">
                <a16:creationId xmlns:a16="http://schemas.microsoft.com/office/drawing/2014/main" id="{393156B9-666D-4BB1-A0EB-8D6FD13CA6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72117C-2A28-4977-857A-6F3106F66E6E}"/>
              </a:ext>
            </a:extLst>
          </p:cNvPr>
          <p:cNvSpPr>
            <a:spLocks noGrp="1"/>
          </p:cNvSpPr>
          <p:nvPr>
            <p:ph type="sldNum" sz="quarter" idx="12"/>
          </p:nvPr>
        </p:nvSpPr>
        <p:spPr/>
        <p:txBody>
          <a:bodyPr/>
          <a:lstStyle/>
          <a:p>
            <a:fld id="{2ED2E3C8-1B9F-466A-9323-53F19270D05B}" type="slidenum">
              <a:rPr lang="zh-CN" altLang="en-US" smtClean="0"/>
              <a:t>‹#›</a:t>
            </a:fld>
            <a:endParaRPr lang="zh-CN" altLang="en-US"/>
          </a:p>
        </p:txBody>
      </p:sp>
    </p:spTree>
    <p:extLst>
      <p:ext uri="{BB962C8B-B14F-4D97-AF65-F5344CB8AC3E}">
        <p14:creationId xmlns:p14="http://schemas.microsoft.com/office/powerpoint/2010/main" val="326468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BFEBCEE-5F7E-4360-8E0F-068584A1D8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8411F77-756E-4009-9688-3506698185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14483D8-9763-4FD5-BEBB-BEBA30467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78355D-59C9-454D-9F08-B2AC80DB52B8}" type="datetimeFigureOut">
              <a:rPr lang="zh-CN" altLang="en-US" smtClean="0"/>
              <a:t>2023/12/1</a:t>
            </a:fld>
            <a:endParaRPr lang="zh-CN" altLang="en-US"/>
          </a:p>
        </p:txBody>
      </p:sp>
      <p:sp>
        <p:nvSpPr>
          <p:cNvPr id="5" name="页脚占位符 4">
            <a:extLst>
              <a:ext uri="{FF2B5EF4-FFF2-40B4-BE49-F238E27FC236}">
                <a16:creationId xmlns:a16="http://schemas.microsoft.com/office/drawing/2014/main" id="{54CD6E6F-F206-45B6-8F9A-AFF42BBDA8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7756771-CFCE-4B89-A7BD-D6DA0D9A6D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D2E3C8-1B9F-466A-9323-53F19270D05B}" type="slidenum">
              <a:rPr lang="zh-CN" altLang="en-US" smtClean="0"/>
              <a:t>‹#›</a:t>
            </a:fld>
            <a:endParaRPr lang="zh-CN" altLang="en-US"/>
          </a:p>
        </p:txBody>
      </p:sp>
    </p:spTree>
    <p:extLst>
      <p:ext uri="{BB962C8B-B14F-4D97-AF65-F5344CB8AC3E}">
        <p14:creationId xmlns:p14="http://schemas.microsoft.com/office/powerpoint/2010/main" val="1073720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yhwu@fudan.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DFB73D-D999-4EF2-9172-292C8D0AA74E}"/>
              </a:ext>
            </a:extLst>
          </p:cNvPr>
          <p:cNvSpPr>
            <a:spLocks noGrp="1"/>
          </p:cNvSpPr>
          <p:nvPr>
            <p:ph type="ctrTitle"/>
          </p:nvPr>
        </p:nvSpPr>
        <p:spPr>
          <a:xfrm>
            <a:off x="1524000" y="1122363"/>
            <a:ext cx="9144000" cy="1263390"/>
          </a:xfrm>
        </p:spPr>
        <p:txBody>
          <a:bodyPr/>
          <a:lstStyle/>
          <a:p>
            <a:r>
              <a:rPr lang="en-US" altLang="zh-CN"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Structure Practice</a:t>
            </a:r>
            <a:endPar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E7158C51-E4F7-4C16-9E68-7656449DB581}"/>
              </a:ext>
            </a:extLst>
          </p:cNvPr>
          <p:cNvSpPr>
            <a:spLocks noGrp="1"/>
          </p:cNvSpPr>
          <p:nvPr>
            <p:ph type="subTitle" idx="1"/>
          </p:nvPr>
        </p:nvSpPr>
        <p:spPr>
          <a:xfrm>
            <a:off x="989215" y="4073236"/>
            <a:ext cx="10149839" cy="2327564"/>
          </a:xfrm>
        </p:spPr>
        <p:txBody>
          <a:bodyPr>
            <a:noAutofit/>
          </a:bodyPr>
          <a:lstStyle/>
          <a:p>
            <a:r>
              <a:rPr lang="en-US" altLang="zh-CN" sz="2800" dirty="0" err="1">
                <a:solidFill>
                  <a:srgbClr val="FF0000"/>
                </a:solidFill>
                <a:latin typeface="Times New Roman" panose="02020603050405020304" pitchFamily="18" charset="0"/>
                <a:cs typeface="Times New Roman" panose="02020603050405020304" pitchFamily="18" charset="0"/>
              </a:rPr>
              <a:t>Yonghui</a:t>
            </a:r>
            <a:r>
              <a:rPr lang="en-US" altLang="zh-CN" sz="2800" dirty="0">
                <a:solidFill>
                  <a:srgbClr val="FF0000"/>
                </a:solidFill>
                <a:latin typeface="Times New Roman" panose="02020603050405020304" pitchFamily="18" charset="0"/>
                <a:cs typeface="Times New Roman" panose="02020603050405020304" pitchFamily="18" charset="0"/>
              </a:rPr>
              <a:t> Wu</a:t>
            </a:r>
          </a:p>
          <a:p>
            <a:r>
              <a:rPr lang="en-US" altLang="zh-CN" sz="2800" dirty="0">
                <a:solidFill>
                  <a:srgbClr val="FF0000"/>
                </a:solidFill>
                <a:latin typeface="Times New Roman" panose="02020603050405020304" pitchFamily="18" charset="0"/>
                <a:cs typeface="Times New Roman" panose="02020603050405020304" pitchFamily="18" charset="0"/>
              </a:rPr>
              <a:t>Shanghai Key Laboratory of Intelligent Information Processing</a:t>
            </a:r>
          </a:p>
          <a:p>
            <a:r>
              <a:rPr lang="en-US" altLang="zh-CN" sz="2800" dirty="0">
                <a:solidFill>
                  <a:srgbClr val="FF0000"/>
                </a:solidFill>
                <a:latin typeface="Times New Roman" panose="02020603050405020304" pitchFamily="18" charset="0"/>
                <a:cs typeface="Times New Roman" panose="02020603050405020304" pitchFamily="18" charset="0"/>
              </a:rPr>
              <a:t>School of Computer Science, Fudan University</a:t>
            </a:r>
          </a:p>
          <a:p>
            <a:r>
              <a:rPr lang="en-US" altLang="zh-CN" sz="2800" u="sng" dirty="0">
                <a:solidFill>
                  <a:srgbClr val="FF0000"/>
                </a:solidFill>
                <a:latin typeface="Times New Roman" panose="02020603050405020304" pitchFamily="18" charset="0"/>
                <a:cs typeface="Times New Roman" panose="02020603050405020304" pitchFamily="18" charset="0"/>
                <a:hlinkClick r:id="rId2"/>
              </a:rPr>
              <a:t>yhwu@fudan.edu.cn</a:t>
            </a:r>
            <a:endParaRPr lang="en-US" altLang="zh-CN" sz="2800" u="sng" dirty="0">
              <a:solidFill>
                <a:srgbClr val="FF0000"/>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D8B43319-5070-470F-981D-4F0226B136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6561" y="98090"/>
            <a:ext cx="1918994" cy="1705772"/>
          </a:xfrm>
          <a:prstGeom prst="rect">
            <a:avLst/>
          </a:prstGeom>
        </p:spPr>
      </p:pic>
    </p:spTree>
    <p:extLst>
      <p:ext uri="{BB962C8B-B14F-4D97-AF65-F5344CB8AC3E}">
        <p14:creationId xmlns:p14="http://schemas.microsoft.com/office/powerpoint/2010/main" val="4001628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9942A-15A6-4331-9302-A3B31878C354}"/>
              </a:ext>
            </a:extLst>
          </p:cNvPr>
          <p:cNvSpPr>
            <a:spLocks noGrp="1"/>
          </p:cNvSpPr>
          <p:nvPr>
            <p:ph type="title"/>
          </p:nvPr>
        </p:nvSpPr>
        <p:spPr>
          <a:xfrm>
            <a:off x="838200" y="195209"/>
            <a:ext cx="10515600" cy="1232899"/>
          </a:xfrm>
        </p:spPr>
        <p:txBody>
          <a:bodyPr>
            <a:normAutofit fontScale="90000"/>
          </a:bodyPr>
          <a:lstStyle/>
          <a:p>
            <a:r>
              <a:rPr lang="en-US" altLang="zh-CN" dirty="0">
                <a:solidFill>
                  <a:srgbClr val="C00000"/>
                </a:solidFill>
                <a:latin typeface="Times New Roman" panose="02020603050405020304" pitchFamily="18" charset="0"/>
                <a:cs typeface="Times New Roman" panose="02020603050405020304" pitchFamily="18" charset="0"/>
              </a:rPr>
              <a:t>Addition of two integers whose numbers of digits are </a:t>
            </a:r>
            <a:r>
              <a:rPr lang="pt-BR" altLang="zh-CN" i="1" dirty="0">
                <a:solidFill>
                  <a:srgbClr val="C00000"/>
                </a:solidFill>
                <a:latin typeface="Times New Roman" panose="02020603050405020304" pitchFamily="18" charset="0"/>
                <a:cs typeface="Times New Roman" panose="02020603050405020304" pitchFamily="18" charset="0"/>
              </a:rPr>
              <a:t>n</a:t>
            </a:r>
            <a:r>
              <a:rPr lang="pt-BR" altLang="zh-CN" dirty="0">
                <a:solidFill>
                  <a:srgbClr val="C00000"/>
                </a:solidFill>
                <a:latin typeface="Times New Roman" panose="02020603050405020304" pitchFamily="18" charset="0"/>
                <a:cs typeface="Times New Roman" panose="02020603050405020304" pitchFamily="18" charset="0"/>
              </a:rPr>
              <a:t>1 and</a:t>
            </a:r>
            <a:r>
              <a:rPr lang="pt-BR" altLang="zh-CN" i="1" dirty="0">
                <a:solidFill>
                  <a:srgbClr val="C00000"/>
                </a:solidFill>
                <a:latin typeface="Times New Roman" panose="02020603050405020304" pitchFamily="18" charset="0"/>
                <a:cs typeface="Times New Roman" panose="02020603050405020304" pitchFamily="18" charset="0"/>
              </a:rPr>
              <a:t> n</a:t>
            </a:r>
            <a:r>
              <a:rPr lang="pt-BR" altLang="zh-CN" dirty="0">
                <a:solidFill>
                  <a:srgbClr val="C00000"/>
                </a:solidFill>
                <a:latin typeface="Times New Roman" panose="02020603050405020304" pitchFamily="18" charset="0"/>
                <a:cs typeface="Times New Roman" panose="02020603050405020304" pitchFamily="18" charset="0"/>
              </a:rPr>
              <a:t>2 respectively</a:t>
            </a:r>
            <a:endParaRPr lang="zh-CN" altLang="en-US" dirty="0">
              <a:solidFill>
                <a:srgbClr val="C00000"/>
              </a:solidFill>
            </a:endParaRPr>
          </a:p>
        </p:txBody>
      </p:sp>
      <p:sp>
        <p:nvSpPr>
          <p:cNvPr id="3" name="内容占位符 2">
            <a:extLst>
              <a:ext uri="{FF2B5EF4-FFF2-40B4-BE49-F238E27FC236}">
                <a16:creationId xmlns:a16="http://schemas.microsoft.com/office/drawing/2014/main" id="{0A626F88-3D59-4C7D-A8D9-2936ACCA32DA}"/>
              </a:ext>
            </a:extLst>
          </p:cNvPr>
          <p:cNvSpPr>
            <a:spLocks noGrp="1"/>
          </p:cNvSpPr>
          <p:nvPr>
            <p:ph idx="1"/>
          </p:nvPr>
        </p:nvSpPr>
        <p:spPr>
          <a:xfrm>
            <a:off x="838200" y="1756881"/>
            <a:ext cx="10515600" cy="4735992"/>
          </a:xfrm>
        </p:spPr>
        <p:txBody>
          <a:bodyPr>
            <a:normAutofit/>
          </a:bodyPr>
          <a:lstStyle/>
          <a:p>
            <a:r>
              <a:rPr lang="pt-BR" altLang="zh-CN" sz="4000" dirty="0">
                <a:latin typeface="Times New Roman" panose="02020603050405020304" pitchFamily="18" charset="0"/>
                <a:cs typeface="Times New Roman" panose="02020603050405020304" pitchFamily="18" charset="0"/>
              </a:rPr>
              <a:t>for (</a:t>
            </a:r>
            <a:r>
              <a:rPr lang="pt-BR" altLang="zh-CN" sz="4000" i="1" dirty="0">
                <a:latin typeface="Times New Roman" panose="02020603050405020304" pitchFamily="18" charset="0"/>
                <a:cs typeface="Times New Roman" panose="02020603050405020304" pitchFamily="18" charset="0"/>
              </a:rPr>
              <a:t>i</a:t>
            </a:r>
            <a:r>
              <a:rPr lang="pt-BR" altLang="zh-CN" sz="4000" dirty="0">
                <a:latin typeface="Times New Roman" panose="02020603050405020304" pitchFamily="18" charset="0"/>
                <a:cs typeface="Times New Roman" panose="02020603050405020304" pitchFamily="18" charset="0"/>
              </a:rPr>
              <a:t>=0; </a:t>
            </a:r>
            <a:r>
              <a:rPr lang="pt-BR" altLang="zh-CN" sz="4000" i="1" dirty="0">
                <a:latin typeface="Times New Roman" panose="02020603050405020304" pitchFamily="18" charset="0"/>
                <a:cs typeface="Times New Roman" panose="02020603050405020304" pitchFamily="18" charset="0"/>
              </a:rPr>
              <a:t>i</a:t>
            </a:r>
            <a:r>
              <a:rPr lang="pt-BR" altLang="zh-CN" sz="4000" dirty="0">
                <a:latin typeface="Times New Roman" panose="02020603050405020304" pitchFamily="18" charset="0"/>
                <a:cs typeface="Times New Roman" panose="02020603050405020304" pitchFamily="18" charset="0"/>
              </a:rPr>
              <a:t>&lt;( </a:t>
            </a:r>
            <a:r>
              <a:rPr lang="pt-BR" altLang="zh-CN" sz="4000" i="1" dirty="0">
                <a:latin typeface="Times New Roman" panose="02020603050405020304" pitchFamily="18" charset="0"/>
                <a:cs typeface="Times New Roman" panose="02020603050405020304" pitchFamily="18" charset="0"/>
              </a:rPr>
              <a:t>n</a:t>
            </a:r>
            <a:r>
              <a:rPr lang="pt-BR" altLang="zh-CN" sz="4000" dirty="0">
                <a:latin typeface="Times New Roman" panose="02020603050405020304" pitchFamily="18" charset="0"/>
                <a:cs typeface="Times New Roman" panose="02020603050405020304" pitchFamily="18" charset="0"/>
              </a:rPr>
              <a:t>1&gt;</a:t>
            </a:r>
            <a:r>
              <a:rPr lang="pt-BR" altLang="zh-CN" sz="4000" i="1" dirty="0">
                <a:latin typeface="Times New Roman" panose="02020603050405020304" pitchFamily="18" charset="0"/>
                <a:cs typeface="Times New Roman" panose="02020603050405020304" pitchFamily="18" charset="0"/>
              </a:rPr>
              <a:t>n</a:t>
            </a:r>
            <a:r>
              <a:rPr lang="pt-BR" altLang="zh-CN" sz="4000" dirty="0">
                <a:latin typeface="Times New Roman" panose="02020603050405020304" pitchFamily="18" charset="0"/>
                <a:cs typeface="Times New Roman" panose="02020603050405020304" pitchFamily="18" charset="0"/>
              </a:rPr>
              <a:t>2 ? </a:t>
            </a:r>
            <a:r>
              <a:rPr lang="pt-BR" altLang="zh-CN" sz="4000" i="1" dirty="0">
                <a:latin typeface="Times New Roman" panose="02020603050405020304" pitchFamily="18" charset="0"/>
                <a:cs typeface="Times New Roman" panose="02020603050405020304" pitchFamily="18" charset="0"/>
              </a:rPr>
              <a:t>n</a:t>
            </a:r>
            <a:r>
              <a:rPr lang="pt-BR" altLang="zh-CN" sz="4000" dirty="0">
                <a:latin typeface="Times New Roman" panose="02020603050405020304" pitchFamily="18" charset="0"/>
                <a:cs typeface="Times New Roman" panose="02020603050405020304" pitchFamily="18" charset="0"/>
              </a:rPr>
              <a:t>1 : </a:t>
            </a:r>
            <a:r>
              <a:rPr lang="pt-BR" altLang="zh-CN" sz="4000" i="1" dirty="0">
                <a:latin typeface="Times New Roman" panose="02020603050405020304" pitchFamily="18" charset="0"/>
                <a:cs typeface="Times New Roman" panose="02020603050405020304" pitchFamily="18" charset="0"/>
              </a:rPr>
              <a:t>n</a:t>
            </a:r>
            <a:r>
              <a:rPr lang="pt-BR" altLang="zh-CN" sz="4000" dirty="0">
                <a:latin typeface="Times New Roman" panose="02020603050405020304" pitchFamily="18" charset="0"/>
                <a:cs typeface="Times New Roman" panose="02020603050405020304" pitchFamily="18" charset="0"/>
              </a:rPr>
              <a:t>2 ); </a:t>
            </a:r>
            <a:r>
              <a:rPr lang="pt-BR" altLang="zh-CN" sz="4000" i="1" dirty="0">
                <a:latin typeface="Times New Roman" panose="02020603050405020304" pitchFamily="18" charset="0"/>
                <a:cs typeface="Times New Roman" panose="02020603050405020304" pitchFamily="18" charset="0"/>
              </a:rPr>
              <a:t>i</a:t>
            </a:r>
            <a:r>
              <a:rPr lang="pt-BR" altLang="zh-CN" sz="4000" dirty="0">
                <a:latin typeface="Times New Roman" panose="02020603050405020304" pitchFamily="18" charset="0"/>
                <a:cs typeface="Times New Roman" panose="02020603050405020304" pitchFamily="18" charset="0"/>
              </a:rPr>
              <a:t>++ ){  </a:t>
            </a:r>
            <a:endParaRPr lang="zh-CN" altLang="zh-CN" sz="4000" dirty="0">
              <a:latin typeface="Times New Roman" panose="02020603050405020304" pitchFamily="18" charset="0"/>
              <a:cs typeface="Times New Roman" panose="02020603050405020304" pitchFamily="18" charset="0"/>
            </a:endParaRPr>
          </a:p>
          <a:p>
            <a:r>
              <a:rPr lang="pt-BR" altLang="zh-CN" sz="4000" dirty="0">
                <a:latin typeface="Times New Roman" panose="02020603050405020304" pitchFamily="18" charset="0"/>
                <a:cs typeface="Times New Roman" panose="02020603050405020304" pitchFamily="18" charset="0"/>
              </a:rPr>
              <a:t>		</a:t>
            </a:r>
            <a:r>
              <a:rPr lang="pt-BR" altLang="zh-CN" sz="4000" i="1" dirty="0">
                <a:latin typeface="Times New Roman" panose="02020603050405020304" pitchFamily="18" charset="0"/>
                <a:cs typeface="Times New Roman" panose="02020603050405020304" pitchFamily="18" charset="0"/>
              </a:rPr>
              <a:t>a</a:t>
            </a:r>
            <a:r>
              <a:rPr lang="pt-BR" altLang="zh-CN" sz="4000" dirty="0">
                <a:latin typeface="Times New Roman" panose="02020603050405020304" pitchFamily="18" charset="0"/>
                <a:cs typeface="Times New Roman" panose="02020603050405020304" pitchFamily="18" charset="0"/>
              </a:rPr>
              <a:t>[</a:t>
            </a:r>
            <a:r>
              <a:rPr lang="pt-BR" altLang="zh-CN" sz="4000" i="1" dirty="0">
                <a:latin typeface="Times New Roman" panose="02020603050405020304" pitchFamily="18" charset="0"/>
                <a:cs typeface="Times New Roman" panose="02020603050405020304" pitchFamily="18" charset="0"/>
              </a:rPr>
              <a:t>i</a:t>
            </a:r>
            <a:r>
              <a:rPr lang="pt-BR" altLang="zh-CN" sz="4000" dirty="0">
                <a:latin typeface="Times New Roman" panose="02020603050405020304" pitchFamily="18" charset="0"/>
                <a:cs typeface="Times New Roman" panose="02020603050405020304" pitchFamily="18" charset="0"/>
              </a:rPr>
              <a:t>]=</a:t>
            </a:r>
            <a:r>
              <a:rPr lang="pt-BR" altLang="zh-CN" sz="4000" i="1" dirty="0">
                <a:latin typeface="Times New Roman" panose="02020603050405020304" pitchFamily="18" charset="0"/>
                <a:cs typeface="Times New Roman" panose="02020603050405020304" pitchFamily="18" charset="0"/>
              </a:rPr>
              <a:t>a</a:t>
            </a:r>
            <a:r>
              <a:rPr lang="pt-BR" altLang="zh-CN" sz="4000" dirty="0">
                <a:latin typeface="Times New Roman" panose="02020603050405020304" pitchFamily="18" charset="0"/>
                <a:cs typeface="Times New Roman" panose="02020603050405020304" pitchFamily="18" charset="0"/>
              </a:rPr>
              <a:t>[</a:t>
            </a:r>
            <a:r>
              <a:rPr lang="pt-BR" altLang="zh-CN" sz="4000" i="1" dirty="0">
                <a:latin typeface="Times New Roman" panose="02020603050405020304" pitchFamily="18" charset="0"/>
                <a:cs typeface="Times New Roman" panose="02020603050405020304" pitchFamily="18" charset="0"/>
              </a:rPr>
              <a:t>i</a:t>
            </a:r>
            <a:r>
              <a:rPr lang="pt-BR" altLang="zh-CN" sz="4000" dirty="0">
                <a:latin typeface="Times New Roman" panose="02020603050405020304" pitchFamily="18" charset="0"/>
                <a:cs typeface="Times New Roman" panose="02020603050405020304" pitchFamily="18" charset="0"/>
              </a:rPr>
              <a:t>]+</a:t>
            </a:r>
            <a:r>
              <a:rPr lang="pt-BR" altLang="zh-CN" sz="4000" i="1" dirty="0">
                <a:latin typeface="Times New Roman" panose="02020603050405020304" pitchFamily="18" charset="0"/>
                <a:cs typeface="Times New Roman" panose="02020603050405020304" pitchFamily="18" charset="0"/>
              </a:rPr>
              <a:t>b</a:t>
            </a:r>
            <a:r>
              <a:rPr lang="pt-BR" altLang="zh-CN" sz="4000" dirty="0">
                <a:latin typeface="Times New Roman" panose="02020603050405020304" pitchFamily="18" charset="0"/>
                <a:cs typeface="Times New Roman" panose="02020603050405020304" pitchFamily="18" charset="0"/>
              </a:rPr>
              <a:t>[</a:t>
            </a:r>
            <a:r>
              <a:rPr lang="pt-BR" altLang="zh-CN" sz="4000" i="1" dirty="0">
                <a:latin typeface="Times New Roman" panose="02020603050405020304" pitchFamily="18" charset="0"/>
                <a:cs typeface="Times New Roman" panose="02020603050405020304" pitchFamily="18" charset="0"/>
              </a:rPr>
              <a:t>i</a:t>
            </a:r>
            <a:r>
              <a:rPr lang="pt-BR" altLang="zh-CN" sz="4000" dirty="0">
                <a:latin typeface="Times New Roman" panose="02020603050405020304" pitchFamily="18" charset="0"/>
                <a:cs typeface="Times New Roman" panose="02020603050405020304" pitchFamily="18" charset="0"/>
              </a:rPr>
              <a:t>];           </a:t>
            </a:r>
            <a:r>
              <a:rPr lang="pt-BR" altLang="zh-CN" sz="4000" dirty="0">
                <a:solidFill>
                  <a:srgbClr val="7030A0"/>
                </a:solidFill>
                <a:latin typeface="Times New Roman" panose="02020603050405020304" pitchFamily="18" charset="0"/>
                <a:cs typeface="Times New Roman" panose="02020603050405020304" pitchFamily="18" charset="0"/>
              </a:rPr>
              <a:t>// Bitwise addition       </a:t>
            </a:r>
            <a:endParaRPr lang="zh-CN" altLang="zh-CN" sz="4000" dirty="0">
              <a:solidFill>
                <a:srgbClr val="7030A0"/>
              </a:solidFill>
              <a:latin typeface="Times New Roman" panose="02020603050405020304" pitchFamily="18" charset="0"/>
              <a:cs typeface="Times New Roman" panose="02020603050405020304" pitchFamily="18" charset="0"/>
            </a:endParaRPr>
          </a:p>
          <a:p>
            <a:r>
              <a:rPr lang="pt-BR" altLang="zh-CN" sz="4000" dirty="0">
                <a:latin typeface="Times New Roman" panose="02020603050405020304" pitchFamily="18" charset="0"/>
                <a:cs typeface="Times New Roman" panose="02020603050405020304" pitchFamily="18" charset="0"/>
              </a:rPr>
              <a:t>		if ( </a:t>
            </a:r>
            <a:r>
              <a:rPr lang="pt-BR" altLang="zh-CN" sz="4000" i="1" dirty="0">
                <a:latin typeface="Times New Roman" panose="02020603050405020304" pitchFamily="18" charset="0"/>
                <a:cs typeface="Times New Roman" panose="02020603050405020304" pitchFamily="18" charset="0"/>
              </a:rPr>
              <a:t>a</a:t>
            </a:r>
            <a:r>
              <a:rPr lang="pt-BR" altLang="zh-CN" sz="4000" dirty="0">
                <a:latin typeface="Times New Roman" panose="02020603050405020304" pitchFamily="18" charset="0"/>
                <a:cs typeface="Times New Roman" panose="02020603050405020304" pitchFamily="18" charset="0"/>
              </a:rPr>
              <a:t>[</a:t>
            </a:r>
            <a:r>
              <a:rPr lang="pt-BR" altLang="zh-CN" sz="4000" i="1" dirty="0">
                <a:latin typeface="Times New Roman" panose="02020603050405020304" pitchFamily="18" charset="0"/>
                <a:cs typeface="Times New Roman" panose="02020603050405020304" pitchFamily="18" charset="0"/>
              </a:rPr>
              <a:t>i</a:t>
            </a:r>
            <a:r>
              <a:rPr lang="pt-BR" altLang="zh-CN" sz="4000" dirty="0">
                <a:latin typeface="Times New Roman" panose="02020603050405020304" pitchFamily="18" charset="0"/>
                <a:cs typeface="Times New Roman" panose="02020603050405020304" pitchFamily="18" charset="0"/>
              </a:rPr>
              <a:t>]&gt;9 ) {            </a:t>
            </a:r>
            <a:r>
              <a:rPr lang="pt-BR" altLang="zh-CN" sz="4000" dirty="0">
                <a:solidFill>
                  <a:srgbClr val="7030A0"/>
                </a:solidFill>
                <a:latin typeface="Times New Roman" panose="02020603050405020304" pitchFamily="18" charset="0"/>
                <a:cs typeface="Times New Roman" panose="02020603050405020304" pitchFamily="18" charset="0"/>
              </a:rPr>
              <a:t>//  Carry</a:t>
            </a:r>
            <a:endParaRPr lang="zh-CN" altLang="zh-CN" sz="4000" dirty="0">
              <a:solidFill>
                <a:srgbClr val="7030A0"/>
              </a:solidFill>
              <a:latin typeface="Times New Roman" panose="02020603050405020304" pitchFamily="18" charset="0"/>
              <a:cs typeface="Times New Roman" panose="02020603050405020304" pitchFamily="18" charset="0"/>
            </a:endParaRPr>
          </a:p>
          <a:p>
            <a:r>
              <a:rPr lang="pt-BR" altLang="zh-CN" sz="4000" dirty="0">
                <a:latin typeface="Times New Roman" panose="02020603050405020304" pitchFamily="18" charset="0"/>
                <a:cs typeface="Times New Roman" panose="02020603050405020304" pitchFamily="18" charset="0"/>
              </a:rPr>
              <a:t>			</a:t>
            </a:r>
            <a:r>
              <a:rPr lang="pt-BR" altLang="zh-CN" sz="4000" i="1" dirty="0">
                <a:latin typeface="Times New Roman" panose="02020603050405020304" pitchFamily="18" charset="0"/>
                <a:cs typeface="Times New Roman" panose="02020603050405020304" pitchFamily="18" charset="0"/>
              </a:rPr>
              <a:t>a</a:t>
            </a:r>
            <a:r>
              <a:rPr lang="pt-BR" altLang="zh-CN" sz="4000" dirty="0">
                <a:latin typeface="Times New Roman" panose="02020603050405020304" pitchFamily="18" charset="0"/>
                <a:cs typeface="Times New Roman" panose="02020603050405020304" pitchFamily="18" charset="0"/>
              </a:rPr>
              <a:t>[</a:t>
            </a:r>
            <a:r>
              <a:rPr lang="pt-BR" altLang="zh-CN" sz="4000" i="1" dirty="0">
                <a:latin typeface="Times New Roman" panose="02020603050405020304" pitchFamily="18" charset="0"/>
                <a:cs typeface="Times New Roman" panose="02020603050405020304" pitchFamily="18" charset="0"/>
              </a:rPr>
              <a:t>i</a:t>
            </a:r>
            <a:r>
              <a:rPr lang="pt-BR" altLang="zh-CN" sz="4000" dirty="0">
                <a:latin typeface="Times New Roman" panose="02020603050405020304" pitchFamily="18" charset="0"/>
                <a:cs typeface="Times New Roman" panose="02020603050405020304" pitchFamily="18" charset="0"/>
              </a:rPr>
              <a:t>]=</a:t>
            </a:r>
            <a:r>
              <a:rPr lang="pt-BR" altLang="zh-CN" sz="4000" i="1" dirty="0">
                <a:latin typeface="Times New Roman" panose="02020603050405020304" pitchFamily="18" charset="0"/>
                <a:cs typeface="Times New Roman" panose="02020603050405020304" pitchFamily="18" charset="0"/>
              </a:rPr>
              <a:t>a</a:t>
            </a:r>
            <a:r>
              <a:rPr lang="pt-BR" altLang="zh-CN" sz="4000" dirty="0">
                <a:latin typeface="Times New Roman" panose="02020603050405020304" pitchFamily="18" charset="0"/>
                <a:cs typeface="Times New Roman" panose="02020603050405020304" pitchFamily="18" charset="0"/>
              </a:rPr>
              <a:t>[</a:t>
            </a:r>
            <a:r>
              <a:rPr lang="pt-BR" altLang="zh-CN" sz="4000" i="1" dirty="0">
                <a:latin typeface="Times New Roman" panose="02020603050405020304" pitchFamily="18" charset="0"/>
                <a:cs typeface="Times New Roman" panose="02020603050405020304" pitchFamily="18" charset="0"/>
              </a:rPr>
              <a:t>i</a:t>
            </a:r>
            <a:r>
              <a:rPr lang="pt-BR" altLang="zh-CN" sz="4000" dirty="0">
                <a:latin typeface="Times New Roman" panose="02020603050405020304" pitchFamily="18" charset="0"/>
                <a:cs typeface="Times New Roman" panose="02020603050405020304" pitchFamily="18" charset="0"/>
              </a:rPr>
              <a:t>]-10;</a:t>
            </a:r>
            <a:endParaRPr lang="zh-CN" altLang="zh-CN" sz="4000" dirty="0">
              <a:latin typeface="Times New Roman" panose="02020603050405020304" pitchFamily="18" charset="0"/>
              <a:cs typeface="Times New Roman" panose="02020603050405020304" pitchFamily="18" charset="0"/>
            </a:endParaRPr>
          </a:p>
          <a:p>
            <a:r>
              <a:rPr lang="pt-BR" altLang="zh-CN" sz="4000" dirty="0">
                <a:latin typeface="Times New Roman" panose="02020603050405020304" pitchFamily="18" charset="0"/>
                <a:cs typeface="Times New Roman" panose="02020603050405020304" pitchFamily="18" charset="0"/>
              </a:rPr>
              <a:t>			</a:t>
            </a:r>
            <a:r>
              <a:rPr lang="pt-BR" altLang="zh-CN" sz="4000" i="1" dirty="0">
                <a:latin typeface="Times New Roman" panose="02020603050405020304" pitchFamily="18" charset="0"/>
                <a:cs typeface="Times New Roman" panose="02020603050405020304" pitchFamily="18" charset="0"/>
              </a:rPr>
              <a:t>a</a:t>
            </a:r>
            <a:r>
              <a:rPr lang="pt-BR" altLang="zh-CN" sz="4000" dirty="0">
                <a:latin typeface="Times New Roman" panose="02020603050405020304" pitchFamily="18" charset="0"/>
                <a:cs typeface="Times New Roman" panose="02020603050405020304" pitchFamily="18" charset="0"/>
              </a:rPr>
              <a:t>[</a:t>
            </a:r>
            <a:r>
              <a:rPr lang="pt-BR" altLang="zh-CN" sz="4000" i="1" dirty="0">
                <a:latin typeface="Times New Roman" panose="02020603050405020304" pitchFamily="18" charset="0"/>
                <a:cs typeface="Times New Roman" panose="02020603050405020304" pitchFamily="18" charset="0"/>
              </a:rPr>
              <a:t>i</a:t>
            </a:r>
            <a:r>
              <a:rPr lang="pt-BR" altLang="zh-CN" sz="4000" dirty="0">
                <a:latin typeface="Times New Roman" panose="02020603050405020304" pitchFamily="18" charset="0"/>
                <a:cs typeface="Times New Roman" panose="02020603050405020304" pitchFamily="18" charset="0"/>
              </a:rPr>
              <a:t>+1]++;</a:t>
            </a:r>
            <a:endParaRPr lang="zh-CN" altLang="zh-CN" sz="4000" dirty="0">
              <a:latin typeface="Times New Roman" panose="02020603050405020304" pitchFamily="18" charset="0"/>
              <a:cs typeface="Times New Roman" panose="02020603050405020304" pitchFamily="18" charset="0"/>
            </a:endParaRPr>
          </a:p>
          <a:p>
            <a:r>
              <a:rPr lang="pt-BR" altLang="zh-CN" sz="4000" dirty="0">
                <a:latin typeface="Times New Roman" panose="02020603050405020304" pitchFamily="18" charset="0"/>
                <a:cs typeface="Times New Roman" panose="02020603050405020304" pitchFamily="18" charset="0"/>
              </a:rPr>
              <a:t>		}</a:t>
            </a:r>
            <a:endParaRPr lang="zh-CN" altLang="zh-CN" sz="4000" dirty="0">
              <a:latin typeface="Times New Roman" panose="02020603050405020304" pitchFamily="18" charset="0"/>
              <a:cs typeface="Times New Roman" panose="02020603050405020304" pitchFamily="18" charset="0"/>
            </a:endParaRPr>
          </a:p>
          <a:p>
            <a:r>
              <a:rPr lang="pt-BR" altLang="zh-CN" sz="4000" dirty="0">
                <a:latin typeface="Times New Roman" panose="02020603050405020304" pitchFamily="18" charset="0"/>
                <a:cs typeface="Times New Roman" panose="02020603050405020304" pitchFamily="18" charset="0"/>
              </a:rPr>
              <a:t>	}</a:t>
            </a:r>
            <a:endParaRPr lang="zh-CN"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8014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3600" i="1" dirty="0">
                <a:latin typeface="Times New Roman" panose="02020603050405020304" pitchFamily="18" charset="0"/>
                <a:cs typeface="Times New Roman" panose="02020603050405020304" pitchFamily="18" charset="0"/>
              </a:rPr>
              <a:t>x</a:t>
            </a:r>
            <a:r>
              <a:rPr lang="en-US" altLang="zh-CN" sz="3600" dirty="0">
                <a:latin typeface="Times New Roman" panose="02020603050405020304" pitchFamily="18" charset="0"/>
                <a:cs typeface="Times New Roman" panose="02020603050405020304" pitchFamily="18" charset="0"/>
              </a:rPr>
              <a:t> and </a:t>
            </a:r>
            <a:r>
              <a:rPr lang="en-US" altLang="zh-CN" sz="3600" i="1" dirty="0">
                <a:latin typeface="Times New Roman" panose="02020603050405020304" pitchFamily="18" charset="0"/>
                <a:cs typeface="Times New Roman" panose="02020603050405020304" pitchFamily="18" charset="0"/>
              </a:rPr>
              <a:t>y</a:t>
            </a:r>
            <a:r>
              <a:rPr lang="en-US" altLang="zh-CN" sz="3600" dirty="0">
                <a:latin typeface="Times New Roman" panose="02020603050405020304" pitchFamily="18" charset="0"/>
                <a:cs typeface="Times New Roman" panose="02020603050405020304" pitchFamily="18" charset="0"/>
              </a:rPr>
              <a:t> are two non-negative high precision integers </a:t>
            </a:r>
            <a:r>
              <a:rPr lang="pt-BR" altLang="zh-CN" sz="3600" dirty="0">
                <a:latin typeface="Times New Roman" panose="02020603050405020304" pitchFamily="18" charset="0"/>
                <a:cs typeface="Times New Roman" panose="02020603050405020304" pitchFamily="18" charset="0"/>
              </a:rPr>
              <a:t>(</a:t>
            </a:r>
            <a:r>
              <a:rPr lang="pt-BR" altLang="zh-CN" sz="3600" i="1" dirty="0">
                <a:latin typeface="Times New Roman" panose="02020603050405020304" pitchFamily="18" charset="0"/>
                <a:cs typeface="Times New Roman" panose="02020603050405020304" pitchFamily="18" charset="0"/>
              </a:rPr>
              <a:t>x</a:t>
            </a:r>
            <a:r>
              <a:rPr lang="pt-BR" altLang="zh-CN" sz="3600" dirty="0">
                <a:latin typeface="Times New Roman" panose="02020603050405020304" pitchFamily="18" charset="0"/>
                <a:cs typeface="Times New Roman" panose="02020603050405020304" pitchFamily="18" charset="0"/>
              </a:rPr>
              <a:t>&gt;</a:t>
            </a:r>
            <a:r>
              <a:rPr lang="pt-BR" altLang="zh-CN" sz="3600" i="1" dirty="0">
                <a:latin typeface="Times New Roman" panose="02020603050405020304" pitchFamily="18" charset="0"/>
                <a:cs typeface="Times New Roman" panose="02020603050405020304" pitchFamily="18" charset="0"/>
              </a:rPr>
              <a:t>y</a:t>
            </a:r>
            <a:r>
              <a:rPr lang="pt-BR" altLang="zh-CN" sz="3600" dirty="0">
                <a:latin typeface="Times New Roman" panose="02020603050405020304" pitchFamily="18" charset="0"/>
                <a:cs typeface="Times New Roman" panose="02020603050405020304" pitchFamily="18" charset="0"/>
              </a:rPr>
              <a:t>), </a:t>
            </a:r>
          </a:p>
          <a:p>
            <a:r>
              <a:rPr lang="pt-BR" altLang="zh-CN" sz="3600" dirty="0">
                <a:latin typeface="Times New Roman" panose="02020603050405020304" pitchFamily="18" charset="0"/>
                <a:cs typeface="Times New Roman" panose="02020603050405020304" pitchFamily="18" charset="0"/>
              </a:rPr>
              <a:t> </a:t>
            </a:r>
            <a:r>
              <a:rPr lang="pt-BR" altLang="zh-CN" sz="3600" i="1" dirty="0">
                <a:latin typeface="Times New Roman" panose="02020603050405020304" pitchFamily="18" charset="0"/>
                <a:cs typeface="Times New Roman" panose="02020603050405020304" pitchFamily="18" charset="0"/>
              </a:rPr>
              <a:t>n</a:t>
            </a:r>
            <a:r>
              <a:rPr lang="pt-BR" altLang="zh-CN" sz="3600" dirty="0">
                <a:latin typeface="Times New Roman" panose="02020603050405020304" pitchFamily="18" charset="0"/>
                <a:cs typeface="Times New Roman" panose="02020603050405020304" pitchFamily="18" charset="0"/>
              </a:rPr>
              <a:t> is the number of digits of </a:t>
            </a:r>
            <a:r>
              <a:rPr lang="pt-BR" altLang="zh-CN" sz="3600" i="1" dirty="0">
                <a:latin typeface="Times New Roman" panose="02020603050405020304" pitchFamily="18" charset="0"/>
                <a:cs typeface="Times New Roman" panose="02020603050405020304" pitchFamily="18" charset="0"/>
              </a:rPr>
              <a:t>x</a:t>
            </a:r>
            <a:r>
              <a:rPr lang="pt-BR" altLang="zh-CN" sz="3600" dirty="0">
                <a:latin typeface="Times New Roman" panose="02020603050405020304" pitchFamily="18" charset="0"/>
                <a:cs typeface="Times New Roman" panose="02020603050405020304" pitchFamily="18" charset="0"/>
              </a:rPr>
              <a:t>. </a:t>
            </a:r>
            <a:r>
              <a:rPr lang="pt-BR" altLang="zh-CN" sz="3600" i="1" dirty="0">
                <a:latin typeface="Times New Roman" panose="02020603050405020304" pitchFamily="18" charset="0"/>
                <a:cs typeface="Times New Roman" panose="02020603050405020304" pitchFamily="18" charset="0"/>
              </a:rPr>
              <a:t>x</a:t>
            </a:r>
            <a:r>
              <a:rPr lang="pt-BR" altLang="zh-CN" sz="3600" dirty="0">
                <a:latin typeface="Times New Roman" panose="02020603050405020304" pitchFamily="18" charset="0"/>
                <a:cs typeface="Times New Roman" panose="02020603050405020304" pitchFamily="18" charset="0"/>
              </a:rPr>
              <a:t> and </a:t>
            </a:r>
            <a:r>
              <a:rPr lang="pt-BR" altLang="zh-CN" sz="3600" i="1" dirty="0">
                <a:latin typeface="Times New Roman" panose="02020603050405020304" pitchFamily="18" charset="0"/>
                <a:cs typeface="Times New Roman" panose="02020603050405020304" pitchFamily="18" charset="0"/>
              </a:rPr>
              <a:t>y</a:t>
            </a:r>
            <a:r>
              <a:rPr lang="pt-BR" altLang="zh-CN" sz="3600" dirty="0">
                <a:latin typeface="Times New Roman" panose="02020603050405020304" pitchFamily="18" charset="0"/>
                <a:cs typeface="Times New Roman" panose="02020603050405020304" pitchFamily="18" charset="0"/>
              </a:rPr>
              <a:t> are stored in array </a:t>
            </a:r>
            <a:r>
              <a:rPr lang="pt-BR" altLang="zh-CN" sz="3600" i="1" dirty="0">
                <a:latin typeface="Times New Roman" panose="02020603050405020304" pitchFamily="18" charset="0"/>
                <a:cs typeface="Times New Roman" panose="02020603050405020304" pitchFamily="18" charset="0"/>
              </a:rPr>
              <a:t>a</a:t>
            </a:r>
            <a:r>
              <a:rPr lang="pt-BR" altLang="zh-CN" sz="3600" dirty="0">
                <a:latin typeface="Times New Roman" panose="02020603050405020304" pitchFamily="18" charset="0"/>
                <a:cs typeface="Times New Roman" panose="02020603050405020304" pitchFamily="18" charset="0"/>
              </a:rPr>
              <a:t> and array </a:t>
            </a:r>
            <a:r>
              <a:rPr lang="pt-BR" altLang="zh-CN" sz="3600" i="1" dirty="0">
                <a:latin typeface="Times New Roman" panose="02020603050405020304" pitchFamily="18" charset="0"/>
                <a:cs typeface="Times New Roman" panose="02020603050405020304" pitchFamily="18" charset="0"/>
              </a:rPr>
              <a:t>b</a:t>
            </a:r>
            <a:r>
              <a:rPr lang="pt-BR" altLang="zh-CN" sz="3600" dirty="0">
                <a:latin typeface="Times New Roman" panose="02020603050405020304" pitchFamily="18" charset="0"/>
                <a:cs typeface="Times New Roman" panose="02020603050405020304" pitchFamily="18" charset="0"/>
              </a:rPr>
              <a:t> in above format. </a:t>
            </a:r>
          </a:p>
          <a:p>
            <a:r>
              <a:rPr lang="pt-BR" altLang="zh-CN" sz="3600" dirty="0">
                <a:latin typeface="Times New Roman" panose="02020603050405020304" pitchFamily="18" charset="0"/>
                <a:cs typeface="Times New Roman" panose="02020603050405020304" pitchFamily="18" charset="0"/>
              </a:rPr>
              <a:t>If </a:t>
            </a:r>
            <a:r>
              <a:rPr lang="pt-BR" altLang="zh-CN" sz="3600" i="1" dirty="0">
                <a:latin typeface="Times New Roman" panose="02020603050405020304" pitchFamily="18" charset="0"/>
                <a:cs typeface="Times New Roman" panose="02020603050405020304" pitchFamily="18" charset="0"/>
              </a:rPr>
              <a:t>x&lt;y</a:t>
            </a:r>
            <a:r>
              <a:rPr lang="pt-BR" altLang="zh-CN" sz="3600" dirty="0">
                <a:latin typeface="Times New Roman" panose="02020603050405020304" pitchFamily="18" charset="0"/>
                <a:cs typeface="Times New Roman" panose="02020603050405020304" pitchFamily="18" charset="0"/>
              </a:rPr>
              <a:t>, then </a:t>
            </a:r>
            <a:r>
              <a:rPr lang="pt-BR" altLang="zh-CN" sz="3600" i="1" dirty="0">
                <a:latin typeface="Times New Roman" panose="02020603050405020304" pitchFamily="18" charset="0"/>
                <a:cs typeface="Times New Roman" panose="02020603050405020304" pitchFamily="18" charset="0"/>
              </a:rPr>
              <a:t>a</a:t>
            </a:r>
            <a:r>
              <a:rPr lang="pt-BR" altLang="zh-CN" sz="3600" dirty="0">
                <a:latin typeface="Times New Roman" panose="02020603050405020304" pitchFamily="18" charset="0"/>
                <a:cs typeface="Times New Roman" panose="02020603050405020304" pitchFamily="18" charset="0"/>
              </a:rPr>
              <a:t> and </a:t>
            </a:r>
            <a:r>
              <a:rPr lang="pt-BR" altLang="zh-CN" sz="3600" i="1" dirty="0">
                <a:latin typeface="Times New Roman" panose="02020603050405020304" pitchFamily="18" charset="0"/>
                <a:cs typeface="Times New Roman" panose="02020603050405020304" pitchFamily="18" charset="0"/>
              </a:rPr>
              <a:t>b</a:t>
            </a:r>
            <a:r>
              <a:rPr lang="pt-BR" altLang="zh-CN" sz="3600" dirty="0">
                <a:latin typeface="Times New Roman" panose="02020603050405020304" pitchFamily="18" charset="0"/>
                <a:cs typeface="Times New Roman" panose="02020603050405020304" pitchFamily="18" charset="0"/>
              </a:rPr>
              <a:t> exchange each other, and take a negative after the subtraction. </a:t>
            </a:r>
            <a:endParaRPr lang="zh-CN" altLang="zh-C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6633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pt-BR" altLang="zh-CN" sz="3600" dirty="0">
                <a:latin typeface="Times New Roman" panose="02020603050405020304" pitchFamily="18" charset="0"/>
                <a:cs typeface="Times New Roman" panose="02020603050405020304" pitchFamily="18" charset="0"/>
              </a:rPr>
              <a:t>for (</a:t>
            </a:r>
            <a:r>
              <a:rPr lang="pt-BR" altLang="zh-CN" sz="3600" i="1" dirty="0">
                <a:latin typeface="Times New Roman" panose="02020603050405020304" pitchFamily="18" charset="0"/>
                <a:cs typeface="Times New Roman" panose="02020603050405020304" pitchFamily="18" charset="0"/>
              </a:rPr>
              <a:t>i</a:t>
            </a:r>
            <a:r>
              <a:rPr lang="pt-BR" altLang="zh-CN" sz="3600" dirty="0">
                <a:latin typeface="Times New Roman" panose="02020603050405020304" pitchFamily="18" charset="0"/>
                <a:cs typeface="Times New Roman" panose="02020603050405020304" pitchFamily="18" charset="0"/>
              </a:rPr>
              <a:t>=0; </a:t>
            </a:r>
            <a:r>
              <a:rPr lang="pt-BR" altLang="zh-CN" sz="3600" i="1" dirty="0">
                <a:latin typeface="Times New Roman" panose="02020603050405020304" pitchFamily="18" charset="0"/>
                <a:cs typeface="Times New Roman" panose="02020603050405020304" pitchFamily="18" charset="0"/>
              </a:rPr>
              <a:t>i&lt;n</a:t>
            </a:r>
            <a:r>
              <a:rPr lang="pt-BR" altLang="zh-CN" sz="3600" dirty="0">
                <a:latin typeface="Times New Roman" panose="02020603050405020304" pitchFamily="18" charset="0"/>
                <a:cs typeface="Times New Roman" panose="02020603050405020304" pitchFamily="18" charset="0"/>
              </a:rPr>
              <a:t>; </a:t>
            </a:r>
            <a:r>
              <a:rPr lang="pt-BR" altLang="zh-CN" sz="3600" i="1" dirty="0">
                <a:latin typeface="Times New Roman" panose="02020603050405020304" pitchFamily="18" charset="0"/>
                <a:cs typeface="Times New Roman" panose="02020603050405020304" pitchFamily="18" charset="0"/>
              </a:rPr>
              <a:t>i</a:t>
            </a:r>
            <a:r>
              <a:rPr lang="pt-BR" altLang="zh-CN" sz="3600" dirty="0">
                <a:latin typeface="Times New Roman" panose="02020603050405020304" pitchFamily="18" charset="0"/>
                <a:cs typeface="Times New Roman" panose="02020603050405020304" pitchFamily="18" charset="0"/>
              </a:rPr>
              <a:t>++) </a:t>
            </a:r>
          </a:p>
          <a:p>
            <a:r>
              <a:rPr lang="pt-BR" altLang="zh-CN" sz="3600" dirty="0">
                <a:latin typeface="Times New Roman" panose="02020603050405020304" pitchFamily="18" charset="0"/>
                <a:cs typeface="Times New Roman" panose="02020603050405020304" pitchFamily="18" charset="0"/>
              </a:rPr>
              <a:t>	       if (</a:t>
            </a:r>
            <a:r>
              <a:rPr lang="pt-BR" altLang="zh-CN" sz="3600" i="1" dirty="0">
                <a:latin typeface="Times New Roman" panose="02020603050405020304" pitchFamily="18" charset="0"/>
                <a:cs typeface="Times New Roman" panose="02020603050405020304" pitchFamily="18" charset="0"/>
              </a:rPr>
              <a:t>a</a:t>
            </a:r>
            <a:r>
              <a:rPr lang="pt-BR" altLang="zh-CN" sz="3600" dirty="0">
                <a:latin typeface="Times New Roman" panose="02020603050405020304" pitchFamily="18" charset="0"/>
                <a:cs typeface="Times New Roman" panose="02020603050405020304" pitchFamily="18" charset="0"/>
              </a:rPr>
              <a:t>[</a:t>
            </a:r>
            <a:r>
              <a:rPr lang="pt-BR" altLang="zh-CN" sz="3600" i="1" dirty="0">
                <a:latin typeface="Times New Roman" panose="02020603050405020304" pitchFamily="18" charset="0"/>
                <a:cs typeface="Times New Roman" panose="02020603050405020304" pitchFamily="18" charset="0"/>
              </a:rPr>
              <a:t>i</a:t>
            </a:r>
            <a:r>
              <a:rPr lang="pt-BR" altLang="zh-CN" sz="3600" dirty="0">
                <a:latin typeface="Times New Roman" panose="02020603050405020304" pitchFamily="18" charset="0"/>
                <a:cs typeface="Times New Roman" panose="02020603050405020304" pitchFamily="18" charset="0"/>
              </a:rPr>
              <a:t>]&gt;=</a:t>
            </a:r>
            <a:r>
              <a:rPr lang="pt-BR" altLang="zh-CN" sz="3600" i="1" dirty="0">
                <a:latin typeface="Times New Roman" panose="02020603050405020304" pitchFamily="18" charset="0"/>
                <a:cs typeface="Times New Roman" panose="02020603050405020304" pitchFamily="18" charset="0"/>
              </a:rPr>
              <a:t>b</a:t>
            </a:r>
            <a:r>
              <a:rPr lang="pt-BR" altLang="zh-CN" sz="3600" dirty="0">
                <a:latin typeface="Times New Roman" panose="02020603050405020304" pitchFamily="18" charset="0"/>
                <a:cs typeface="Times New Roman" panose="02020603050405020304" pitchFamily="18" charset="0"/>
              </a:rPr>
              <a:t>[</a:t>
            </a:r>
            <a:r>
              <a:rPr lang="pt-BR" altLang="zh-CN" sz="3600" i="1" dirty="0">
                <a:latin typeface="Times New Roman" panose="02020603050405020304" pitchFamily="18" charset="0"/>
                <a:cs typeface="Times New Roman" panose="02020603050405020304" pitchFamily="18" charset="0"/>
              </a:rPr>
              <a:t>i</a:t>
            </a:r>
            <a:r>
              <a:rPr lang="pt-BR" altLang="zh-CN" sz="3600" dirty="0">
                <a:latin typeface="Times New Roman" panose="02020603050405020304" pitchFamily="18" charset="0"/>
                <a:cs typeface="Times New Roman" panose="02020603050405020304" pitchFamily="18" charset="0"/>
              </a:rPr>
              <a:t>])</a:t>
            </a:r>
            <a:endParaRPr lang="zh-CN" altLang="zh-CN" sz="3600" dirty="0">
              <a:latin typeface="Times New Roman" panose="02020603050405020304" pitchFamily="18" charset="0"/>
              <a:cs typeface="Times New Roman" panose="02020603050405020304" pitchFamily="18" charset="0"/>
            </a:endParaRPr>
          </a:p>
          <a:p>
            <a:r>
              <a:rPr lang="pt-BR" altLang="zh-CN" sz="3600" dirty="0">
                <a:latin typeface="Times New Roman" panose="02020603050405020304" pitchFamily="18" charset="0"/>
                <a:cs typeface="Times New Roman" panose="02020603050405020304" pitchFamily="18" charset="0"/>
              </a:rPr>
              <a:t>				   </a:t>
            </a:r>
            <a:r>
              <a:rPr lang="pt-BR" altLang="zh-CN" sz="3600" i="1" dirty="0">
                <a:latin typeface="Times New Roman" panose="02020603050405020304" pitchFamily="18" charset="0"/>
                <a:cs typeface="Times New Roman" panose="02020603050405020304" pitchFamily="18" charset="0"/>
              </a:rPr>
              <a:t>a</a:t>
            </a:r>
            <a:r>
              <a:rPr lang="pt-BR" altLang="zh-CN" sz="3600" dirty="0">
                <a:latin typeface="Times New Roman" panose="02020603050405020304" pitchFamily="18" charset="0"/>
                <a:cs typeface="Times New Roman" panose="02020603050405020304" pitchFamily="18" charset="0"/>
              </a:rPr>
              <a:t>[</a:t>
            </a:r>
            <a:r>
              <a:rPr lang="pt-BR" altLang="zh-CN" sz="3600" i="1" dirty="0">
                <a:latin typeface="Times New Roman" panose="02020603050405020304" pitchFamily="18" charset="0"/>
                <a:cs typeface="Times New Roman" panose="02020603050405020304" pitchFamily="18" charset="0"/>
              </a:rPr>
              <a:t>i</a:t>
            </a:r>
            <a:r>
              <a:rPr lang="pt-BR" altLang="zh-CN" sz="3600" dirty="0">
                <a:latin typeface="Times New Roman" panose="02020603050405020304" pitchFamily="18" charset="0"/>
                <a:cs typeface="Times New Roman" panose="02020603050405020304" pitchFamily="18" charset="0"/>
              </a:rPr>
              <a:t>]=</a:t>
            </a:r>
            <a:r>
              <a:rPr lang="pt-BR" altLang="zh-CN" sz="3600" i="1" dirty="0">
                <a:latin typeface="Times New Roman" panose="02020603050405020304" pitchFamily="18" charset="0"/>
                <a:cs typeface="Times New Roman" panose="02020603050405020304" pitchFamily="18" charset="0"/>
              </a:rPr>
              <a:t> a</a:t>
            </a:r>
            <a:r>
              <a:rPr lang="pt-BR" altLang="zh-CN" sz="3600" dirty="0">
                <a:latin typeface="Times New Roman" panose="02020603050405020304" pitchFamily="18" charset="0"/>
                <a:cs typeface="Times New Roman" panose="02020603050405020304" pitchFamily="18" charset="0"/>
              </a:rPr>
              <a:t>[</a:t>
            </a:r>
            <a:r>
              <a:rPr lang="pt-BR" altLang="zh-CN" sz="3600" i="1" dirty="0">
                <a:latin typeface="Times New Roman" panose="02020603050405020304" pitchFamily="18" charset="0"/>
                <a:cs typeface="Times New Roman" panose="02020603050405020304" pitchFamily="18" charset="0"/>
              </a:rPr>
              <a:t>i</a:t>
            </a:r>
            <a:r>
              <a:rPr lang="pt-BR" altLang="zh-CN" sz="3600" dirty="0">
                <a:latin typeface="Times New Roman" panose="02020603050405020304" pitchFamily="18" charset="0"/>
                <a:cs typeface="Times New Roman" panose="02020603050405020304" pitchFamily="18" charset="0"/>
              </a:rPr>
              <a:t>]-</a:t>
            </a:r>
            <a:r>
              <a:rPr lang="pt-BR" altLang="zh-CN" sz="3600" i="1" dirty="0">
                <a:latin typeface="Times New Roman" panose="02020603050405020304" pitchFamily="18" charset="0"/>
                <a:cs typeface="Times New Roman" panose="02020603050405020304" pitchFamily="18" charset="0"/>
              </a:rPr>
              <a:t> b</a:t>
            </a:r>
            <a:r>
              <a:rPr lang="pt-BR" altLang="zh-CN" sz="3600" dirty="0">
                <a:latin typeface="Times New Roman" panose="02020603050405020304" pitchFamily="18" charset="0"/>
                <a:cs typeface="Times New Roman" panose="02020603050405020304" pitchFamily="18" charset="0"/>
              </a:rPr>
              <a:t>[</a:t>
            </a:r>
            <a:r>
              <a:rPr lang="pt-BR" altLang="zh-CN" sz="3600" i="1" dirty="0">
                <a:latin typeface="Times New Roman" panose="02020603050405020304" pitchFamily="18" charset="0"/>
                <a:cs typeface="Times New Roman" panose="02020603050405020304" pitchFamily="18" charset="0"/>
              </a:rPr>
              <a:t>i</a:t>
            </a:r>
            <a:r>
              <a:rPr lang="pt-BR" altLang="zh-CN" sz="3600" dirty="0">
                <a:latin typeface="Times New Roman" panose="02020603050405020304" pitchFamily="18" charset="0"/>
                <a:cs typeface="Times New Roman" panose="02020603050405020304" pitchFamily="18" charset="0"/>
              </a:rPr>
              <a:t>];</a:t>
            </a:r>
            <a:endParaRPr lang="zh-CN" altLang="zh-CN" sz="3600" dirty="0">
              <a:latin typeface="Times New Roman" panose="02020603050405020304" pitchFamily="18" charset="0"/>
              <a:cs typeface="Times New Roman" panose="02020603050405020304" pitchFamily="18" charset="0"/>
            </a:endParaRPr>
          </a:p>
          <a:p>
            <a:r>
              <a:rPr lang="pt-BR" altLang="zh-CN" sz="3600" dirty="0">
                <a:latin typeface="Times New Roman" panose="02020603050405020304" pitchFamily="18" charset="0"/>
                <a:cs typeface="Times New Roman" panose="02020603050405020304" pitchFamily="18" charset="0"/>
              </a:rPr>
              <a:t>	       else                </a:t>
            </a:r>
            <a:r>
              <a:rPr lang="pt-BR" altLang="zh-CN" sz="3600"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Borrow</a:t>
            </a:r>
            <a:endParaRPr lang="zh-CN" altLang="zh-CN" sz="3600"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pt-BR" altLang="zh-CN" sz="3600" dirty="0">
                <a:latin typeface="Times New Roman" panose="02020603050405020304" pitchFamily="18" charset="0"/>
                <a:cs typeface="Times New Roman" panose="02020603050405020304" pitchFamily="18" charset="0"/>
              </a:rPr>
              <a:t>		        	   {</a:t>
            </a:r>
            <a:r>
              <a:rPr lang="pt-BR" altLang="zh-CN" sz="3600" i="1" dirty="0">
                <a:latin typeface="Times New Roman" panose="02020603050405020304" pitchFamily="18" charset="0"/>
                <a:cs typeface="Times New Roman" panose="02020603050405020304" pitchFamily="18" charset="0"/>
              </a:rPr>
              <a:t> a</a:t>
            </a:r>
            <a:r>
              <a:rPr lang="pt-BR" altLang="zh-CN" sz="3600" dirty="0">
                <a:latin typeface="Times New Roman" panose="02020603050405020304" pitchFamily="18" charset="0"/>
                <a:cs typeface="Times New Roman" panose="02020603050405020304" pitchFamily="18" charset="0"/>
              </a:rPr>
              <a:t>[</a:t>
            </a:r>
            <a:r>
              <a:rPr lang="pt-BR" altLang="zh-CN" sz="3600" i="1" dirty="0">
                <a:latin typeface="Times New Roman" panose="02020603050405020304" pitchFamily="18" charset="0"/>
                <a:cs typeface="Times New Roman" panose="02020603050405020304" pitchFamily="18" charset="0"/>
              </a:rPr>
              <a:t>i</a:t>
            </a:r>
            <a:r>
              <a:rPr lang="pt-BR" altLang="zh-CN" sz="3600" dirty="0">
                <a:latin typeface="Times New Roman" panose="02020603050405020304" pitchFamily="18" charset="0"/>
                <a:cs typeface="Times New Roman" panose="02020603050405020304" pitchFamily="18" charset="0"/>
              </a:rPr>
              <a:t>]=</a:t>
            </a:r>
            <a:r>
              <a:rPr lang="pt-BR" altLang="zh-CN" sz="3600" i="1" dirty="0">
                <a:latin typeface="Times New Roman" panose="02020603050405020304" pitchFamily="18" charset="0"/>
                <a:cs typeface="Times New Roman" panose="02020603050405020304" pitchFamily="18" charset="0"/>
              </a:rPr>
              <a:t> a</a:t>
            </a:r>
            <a:r>
              <a:rPr lang="pt-BR" altLang="zh-CN" sz="3600" dirty="0">
                <a:latin typeface="Times New Roman" panose="02020603050405020304" pitchFamily="18" charset="0"/>
                <a:cs typeface="Times New Roman" panose="02020603050405020304" pitchFamily="18" charset="0"/>
              </a:rPr>
              <a:t>[</a:t>
            </a:r>
            <a:r>
              <a:rPr lang="pt-BR" altLang="zh-CN" sz="3600" i="1" dirty="0">
                <a:latin typeface="Times New Roman" panose="02020603050405020304" pitchFamily="18" charset="0"/>
                <a:cs typeface="Times New Roman" panose="02020603050405020304" pitchFamily="18" charset="0"/>
              </a:rPr>
              <a:t>i</a:t>
            </a:r>
            <a:r>
              <a:rPr lang="pt-BR" altLang="zh-CN" sz="3600" dirty="0">
                <a:latin typeface="Times New Roman" panose="02020603050405020304" pitchFamily="18" charset="0"/>
                <a:cs typeface="Times New Roman" panose="02020603050405020304" pitchFamily="18" charset="0"/>
              </a:rPr>
              <a:t>]+10-</a:t>
            </a:r>
            <a:r>
              <a:rPr lang="pt-BR" altLang="zh-CN" sz="3600" i="1" dirty="0">
                <a:latin typeface="Times New Roman" panose="02020603050405020304" pitchFamily="18" charset="0"/>
                <a:cs typeface="Times New Roman" panose="02020603050405020304" pitchFamily="18" charset="0"/>
              </a:rPr>
              <a:t>b</a:t>
            </a:r>
            <a:r>
              <a:rPr lang="pt-BR" altLang="zh-CN" sz="3600" dirty="0">
                <a:latin typeface="Times New Roman" panose="02020603050405020304" pitchFamily="18" charset="0"/>
                <a:cs typeface="Times New Roman" panose="02020603050405020304" pitchFamily="18" charset="0"/>
              </a:rPr>
              <a:t>[</a:t>
            </a:r>
            <a:r>
              <a:rPr lang="pt-BR" altLang="zh-CN" sz="3600" i="1" dirty="0">
                <a:latin typeface="Times New Roman" panose="02020603050405020304" pitchFamily="18" charset="0"/>
                <a:cs typeface="Times New Roman" panose="02020603050405020304" pitchFamily="18" charset="0"/>
              </a:rPr>
              <a:t>i</a:t>
            </a:r>
            <a:r>
              <a:rPr lang="pt-BR" altLang="zh-CN" sz="3600" dirty="0">
                <a:latin typeface="Times New Roman" panose="02020603050405020304" pitchFamily="18" charset="0"/>
                <a:cs typeface="Times New Roman" panose="02020603050405020304" pitchFamily="18" charset="0"/>
              </a:rPr>
              <a:t>]; </a:t>
            </a:r>
            <a:endParaRPr lang="zh-CN" altLang="zh-CN" sz="3600" dirty="0">
              <a:latin typeface="Times New Roman" panose="02020603050405020304" pitchFamily="18" charset="0"/>
              <a:cs typeface="Times New Roman" panose="02020603050405020304" pitchFamily="18" charset="0"/>
            </a:endParaRPr>
          </a:p>
          <a:p>
            <a:r>
              <a:rPr lang="pt-BR" altLang="zh-CN" sz="3600" dirty="0">
                <a:latin typeface="Times New Roman" panose="02020603050405020304" pitchFamily="18" charset="0"/>
                <a:cs typeface="Times New Roman" panose="02020603050405020304" pitchFamily="18" charset="0"/>
              </a:rPr>
              <a:t>				         </a:t>
            </a:r>
            <a:r>
              <a:rPr lang="pt-BR" altLang="zh-CN" sz="3600" i="1" dirty="0">
                <a:latin typeface="Times New Roman" panose="02020603050405020304" pitchFamily="18" charset="0"/>
                <a:cs typeface="Times New Roman" panose="02020603050405020304" pitchFamily="18" charset="0"/>
              </a:rPr>
              <a:t>a</a:t>
            </a:r>
            <a:r>
              <a:rPr lang="pt-BR" altLang="zh-CN" sz="3600" dirty="0">
                <a:latin typeface="Times New Roman" panose="02020603050405020304" pitchFamily="18" charset="0"/>
                <a:cs typeface="Times New Roman" panose="02020603050405020304" pitchFamily="18" charset="0"/>
              </a:rPr>
              <a:t>[</a:t>
            </a:r>
            <a:r>
              <a:rPr lang="pt-BR" altLang="zh-CN" sz="3600" i="1" dirty="0">
                <a:latin typeface="Times New Roman" panose="02020603050405020304" pitchFamily="18" charset="0"/>
                <a:cs typeface="Times New Roman" panose="02020603050405020304" pitchFamily="18" charset="0"/>
              </a:rPr>
              <a:t>i</a:t>
            </a:r>
            <a:r>
              <a:rPr lang="pt-BR" altLang="zh-CN" sz="3600" dirty="0">
                <a:latin typeface="Times New Roman" panose="02020603050405020304" pitchFamily="18" charset="0"/>
                <a:cs typeface="Times New Roman" panose="02020603050405020304" pitchFamily="18" charset="0"/>
              </a:rPr>
              <a:t>+1]--;</a:t>
            </a:r>
            <a:endParaRPr lang="zh-CN" altLang="zh-CN" sz="3600" dirty="0">
              <a:latin typeface="Times New Roman" panose="02020603050405020304" pitchFamily="18" charset="0"/>
              <a:cs typeface="Times New Roman" panose="02020603050405020304" pitchFamily="18" charset="0"/>
            </a:endParaRPr>
          </a:p>
          <a:p>
            <a:r>
              <a:rPr lang="pt-BR" altLang="zh-CN" sz="3600" dirty="0">
                <a:latin typeface="Times New Roman" panose="02020603050405020304" pitchFamily="18" charset="0"/>
                <a:cs typeface="Times New Roman" panose="02020603050405020304" pitchFamily="18" charset="0"/>
              </a:rPr>
              <a:t>			           }</a:t>
            </a:r>
            <a:endParaRPr lang="zh-CN" altLang="zh-C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2074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Multiplication and Division of High Precision Numbers</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pt-BR" altLang="zh-CN" sz="3600" dirty="0">
                <a:solidFill>
                  <a:srgbClr val="C00000"/>
                </a:solidFill>
                <a:latin typeface="Times New Roman" panose="02020603050405020304" pitchFamily="18" charset="0"/>
                <a:cs typeface="Times New Roman" panose="02020603050405020304" pitchFamily="18" charset="0"/>
              </a:rPr>
              <a:t>Multiplication of high precision numbers</a:t>
            </a:r>
          </a:p>
          <a:p>
            <a:r>
              <a:rPr lang="pt-BR" altLang="zh-CN" sz="3600" dirty="0">
                <a:latin typeface="Times New Roman" panose="02020603050405020304" pitchFamily="18" charset="0"/>
                <a:cs typeface="Times New Roman" panose="02020603050405020304" pitchFamily="18" charset="0"/>
              </a:rPr>
              <a:t>the number of digits of the product must be determined. </a:t>
            </a:r>
          </a:p>
          <a:p>
            <a:pPr lvl="1"/>
            <a:r>
              <a:rPr lang="pt-BR" altLang="zh-CN" sz="3200" i="1" dirty="0">
                <a:latin typeface="Times New Roman" panose="02020603050405020304" pitchFamily="18" charset="0"/>
                <a:cs typeface="Times New Roman" panose="02020603050405020304" pitchFamily="18" charset="0"/>
              </a:rPr>
              <a:t>a</a:t>
            </a:r>
            <a:r>
              <a:rPr lang="pt-BR" altLang="zh-CN" sz="3200" dirty="0">
                <a:latin typeface="Times New Roman" panose="02020603050405020304" pitchFamily="18" charset="0"/>
                <a:cs typeface="Times New Roman" panose="02020603050405020304" pitchFamily="18" charset="0"/>
              </a:rPr>
              <a:t> and </a:t>
            </a:r>
            <a:r>
              <a:rPr lang="pt-BR" altLang="zh-CN" sz="3200" i="1" dirty="0">
                <a:latin typeface="Times New Roman" panose="02020603050405020304" pitchFamily="18" charset="0"/>
                <a:cs typeface="Times New Roman" panose="02020603050405020304" pitchFamily="18" charset="0"/>
              </a:rPr>
              <a:t>b</a:t>
            </a:r>
            <a:r>
              <a:rPr lang="pt-BR" altLang="zh-CN" sz="3200" dirty="0">
                <a:latin typeface="Times New Roman" panose="02020603050405020304" pitchFamily="18" charset="0"/>
                <a:cs typeface="Times New Roman" panose="02020603050405020304" pitchFamily="18" charset="0"/>
              </a:rPr>
              <a:t> are two positive high precision integers. </a:t>
            </a:r>
            <a:r>
              <a:rPr lang="pt-BR" altLang="zh-CN" sz="3200" i="1" dirty="0">
                <a:latin typeface="Times New Roman" panose="02020603050405020304" pitchFamily="18" charset="0"/>
                <a:cs typeface="Times New Roman" panose="02020603050405020304" pitchFamily="18" charset="0"/>
              </a:rPr>
              <a:t>LA</a:t>
            </a:r>
            <a:r>
              <a:rPr lang="pt-BR" altLang="zh-CN" sz="3200" dirty="0">
                <a:latin typeface="Times New Roman" panose="02020603050405020304" pitchFamily="18" charset="0"/>
                <a:cs typeface="Times New Roman" panose="02020603050405020304" pitchFamily="18" charset="0"/>
              </a:rPr>
              <a:t> is the number of digits for </a:t>
            </a:r>
            <a:r>
              <a:rPr lang="pt-BR" altLang="zh-CN" sz="3200" i="1" dirty="0">
                <a:latin typeface="Times New Roman" panose="02020603050405020304" pitchFamily="18" charset="0"/>
                <a:cs typeface="Times New Roman" panose="02020603050405020304" pitchFamily="18" charset="0"/>
              </a:rPr>
              <a:t>a</a:t>
            </a:r>
            <a:r>
              <a:rPr lang="pt-BR" altLang="zh-CN" sz="3200" dirty="0">
                <a:latin typeface="Times New Roman" panose="02020603050405020304" pitchFamily="18" charset="0"/>
                <a:cs typeface="Times New Roman" panose="02020603050405020304" pitchFamily="18" charset="0"/>
              </a:rPr>
              <a:t>, and </a:t>
            </a:r>
            <a:r>
              <a:rPr lang="pt-BR" altLang="zh-CN" sz="3200" i="1" dirty="0">
                <a:latin typeface="Times New Roman" panose="02020603050405020304" pitchFamily="18" charset="0"/>
                <a:cs typeface="Times New Roman" panose="02020603050405020304" pitchFamily="18" charset="0"/>
              </a:rPr>
              <a:t>LB</a:t>
            </a:r>
            <a:r>
              <a:rPr lang="pt-BR" altLang="zh-CN" sz="3200" dirty="0">
                <a:latin typeface="Times New Roman" panose="02020603050405020304" pitchFamily="18" charset="0"/>
                <a:cs typeface="Times New Roman" panose="02020603050405020304" pitchFamily="18" charset="0"/>
              </a:rPr>
              <a:t> is the number of digits for </a:t>
            </a:r>
            <a:r>
              <a:rPr lang="pt-BR" altLang="zh-CN" sz="3200" i="1" dirty="0">
                <a:latin typeface="Times New Roman" panose="02020603050405020304" pitchFamily="18" charset="0"/>
                <a:cs typeface="Times New Roman" panose="02020603050405020304" pitchFamily="18" charset="0"/>
              </a:rPr>
              <a:t>b</a:t>
            </a:r>
            <a:r>
              <a:rPr lang="pt-BR" altLang="zh-CN" sz="3200" dirty="0">
                <a:latin typeface="Times New Roman" panose="02020603050405020304" pitchFamily="18" charset="0"/>
                <a:cs typeface="Times New Roman" panose="02020603050405020304" pitchFamily="18" charset="0"/>
              </a:rPr>
              <a:t>. </a:t>
            </a:r>
          </a:p>
          <a:p>
            <a:r>
              <a:rPr lang="pt-BR" altLang="zh-CN" sz="3600" dirty="0">
                <a:latin typeface="Times New Roman" panose="02020603050405020304" pitchFamily="18" charset="0"/>
                <a:cs typeface="Times New Roman" panose="02020603050405020304" pitchFamily="18" charset="0"/>
              </a:rPr>
              <a:t>The number of digits for the product of </a:t>
            </a:r>
            <a:r>
              <a:rPr lang="pt-BR" altLang="zh-CN" sz="3600" i="1" dirty="0">
                <a:latin typeface="Times New Roman" panose="02020603050405020304" pitchFamily="18" charset="0"/>
                <a:cs typeface="Times New Roman" panose="02020603050405020304" pitchFamily="18" charset="0"/>
              </a:rPr>
              <a:t>a </a:t>
            </a:r>
            <a:r>
              <a:rPr lang="pt-BR" altLang="zh-CN" sz="3600" dirty="0">
                <a:latin typeface="Times New Roman" panose="02020603050405020304" pitchFamily="18" charset="0"/>
                <a:cs typeface="Times New Roman" panose="02020603050405020304" pitchFamily="18" charset="0"/>
              </a:rPr>
              <a:t>and </a:t>
            </a:r>
            <a:r>
              <a:rPr lang="pt-BR" altLang="zh-CN" sz="3600" i="1" dirty="0">
                <a:latin typeface="Times New Roman" panose="02020603050405020304" pitchFamily="18" charset="0"/>
                <a:cs typeface="Times New Roman" panose="02020603050405020304" pitchFamily="18" charset="0"/>
              </a:rPr>
              <a:t>b</a:t>
            </a:r>
            <a:r>
              <a:rPr lang="pt-BR" altLang="zh-CN" sz="3600" dirty="0">
                <a:latin typeface="Times New Roman" panose="02020603050405020304" pitchFamily="18" charset="0"/>
                <a:cs typeface="Times New Roman" panose="02020603050405020304" pitchFamily="18" charset="0"/>
              </a:rPr>
              <a:t> is at least </a:t>
            </a:r>
            <a:r>
              <a:rPr lang="pt-BR" altLang="zh-CN" sz="3600" i="1" dirty="0">
                <a:latin typeface="Times New Roman" panose="02020603050405020304" pitchFamily="18" charset="0"/>
                <a:cs typeface="Times New Roman" panose="02020603050405020304" pitchFamily="18" charset="0"/>
              </a:rPr>
              <a:t>LA+LB</a:t>
            </a:r>
            <a:r>
              <a:rPr lang="pt-BR" altLang="zh-CN" sz="3600" dirty="0">
                <a:latin typeface="Times New Roman" panose="02020603050405020304" pitchFamily="18" charset="0"/>
                <a:cs typeface="Times New Roman" panose="02020603050405020304" pitchFamily="18" charset="0"/>
              </a:rPr>
              <a:t>-1. And the upper limit of the number of digits is </a:t>
            </a:r>
            <a:r>
              <a:rPr lang="pt-BR" altLang="zh-CN" sz="3600" i="1" dirty="0">
                <a:latin typeface="Times New Roman" panose="02020603050405020304" pitchFamily="18" charset="0"/>
                <a:cs typeface="Times New Roman" panose="02020603050405020304" pitchFamily="18" charset="0"/>
              </a:rPr>
              <a:t>LA+LB</a:t>
            </a:r>
            <a:r>
              <a:rPr lang="pt-BR" altLang="zh-CN" sz="3600" dirty="0">
                <a:latin typeface="Times New Roman" panose="02020603050405020304" pitchFamily="18" charset="0"/>
                <a:cs typeface="Times New Roman" panose="02020603050405020304" pitchFamily="18" charset="0"/>
              </a:rPr>
              <a:t>.</a:t>
            </a:r>
            <a:endParaRPr lang="zh-CN" altLang="zh-C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3627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1F08D-DD13-4E3A-A226-BA044DBF0473}"/>
              </a:ext>
            </a:extLst>
          </p:cNvPr>
          <p:cNvSpPr>
            <a:spLocks noGrp="1"/>
          </p:cNvSpPr>
          <p:nvPr>
            <p:ph type="title"/>
          </p:nvPr>
        </p:nvSpPr>
        <p:spPr/>
        <p:txBody>
          <a:bodyPr/>
          <a:lstStyle/>
          <a:p>
            <a:r>
              <a:rPr lang="pt-BR" altLang="zh-CN" dirty="0">
                <a:latin typeface="Times New Roman" panose="02020603050405020304" pitchFamily="18" charset="0"/>
                <a:cs typeface="Times New Roman" panose="02020603050405020304" pitchFamily="18" charset="0"/>
              </a:rPr>
              <a:t>Multiplication of two positive high precision integers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467B071-FDB6-4547-A276-DBB3A780CF63}"/>
              </a:ext>
            </a:extLst>
          </p:cNvPr>
          <p:cNvSpPr>
            <a:spLocks noGrp="1"/>
          </p:cNvSpPr>
          <p:nvPr>
            <p:ph idx="1"/>
          </p:nvPr>
        </p:nvSpPr>
        <p:spPr/>
        <p:txBody>
          <a:bodyPr>
            <a:normAutofit/>
          </a:bodyPr>
          <a:lstStyle/>
          <a:p>
            <a:r>
              <a:rPr lang="pt-BR" altLang="zh-CN" sz="4000" dirty="0">
                <a:latin typeface="Times New Roman" panose="02020603050405020304" pitchFamily="18" charset="0"/>
                <a:cs typeface="Times New Roman" panose="02020603050405020304" pitchFamily="18" charset="0"/>
              </a:rPr>
              <a:t>Calculate the product of each digit of the multiplicand and each digit of the multiplier, where the product of </a:t>
            </a:r>
            <a:r>
              <a:rPr lang="en-US" altLang="zh-CN" sz="4000" i="1" dirty="0">
                <a:latin typeface="Times New Roman" panose="02020603050405020304" pitchFamily="18" charset="0"/>
                <a:cs typeface="Times New Roman" panose="02020603050405020304" pitchFamily="18" charset="0"/>
              </a:rPr>
              <a:t>a</a:t>
            </a:r>
            <a:r>
              <a:rPr lang="en-US" altLang="zh-CN" sz="4000" dirty="0">
                <a:latin typeface="Times New Roman" panose="02020603050405020304" pitchFamily="18" charset="0"/>
                <a:cs typeface="Times New Roman" panose="02020603050405020304" pitchFamily="18" charset="0"/>
              </a:rPr>
              <a:t>[</a:t>
            </a:r>
            <a:r>
              <a:rPr lang="en-US" altLang="zh-CN" sz="4000" i="1" dirty="0" err="1">
                <a:latin typeface="Times New Roman" panose="02020603050405020304" pitchFamily="18" charset="0"/>
                <a:cs typeface="Times New Roman" panose="02020603050405020304" pitchFamily="18" charset="0"/>
              </a:rPr>
              <a:t>i</a:t>
            </a:r>
            <a:r>
              <a:rPr lang="en-US" altLang="zh-CN" sz="4000" dirty="0">
                <a:latin typeface="Times New Roman" panose="02020603050405020304" pitchFamily="18" charset="0"/>
                <a:cs typeface="Times New Roman" panose="02020603050405020304" pitchFamily="18" charset="0"/>
              </a:rPr>
              <a:t>] and </a:t>
            </a:r>
            <a:r>
              <a:rPr lang="en-US" altLang="zh-CN" sz="4000" i="1" dirty="0">
                <a:latin typeface="Times New Roman" panose="02020603050405020304" pitchFamily="18" charset="0"/>
                <a:cs typeface="Times New Roman" panose="02020603050405020304" pitchFamily="18" charset="0"/>
              </a:rPr>
              <a:t>b</a:t>
            </a:r>
            <a:r>
              <a:rPr lang="en-US" altLang="zh-CN" sz="4000" dirty="0">
                <a:latin typeface="Times New Roman" panose="02020603050405020304" pitchFamily="18" charset="0"/>
                <a:cs typeface="Times New Roman" panose="02020603050405020304" pitchFamily="18" charset="0"/>
              </a:rPr>
              <a:t>[</a:t>
            </a:r>
            <a:r>
              <a:rPr lang="en-US" altLang="zh-CN" sz="4000" i="1" dirty="0">
                <a:latin typeface="Times New Roman" panose="02020603050405020304" pitchFamily="18" charset="0"/>
                <a:cs typeface="Times New Roman" panose="02020603050405020304" pitchFamily="18" charset="0"/>
              </a:rPr>
              <a:t>j</a:t>
            </a:r>
            <a:r>
              <a:rPr lang="en-US" altLang="zh-CN" sz="4000" dirty="0">
                <a:latin typeface="Times New Roman" panose="02020603050405020304" pitchFamily="18" charset="0"/>
                <a:cs typeface="Times New Roman" panose="02020603050405020304" pitchFamily="18" charset="0"/>
              </a:rPr>
              <a:t>] is accumulated into array </a:t>
            </a:r>
            <a:r>
              <a:rPr lang="en-US" altLang="zh-CN" sz="4000" i="1" dirty="0">
                <a:latin typeface="Times New Roman" panose="02020603050405020304" pitchFamily="18" charset="0"/>
                <a:cs typeface="Times New Roman" panose="02020603050405020304" pitchFamily="18" charset="0"/>
              </a:rPr>
              <a:t>c</a:t>
            </a:r>
            <a:r>
              <a:rPr lang="en-US" altLang="zh-CN" sz="4000" dirty="0">
                <a:latin typeface="Times New Roman" panose="02020603050405020304" pitchFamily="18" charset="0"/>
                <a:cs typeface="Times New Roman" panose="02020603050405020304" pitchFamily="18" charset="0"/>
              </a:rPr>
              <a:t>[</a:t>
            </a:r>
            <a:r>
              <a:rPr lang="en-US" altLang="zh-CN" sz="4000" i="1" dirty="0" err="1">
                <a:latin typeface="Times New Roman" panose="02020603050405020304" pitchFamily="18" charset="0"/>
                <a:cs typeface="Times New Roman" panose="02020603050405020304" pitchFamily="18" charset="0"/>
              </a:rPr>
              <a:t>i+j</a:t>
            </a:r>
            <a:r>
              <a:rPr lang="en-US" altLang="zh-CN" sz="4000" dirty="0">
                <a:latin typeface="Times New Roman" panose="02020603050405020304" pitchFamily="18" charset="0"/>
                <a:cs typeface="Times New Roman" panose="02020603050405020304" pitchFamily="18" charset="0"/>
              </a:rPr>
              <a:t>]. </a:t>
            </a:r>
          </a:p>
          <a:p>
            <a:r>
              <a:rPr lang="en-US" altLang="zh-CN" sz="4000" dirty="0">
                <a:latin typeface="Times New Roman" panose="02020603050405020304" pitchFamily="18" charset="0"/>
                <a:cs typeface="Times New Roman" panose="02020603050405020304" pitchFamily="18" charset="0"/>
              </a:rPr>
              <a:t>The carry process is done in array </a:t>
            </a:r>
            <a:r>
              <a:rPr lang="en-US" altLang="zh-CN" sz="4000" i="1" dirty="0">
                <a:latin typeface="Times New Roman" panose="02020603050405020304" pitchFamily="18" charset="0"/>
                <a:cs typeface="Times New Roman" panose="02020603050405020304" pitchFamily="18" charset="0"/>
              </a:rPr>
              <a:t>c</a:t>
            </a:r>
            <a:r>
              <a:rPr lang="en-US" altLang="zh-CN" sz="4000" dirty="0">
                <a:latin typeface="Times New Roman" panose="02020603050405020304" pitchFamily="18" charset="0"/>
                <a:cs typeface="Times New Roman" panose="02020603050405020304" pitchFamily="18" charset="0"/>
              </a:rPr>
              <a:t>. </a:t>
            </a:r>
            <a:endParaRPr lang="zh-CN"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053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15884"/>
            <a:ext cx="10515600" cy="590203"/>
          </a:xfrm>
        </p:spPr>
        <p:txBody>
          <a:bodyPr>
            <a:normAutofit fontScale="90000"/>
          </a:bodyPr>
          <a:lstStyle/>
          <a:p>
            <a:endParaRPr lang="zh-CN" altLang="en-US" dirty="0"/>
          </a:p>
        </p:txBody>
      </p:sp>
      <p:sp>
        <p:nvSpPr>
          <p:cNvPr id="3" name="内容占位符 2"/>
          <p:cNvSpPr>
            <a:spLocks noGrp="1"/>
          </p:cNvSpPr>
          <p:nvPr>
            <p:ph idx="1"/>
          </p:nvPr>
        </p:nvSpPr>
        <p:spPr>
          <a:xfrm>
            <a:off x="838200" y="1205344"/>
            <a:ext cx="10515600" cy="5336771"/>
          </a:xfrm>
        </p:spPr>
        <p:txBody>
          <a:bodyPr>
            <a:normAutofit/>
          </a:bodyPr>
          <a:lstStyle/>
          <a:p>
            <a:r>
              <a:rPr lang="en-US" altLang="zh-CN" dirty="0">
                <a:latin typeface="Times New Roman" panose="02020603050405020304" pitchFamily="18" charset="0"/>
                <a:cs typeface="Times New Roman" panose="02020603050405020304" pitchFamily="18" charset="0"/>
              </a:rPr>
              <a:t>for (</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=0; </a:t>
            </a:r>
            <a:r>
              <a:rPr lang="en-US" altLang="zh-CN" i="1" dirty="0" err="1">
                <a:latin typeface="Times New Roman" panose="02020603050405020304" pitchFamily="18" charset="0"/>
                <a:cs typeface="Times New Roman" panose="02020603050405020304" pitchFamily="18" charset="0"/>
              </a:rPr>
              <a:t>i</a:t>
            </a:r>
            <a:r>
              <a:rPr lang="en-US" altLang="zh-CN" i="1" dirty="0">
                <a:latin typeface="Times New Roman" panose="02020603050405020304" pitchFamily="18" charset="0"/>
                <a:cs typeface="Times New Roman" panose="02020603050405020304" pitchFamily="18" charset="0"/>
              </a:rPr>
              <a:t>&lt;=LA</a:t>
            </a:r>
            <a:r>
              <a:rPr lang="en-US" altLang="zh-CN" dirty="0">
                <a:latin typeface="Times New Roman" panose="02020603050405020304" pitchFamily="18" charset="0"/>
                <a:cs typeface="Times New Roman" panose="02020603050405020304" pitchFamily="18" charset="0"/>
              </a:rPr>
              <a:t>-1, </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zh-CN" dirty="0">
                <a:solidFill>
                  <a:srgbClr val="7030A0"/>
                </a:solidFill>
                <a:latin typeface="Times New Roman" panose="02020603050405020304" pitchFamily="18" charset="0"/>
                <a:cs typeface="Times New Roman" panose="02020603050405020304" pitchFamily="18" charset="0"/>
              </a:rPr>
              <a:t>// The product of each digit of m</a:t>
            </a:r>
            <a:r>
              <a:rPr lang="pt-BR" altLang="zh-CN" dirty="0">
                <a:solidFill>
                  <a:srgbClr val="7030A0"/>
                </a:solidFill>
                <a:latin typeface="Times New Roman" panose="02020603050405020304" pitchFamily="18" charset="0"/>
                <a:cs typeface="Times New Roman" panose="02020603050405020304" pitchFamily="18" charset="0"/>
              </a:rPr>
              <a:t>ultiplicand </a:t>
            </a:r>
            <a:r>
              <a:rPr lang="en-US" altLang="zh-CN" i="1" dirty="0">
                <a:solidFill>
                  <a:srgbClr val="7030A0"/>
                </a:solidFill>
                <a:latin typeface="Times New Roman" panose="02020603050405020304" pitchFamily="18" charset="0"/>
                <a:cs typeface="Times New Roman" panose="02020603050405020304" pitchFamily="18" charset="0"/>
              </a:rPr>
              <a:t>a</a:t>
            </a:r>
            <a:r>
              <a:rPr lang="en-US" altLang="zh-CN" dirty="0">
                <a:solidFill>
                  <a:srgbClr val="7030A0"/>
                </a:solidFill>
                <a:latin typeface="Times New Roman" panose="02020603050405020304" pitchFamily="18" charset="0"/>
                <a:cs typeface="Times New Roman" panose="02020603050405020304" pitchFamily="18" charset="0"/>
              </a:rPr>
              <a:t> and </a:t>
            </a:r>
            <a:r>
              <a:rPr lang="pt-BR" altLang="zh-CN" dirty="0">
                <a:solidFill>
                  <a:srgbClr val="7030A0"/>
                </a:solidFill>
                <a:latin typeface="Times New Roman" panose="02020603050405020304" pitchFamily="18" charset="0"/>
                <a:cs typeface="Times New Roman" panose="02020603050405020304" pitchFamily="18" charset="0"/>
              </a:rPr>
              <a:t>multiplier </a:t>
            </a:r>
            <a:r>
              <a:rPr lang="en-US" altLang="zh-CN" i="1" dirty="0">
                <a:solidFill>
                  <a:srgbClr val="7030A0"/>
                </a:solidFill>
                <a:latin typeface="Times New Roman" panose="02020603050405020304" pitchFamily="18" charset="0"/>
                <a:cs typeface="Times New Roman" panose="02020603050405020304" pitchFamily="18" charset="0"/>
              </a:rPr>
              <a:t>b</a:t>
            </a:r>
            <a:r>
              <a:rPr lang="en-US" altLang="zh-CN" dirty="0">
                <a:solidFill>
                  <a:srgbClr val="7030A0"/>
                </a:solidFill>
                <a:latin typeface="Times New Roman" panose="02020603050405020304" pitchFamily="18" charset="0"/>
                <a:cs typeface="Times New Roman" panose="02020603050405020304" pitchFamily="18" charset="0"/>
              </a:rPr>
              <a:t> is accumulated to corresponding digits of array </a:t>
            </a:r>
            <a:r>
              <a:rPr lang="en-US" altLang="zh-CN" i="1" dirty="0">
                <a:solidFill>
                  <a:srgbClr val="7030A0"/>
                </a:solidFill>
                <a:latin typeface="Times New Roman" panose="02020603050405020304" pitchFamily="18" charset="0"/>
                <a:cs typeface="Times New Roman" panose="02020603050405020304" pitchFamily="18" charset="0"/>
              </a:rPr>
              <a:t>c</a:t>
            </a:r>
            <a:endParaRPr lang="zh-CN" altLang="zh-CN" dirty="0">
              <a:solidFill>
                <a:srgbClr val="7030A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for (</a:t>
            </a:r>
            <a:r>
              <a:rPr lang="en-US" altLang="zh-CN" i="1" dirty="0">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=0; </a:t>
            </a:r>
            <a:r>
              <a:rPr lang="en-US" altLang="zh-CN" i="1" dirty="0">
                <a:latin typeface="Times New Roman" panose="02020603050405020304" pitchFamily="18" charset="0"/>
                <a:cs typeface="Times New Roman" panose="02020603050405020304" pitchFamily="18" charset="0"/>
              </a:rPr>
              <a:t>j&lt;=LB</a:t>
            </a:r>
            <a:r>
              <a:rPr lang="en-US" altLang="zh-CN" dirty="0">
                <a:latin typeface="Times New Roman" panose="02020603050405020304" pitchFamily="18" charset="0"/>
                <a:cs typeface="Times New Roman" panose="02020603050405020304" pitchFamily="18" charset="0"/>
              </a:rPr>
              <a:t>-1; </a:t>
            </a:r>
            <a:r>
              <a:rPr lang="en-US" altLang="zh-CN" i="1" dirty="0">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i</a:t>
            </a:r>
            <a:r>
              <a:rPr lang="en-US" altLang="zh-CN" dirty="0" err="1">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it-IT" altLang="zh-CN" dirty="0">
                <a:latin typeface="Times New Roman" panose="02020603050405020304" pitchFamily="18" charset="0"/>
                <a:cs typeface="Times New Roman" panose="02020603050405020304" pitchFamily="18" charset="0"/>
              </a:rPr>
              <a:t>for (</a:t>
            </a:r>
            <a:r>
              <a:rPr lang="it-IT" altLang="zh-CN" i="1" dirty="0">
                <a:latin typeface="Times New Roman" panose="02020603050405020304" pitchFamily="18" charset="0"/>
                <a:cs typeface="Times New Roman" panose="02020603050405020304" pitchFamily="18" charset="0"/>
              </a:rPr>
              <a:t>i</a:t>
            </a:r>
            <a:r>
              <a:rPr lang="it-IT" altLang="zh-CN" dirty="0">
                <a:latin typeface="Times New Roman" panose="02020603050405020304" pitchFamily="18" charset="0"/>
                <a:cs typeface="Times New Roman" panose="02020603050405020304" pitchFamily="18" charset="0"/>
              </a:rPr>
              <a:t>=0; </a:t>
            </a:r>
            <a:r>
              <a:rPr lang="it-IT" altLang="zh-CN" i="1" dirty="0">
                <a:latin typeface="Times New Roman" panose="02020603050405020304" pitchFamily="18" charset="0"/>
                <a:cs typeface="Times New Roman" panose="02020603050405020304" pitchFamily="18" charset="0"/>
              </a:rPr>
              <a:t>i&lt;LA+LB</a:t>
            </a:r>
            <a:r>
              <a:rPr lang="it-IT" altLang="zh-CN" dirty="0">
                <a:latin typeface="Times New Roman" panose="02020603050405020304" pitchFamily="18" charset="0"/>
                <a:cs typeface="Times New Roman" panose="02020603050405020304" pitchFamily="18" charset="0"/>
              </a:rPr>
              <a:t>; </a:t>
            </a:r>
            <a:r>
              <a:rPr lang="it-IT" altLang="zh-CN" i="1" dirty="0">
                <a:latin typeface="Times New Roman" panose="02020603050405020304" pitchFamily="18" charset="0"/>
                <a:cs typeface="Times New Roman" panose="02020603050405020304" pitchFamily="18" charset="0"/>
              </a:rPr>
              <a:t>i</a:t>
            </a:r>
            <a:r>
              <a:rPr lang="it-IT" altLang="zh-CN" dirty="0">
                <a:latin typeface="Times New Roman" panose="02020603050405020304" pitchFamily="18" charset="0"/>
                <a:cs typeface="Times New Roman" panose="02020603050405020304" pitchFamily="18" charset="0"/>
              </a:rPr>
              <a:t>++)  </a:t>
            </a:r>
            <a:r>
              <a:rPr lang="it-IT" altLang="zh-CN" dirty="0">
                <a:solidFill>
                  <a:srgbClr val="7030A0"/>
                </a:solidFill>
                <a:latin typeface="Times New Roman" panose="02020603050405020304" pitchFamily="18" charset="0"/>
                <a:cs typeface="Times New Roman" panose="02020603050405020304" pitchFamily="18" charset="0"/>
              </a:rPr>
              <a:t>// Carry</a:t>
            </a:r>
            <a:endParaRPr lang="zh-CN" altLang="zh-CN" dirty="0">
              <a:solidFill>
                <a:srgbClr val="7030A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if(</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&gt;= 10)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+1] +=</a:t>
            </a:r>
            <a:r>
              <a:rPr lang="en-US" altLang="zh-CN" i="1" dirty="0">
                <a:latin typeface="Times New Roman" panose="02020603050405020304" pitchFamily="18" charset="0"/>
                <a:cs typeface="Times New Roman" panose="02020603050405020304" pitchFamily="18" charset="0"/>
              </a:rPr>
              <a:t> c</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]/10;</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                 c</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%=10;</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0232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Adding Reversed Numbers</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t>Source: ACM Central Europe 1998</a:t>
            </a:r>
            <a:endParaRPr lang="zh-CN" altLang="zh-CN" dirty="0"/>
          </a:p>
          <a:p>
            <a:r>
              <a:rPr lang="en-US" altLang="zh-CN" b="1" dirty="0"/>
              <a:t>IDs for Online Judge: </a:t>
            </a:r>
            <a:r>
              <a:rPr lang="en-US" altLang="zh-CN" b="1" dirty="0" err="1"/>
              <a:t>POJ</a:t>
            </a:r>
            <a:r>
              <a:rPr lang="en-US" altLang="zh-CN" b="1" dirty="0"/>
              <a:t> 1504, </a:t>
            </a:r>
            <a:r>
              <a:rPr lang="en-US" altLang="zh-CN" b="1" dirty="0" err="1"/>
              <a:t>ZOJ</a:t>
            </a:r>
            <a:r>
              <a:rPr lang="en-US" altLang="zh-CN" b="1" dirty="0"/>
              <a:t> 2001, </a:t>
            </a:r>
            <a:r>
              <a:rPr lang="en-US" altLang="zh-CN" b="1" dirty="0" err="1"/>
              <a:t>UVA</a:t>
            </a:r>
            <a:r>
              <a:rPr lang="en-US" altLang="zh-CN" b="1" dirty="0"/>
              <a:t> 713</a:t>
            </a:r>
            <a:endParaRPr lang="zh-CN" altLang="en-US" dirty="0"/>
          </a:p>
        </p:txBody>
      </p:sp>
    </p:spTree>
    <p:extLst>
      <p:ext uri="{BB962C8B-B14F-4D97-AF65-F5344CB8AC3E}">
        <p14:creationId xmlns:p14="http://schemas.microsoft.com/office/powerpoint/2010/main" val="1328503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3153"/>
            <a:ext cx="10515600" cy="557783"/>
          </a:xfrm>
        </p:spPr>
        <p:txBody>
          <a:bodyPr>
            <a:normAutofit fontScale="90000"/>
          </a:bodyPr>
          <a:lstStyle/>
          <a:p>
            <a:endParaRPr lang="zh-CN" altLang="en-US" dirty="0"/>
          </a:p>
        </p:txBody>
      </p:sp>
      <p:sp>
        <p:nvSpPr>
          <p:cNvPr id="3" name="内容占位符 2"/>
          <p:cNvSpPr>
            <a:spLocks noGrp="1"/>
          </p:cNvSpPr>
          <p:nvPr>
            <p:ph idx="1"/>
          </p:nvPr>
        </p:nvSpPr>
        <p:spPr>
          <a:xfrm>
            <a:off x="838200" y="630936"/>
            <a:ext cx="10515600" cy="6089904"/>
          </a:xfrm>
        </p:spPr>
        <p:txBody>
          <a:bodyPr>
            <a:normAutofit/>
          </a:bodyPr>
          <a:lstStyle/>
          <a:p>
            <a:r>
              <a:rPr lang="en-US" altLang="zh-CN" sz="3600" dirty="0">
                <a:latin typeface="Times New Roman" panose="02020603050405020304" pitchFamily="18" charset="0"/>
                <a:cs typeface="Times New Roman" panose="02020603050405020304" pitchFamily="18" charset="0"/>
              </a:rPr>
              <a:t>The Antique Comedians of </a:t>
            </a:r>
            <a:r>
              <a:rPr lang="en-US" altLang="zh-CN" sz="3600" dirty="0" err="1">
                <a:latin typeface="Times New Roman" panose="02020603050405020304" pitchFamily="18" charset="0"/>
                <a:cs typeface="Times New Roman" panose="02020603050405020304" pitchFamily="18" charset="0"/>
              </a:rPr>
              <a:t>Malidinesia</a:t>
            </a:r>
            <a:r>
              <a:rPr lang="en-US" altLang="zh-CN" sz="3600" dirty="0">
                <a:latin typeface="Times New Roman" panose="02020603050405020304" pitchFamily="18" charset="0"/>
                <a:cs typeface="Times New Roman" panose="02020603050405020304" pitchFamily="18" charset="0"/>
              </a:rPr>
              <a:t> prefer comedies to tragedies. Unfortunately, most of the ancient plays are tragedies. Therefore the dramatic advisor of ACM has decided to transfigure some tragedies into comedies. Obviously, this work is very hard because the basic sense of the play must be kept intact, although all the things change to their opposites. For example the numbers: if any number appears in the tragedy, it must be converted to its reversed form before being accepted into the comedy play.</a:t>
            </a:r>
            <a:endParaRPr lang="zh-CN" altLang="zh-C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9506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5208AC-BEB5-4F87-AFC9-AD6ECAF13AF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A04BB00-5344-4048-A161-308A33EB0752}"/>
              </a:ext>
            </a:extLst>
          </p:cNvPr>
          <p:cNvSpPr>
            <a:spLocks noGrp="1"/>
          </p:cNvSpPr>
          <p:nvPr>
            <p:ph idx="1"/>
          </p:nvPr>
        </p:nvSpPr>
        <p:spPr/>
        <p:txBody>
          <a:bodyPr>
            <a:noAutofit/>
          </a:bodyPr>
          <a:lstStyle/>
          <a:p>
            <a:r>
              <a:rPr lang="en-US" altLang="zh-CN" sz="3600" dirty="0">
                <a:latin typeface="Times New Roman" panose="02020603050405020304" pitchFamily="18" charset="0"/>
                <a:cs typeface="Times New Roman" panose="02020603050405020304" pitchFamily="18" charset="0"/>
              </a:rPr>
              <a:t>Reversed number is a number written in </a:t>
            </a:r>
            <a:r>
              <a:rPr lang="en-US" altLang="zh-CN" sz="3600" dirty="0" err="1">
                <a:latin typeface="Times New Roman" panose="02020603050405020304" pitchFamily="18" charset="0"/>
                <a:cs typeface="Times New Roman" panose="02020603050405020304" pitchFamily="18" charset="0"/>
              </a:rPr>
              <a:t>arabic</a:t>
            </a:r>
            <a:r>
              <a:rPr lang="en-US" altLang="zh-CN" sz="3600" dirty="0">
                <a:latin typeface="Times New Roman" panose="02020603050405020304" pitchFamily="18" charset="0"/>
                <a:cs typeface="Times New Roman" panose="02020603050405020304" pitchFamily="18" charset="0"/>
              </a:rPr>
              <a:t> numerals but the order of digits is reversed. The first digit becomes last and vice versa. For example, if the main hero had 1245 strawberries in the tragedy, he has 5421 of them now. Note that all the leading zeros are omitted. That means if the number ends with a zero, the zero is lost by reversing (e.g. 1200 gives 21). Also note that the reversed number never has any trailing zeros.</a:t>
            </a:r>
            <a:endParaRPr lang="zh-CN" altLang="zh-C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0407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21D0C-E7A7-4311-8426-2006B2B45A1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81D4B4E-0C63-46C4-A446-17E846927E29}"/>
              </a:ext>
            </a:extLst>
          </p:cNvPr>
          <p:cNvSpPr>
            <a:spLocks noGrp="1"/>
          </p:cNvSpPr>
          <p:nvPr>
            <p:ph idx="1"/>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ACM needs to calculate with reversed numbers. Your task is to add two reversed numbers and output their reversed sum. Of course, the result is not unique because any particular number is a reversed form of several numbers (e.g. 21 could be 12, 120 or 1200 before reversing). Thus we must assume that no zeros were lost by reversing (e.g. assume that the original number was 12).</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4963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3824DC-47F2-43AA-BBCE-4EB36A5EFAB7}"/>
              </a:ext>
            </a:extLst>
          </p:cNvPr>
          <p:cNvSpPr>
            <a:spLocks noGrp="1"/>
          </p:cNvSpPr>
          <p:nvPr>
            <p:ph type="title"/>
          </p:nvPr>
        </p:nvSpPr>
        <p:spPr/>
        <p:txBody>
          <a:bodyPr/>
          <a:lstStyle/>
          <a:p>
            <a:r>
              <a:rPr lang="en-US" altLang="zh-CN"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Structure Practice</a:t>
            </a:r>
            <a:endParaRPr lang="zh-CN" altLang="en-US" dirty="0"/>
          </a:p>
        </p:txBody>
      </p:sp>
      <p:sp>
        <p:nvSpPr>
          <p:cNvPr id="3" name="内容占位符 2">
            <a:extLst>
              <a:ext uri="{FF2B5EF4-FFF2-40B4-BE49-F238E27FC236}">
                <a16:creationId xmlns:a16="http://schemas.microsoft.com/office/drawing/2014/main" id="{E8D4290F-0ADF-4AD2-9A01-1AEB40747A48}"/>
              </a:ext>
            </a:extLst>
          </p:cNvPr>
          <p:cNvSpPr>
            <a:spLocks noGrp="1"/>
          </p:cNvSpPr>
          <p:nvPr>
            <p:ph idx="1"/>
          </p:nvPr>
        </p:nvSpPr>
        <p:spPr/>
        <p:txBody>
          <a:bodyPr/>
          <a:lstStyle/>
          <a:p>
            <a:r>
              <a:rPr lang="en-US" altLang="zh-CN" sz="4000" dirty="0">
                <a:latin typeface="Times New Roman" panose="02020603050405020304" pitchFamily="18" charset="0"/>
                <a:cs typeface="Times New Roman" panose="02020603050405020304" pitchFamily="18" charset="0"/>
              </a:rPr>
              <a:t>This lecture is supported by </a:t>
            </a:r>
            <a:r>
              <a:rPr lang="en-US" altLang="zh-CN" sz="4000" dirty="0">
                <a:solidFill>
                  <a:srgbClr val="C00000"/>
                </a:solidFill>
                <a:latin typeface="Times New Roman" panose="02020603050405020304" pitchFamily="18" charset="0"/>
                <a:cs typeface="Times New Roman" panose="02020603050405020304" pitchFamily="18" charset="0"/>
              </a:rPr>
              <a:t>Office of Global Partnerships (Key Projects Development Fund), Fudan University.</a:t>
            </a:r>
            <a:endParaRPr lang="zh-CN" altLang="en-US" sz="4000" dirty="0">
              <a:solidFill>
                <a:srgbClr val="C00000"/>
              </a:solidFill>
              <a:latin typeface="Times New Roman" panose="02020603050405020304" pitchFamily="18" charset="0"/>
              <a:cs typeface="Times New Roman" panose="02020603050405020304" pitchFamily="18" charset="0"/>
            </a:endParaRPr>
          </a:p>
          <a:p>
            <a:endParaRPr lang="zh-CN" altLang="en-US" dirty="0"/>
          </a:p>
        </p:txBody>
      </p:sp>
      <p:pic>
        <p:nvPicPr>
          <p:cNvPr id="5" name="图片 4">
            <a:extLst>
              <a:ext uri="{FF2B5EF4-FFF2-40B4-BE49-F238E27FC236}">
                <a16:creationId xmlns:a16="http://schemas.microsoft.com/office/drawing/2014/main" id="{DB964205-2BBB-40C6-B78B-53B2B0388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393" y="95073"/>
            <a:ext cx="1795067" cy="1595615"/>
          </a:xfrm>
          <a:prstGeom prst="rect">
            <a:avLst/>
          </a:prstGeom>
        </p:spPr>
      </p:pic>
    </p:spTree>
    <p:extLst>
      <p:ext uri="{BB962C8B-B14F-4D97-AF65-F5344CB8AC3E}">
        <p14:creationId xmlns:p14="http://schemas.microsoft.com/office/powerpoint/2010/main" val="1396999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rPr>
              <a:t>Input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input consists of N cases. The first line of the input contains only positive integer N. Then follow the cases. Each case consists of exactly one line with two positive integers separated by space. These are the reversed numbers you are to add.</a:t>
            </a:r>
            <a:endParaRPr lang="zh-CN"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Output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For each case, print exactly one line containing only one integer - the reversed sum of two reversed numbers. Omit any leading </a:t>
            </a:r>
            <a:r>
              <a:rPr lang="en-US" altLang="zh-CN" dirty="0" err="1">
                <a:latin typeface="Times New Roman" panose="02020603050405020304" pitchFamily="18" charset="0"/>
                <a:cs typeface="Times New Roman" panose="02020603050405020304" pitchFamily="18" charset="0"/>
              </a:rPr>
              <a:t>zeros</a:t>
            </a:r>
            <a:r>
              <a:rPr lang="en-US" altLang="zh-CN" dirty="0">
                <a:latin typeface="Times New Roman" panose="02020603050405020304" pitchFamily="18" charset="0"/>
                <a:cs typeface="Times New Roman" panose="02020603050405020304" pitchFamily="18" charset="0"/>
              </a:rPr>
              <a:t> in the output.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5995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C00000"/>
                </a:solidFill>
                <a:latin typeface="Times New Roman" panose="02020603050405020304" pitchFamily="18" charset="0"/>
                <a:cs typeface="Times New Roman" panose="02020603050405020304" pitchFamily="18" charset="0"/>
              </a:rPr>
              <a:t>Analysis</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zh-CN" altLang="zh-CN" sz="3600" i="1" dirty="0">
                <a:latin typeface="Times New Roman" panose="02020603050405020304" pitchFamily="18" charset="0"/>
                <a:cs typeface="Times New Roman" panose="02020603050405020304" pitchFamily="18" charset="0"/>
              </a:rPr>
              <a:t>Num</a:t>
            </a:r>
            <a:r>
              <a:rPr lang="zh-CN" altLang="zh-CN" sz="3600" dirty="0">
                <a:latin typeface="Times New Roman" panose="02020603050405020304" pitchFamily="18" charset="0"/>
                <a:cs typeface="Times New Roman" panose="02020603050405020304" pitchFamily="18" charset="0"/>
              </a:rPr>
              <a:t>[0][0] stores the length of the first addend, and the first addend is stoted in </a:t>
            </a:r>
            <a:r>
              <a:rPr lang="zh-CN" altLang="zh-CN" sz="3600" i="1" dirty="0">
                <a:latin typeface="Times New Roman" panose="02020603050405020304" pitchFamily="18" charset="0"/>
                <a:cs typeface="Times New Roman" panose="02020603050405020304" pitchFamily="18" charset="0"/>
              </a:rPr>
              <a:t>Num</a:t>
            </a:r>
            <a:r>
              <a:rPr lang="zh-CN" altLang="zh-CN" sz="3600" dirty="0">
                <a:latin typeface="Times New Roman" panose="02020603050405020304" pitchFamily="18" charset="0"/>
                <a:cs typeface="Times New Roman" panose="02020603050405020304" pitchFamily="18" charset="0"/>
              </a:rPr>
              <a:t>[0][1..</a:t>
            </a:r>
            <a:r>
              <a:rPr lang="zh-CN" altLang="zh-CN" sz="3600" i="1" dirty="0">
                <a:latin typeface="Times New Roman" panose="02020603050405020304" pitchFamily="18" charset="0"/>
                <a:cs typeface="Times New Roman" panose="02020603050405020304" pitchFamily="18" charset="0"/>
              </a:rPr>
              <a:t>Num</a:t>
            </a:r>
            <a:r>
              <a:rPr lang="zh-CN" altLang="zh-CN" sz="3600" dirty="0">
                <a:latin typeface="Times New Roman" panose="02020603050405020304" pitchFamily="18" charset="0"/>
                <a:cs typeface="Times New Roman" panose="02020603050405020304" pitchFamily="18" charset="0"/>
              </a:rPr>
              <a:t>[0][0]];</a:t>
            </a:r>
            <a:endParaRPr lang="en-US" altLang="zh-CN" sz="3600" dirty="0">
              <a:latin typeface="Times New Roman" panose="02020603050405020304" pitchFamily="18" charset="0"/>
              <a:cs typeface="Times New Roman" panose="02020603050405020304" pitchFamily="18" charset="0"/>
            </a:endParaRPr>
          </a:p>
          <a:p>
            <a:r>
              <a:rPr lang="zh-CN" altLang="zh-CN" sz="3600" i="1" dirty="0">
                <a:latin typeface="Times New Roman" panose="02020603050405020304" pitchFamily="18" charset="0"/>
                <a:cs typeface="Times New Roman" panose="02020603050405020304" pitchFamily="18" charset="0"/>
              </a:rPr>
              <a:t>Num</a:t>
            </a:r>
            <a:r>
              <a:rPr lang="zh-CN" altLang="zh-CN" sz="3600" dirty="0">
                <a:latin typeface="Times New Roman" panose="02020603050405020304" pitchFamily="18" charset="0"/>
                <a:cs typeface="Times New Roman" panose="02020603050405020304" pitchFamily="18" charset="0"/>
              </a:rPr>
              <a:t>[1][0] stores the length of the second addend, and the second addend is stored in </a:t>
            </a:r>
            <a:r>
              <a:rPr lang="zh-CN" altLang="zh-CN" sz="3600" i="1" dirty="0">
                <a:latin typeface="Times New Roman" panose="02020603050405020304" pitchFamily="18" charset="0"/>
                <a:cs typeface="Times New Roman" panose="02020603050405020304" pitchFamily="18" charset="0"/>
              </a:rPr>
              <a:t>Num</a:t>
            </a:r>
            <a:r>
              <a:rPr lang="zh-CN" altLang="zh-CN" sz="3600" dirty="0">
                <a:latin typeface="Times New Roman" panose="02020603050405020304" pitchFamily="18" charset="0"/>
                <a:cs typeface="Times New Roman" panose="02020603050405020304" pitchFamily="18" charset="0"/>
              </a:rPr>
              <a:t>[1][1..</a:t>
            </a:r>
            <a:r>
              <a:rPr lang="zh-CN" altLang="zh-CN" sz="3600" i="1" dirty="0">
                <a:latin typeface="Times New Roman" panose="02020603050405020304" pitchFamily="18" charset="0"/>
                <a:cs typeface="Times New Roman" panose="02020603050405020304" pitchFamily="18" charset="0"/>
              </a:rPr>
              <a:t>Num</a:t>
            </a:r>
            <a:r>
              <a:rPr lang="zh-CN" altLang="zh-CN" sz="3600" dirty="0">
                <a:latin typeface="Times New Roman" panose="02020603050405020304" pitchFamily="18" charset="0"/>
                <a:cs typeface="Times New Roman" panose="02020603050405020304" pitchFamily="18" charset="0"/>
              </a:rPr>
              <a:t>[1][0]];</a:t>
            </a:r>
            <a:endParaRPr lang="en-US" altLang="zh-CN" sz="3600" dirty="0">
              <a:latin typeface="Times New Roman" panose="02020603050405020304" pitchFamily="18" charset="0"/>
              <a:cs typeface="Times New Roman" panose="02020603050405020304" pitchFamily="18" charset="0"/>
            </a:endParaRPr>
          </a:p>
          <a:p>
            <a:r>
              <a:rPr lang="zh-CN" altLang="zh-CN" sz="3600" dirty="0">
                <a:latin typeface="Times New Roman" panose="02020603050405020304" pitchFamily="18" charset="0"/>
                <a:cs typeface="Times New Roman" panose="02020603050405020304" pitchFamily="18" charset="0"/>
              </a:rPr>
              <a:t> </a:t>
            </a:r>
            <a:r>
              <a:rPr lang="zh-CN" altLang="zh-CN" sz="3600" i="1" dirty="0">
                <a:latin typeface="Times New Roman" panose="02020603050405020304" pitchFamily="18" charset="0"/>
                <a:cs typeface="Times New Roman" panose="02020603050405020304" pitchFamily="18" charset="0"/>
              </a:rPr>
              <a:t>Num</a:t>
            </a:r>
            <a:r>
              <a:rPr lang="zh-CN" altLang="zh-CN" sz="3600" dirty="0">
                <a:latin typeface="Times New Roman" panose="02020603050405020304" pitchFamily="18" charset="0"/>
                <a:cs typeface="Times New Roman" panose="02020603050405020304" pitchFamily="18" charset="0"/>
              </a:rPr>
              <a:t>[2][0] stores the length of the sum; and the sum is stored in </a:t>
            </a:r>
            <a:r>
              <a:rPr lang="zh-CN" altLang="zh-CN" sz="3600" i="1" dirty="0">
                <a:latin typeface="Times New Roman" panose="02020603050405020304" pitchFamily="18" charset="0"/>
                <a:cs typeface="Times New Roman" panose="02020603050405020304" pitchFamily="18" charset="0"/>
              </a:rPr>
              <a:t>Num</a:t>
            </a:r>
            <a:r>
              <a:rPr lang="zh-CN" altLang="zh-CN" sz="3600" dirty="0">
                <a:latin typeface="Times New Roman" panose="02020603050405020304" pitchFamily="18" charset="0"/>
                <a:cs typeface="Times New Roman" panose="02020603050405020304" pitchFamily="18" charset="0"/>
              </a:rPr>
              <a:t>[2][1..</a:t>
            </a:r>
            <a:r>
              <a:rPr lang="zh-CN" altLang="zh-CN" sz="3600" i="1" dirty="0">
                <a:latin typeface="Times New Roman" panose="02020603050405020304" pitchFamily="18" charset="0"/>
                <a:cs typeface="Times New Roman" panose="02020603050405020304" pitchFamily="18" charset="0"/>
              </a:rPr>
              <a:t>Num</a:t>
            </a:r>
            <a:r>
              <a:rPr lang="zh-CN" altLang="zh-CN" sz="3600" dirty="0">
                <a:latin typeface="Times New Roman" panose="02020603050405020304" pitchFamily="18" charset="0"/>
                <a:cs typeface="Times New Roman" panose="02020603050405020304" pitchFamily="18" charset="0"/>
              </a:rPr>
              <a:t>[2][0]].</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6276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07819"/>
            <a:ext cx="10515600" cy="714894"/>
          </a:xfrm>
        </p:spPr>
        <p:txBody>
          <a:bodyPr>
            <a:normAutofit/>
          </a:bodyPr>
          <a:lstStyle/>
          <a:p>
            <a:endParaRPr lang="zh-CN" altLang="en-US" dirty="0"/>
          </a:p>
        </p:txBody>
      </p:sp>
      <p:sp>
        <p:nvSpPr>
          <p:cNvPr id="3" name="内容占位符 2"/>
          <p:cNvSpPr>
            <a:spLocks noGrp="1"/>
          </p:cNvSpPr>
          <p:nvPr>
            <p:ph idx="1"/>
          </p:nvPr>
        </p:nvSpPr>
        <p:spPr>
          <a:xfrm>
            <a:off x="838200" y="1138844"/>
            <a:ext cx="10515600" cy="5038119"/>
          </a:xfrm>
        </p:spPr>
        <p:txBody>
          <a:bodyPr/>
          <a:lstStyle/>
          <a:p>
            <a:r>
              <a:rPr lang="en-US" altLang="zh-CN" dirty="0">
                <a:latin typeface="Times New Roman" panose="02020603050405020304" pitchFamily="18" charset="0"/>
                <a:cs typeface="Times New Roman" panose="02020603050405020304" pitchFamily="18" charset="0"/>
              </a:rPr>
              <a:t>S</a:t>
            </a:r>
            <a:r>
              <a:rPr lang="zh-CN" altLang="zh-CN" dirty="0">
                <a:latin typeface="Times New Roman" panose="02020603050405020304" pitchFamily="18" charset="0"/>
                <a:cs typeface="Times New Roman" panose="02020603050405020304" pitchFamily="18" charset="0"/>
              </a:rPr>
              <a:t>trings for the first addend and the second addend are inputted and zeros which the two numbers end with are deleted. </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The two addends are stored in </a:t>
            </a:r>
            <a:r>
              <a:rPr lang="zh-CN" altLang="zh-CN" i="1" dirty="0">
                <a:latin typeface="Times New Roman" panose="02020603050405020304" pitchFamily="18" charset="0"/>
                <a:cs typeface="Times New Roman" panose="02020603050405020304" pitchFamily="18" charset="0"/>
              </a:rPr>
              <a:t>Num</a:t>
            </a:r>
            <a:r>
              <a:rPr lang="zh-CN" altLang="zh-CN" dirty="0">
                <a:latin typeface="Times New Roman" panose="02020603050405020304" pitchFamily="18" charset="0"/>
                <a:cs typeface="Times New Roman" panose="02020603050405020304" pitchFamily="18" charset="0"/>
              </a:rPr>
              <a:t>[0] and </a:t>
            </a:r>
            <a:r>
              <a:rPr lang="zh-CN" altLang="zh-CN" i="1" dirty="0">
                <a:latin typeface="Times New Roman" panose="02020603050405020304" pitchFamily="18" charset="0"/>
                <a:cs typeface="Times New Roman" panose="02020603050405020304" pitchFamily="18" charset="0"/>
              </a:rPr>
              <a:t>Num</a:t>
            </a:r>
            <a:r>
              <a:rPr lang="zh-CN" altLang="zh-CN" dirty="0">
                <a:latin typeface="Times New Roman" panose="02020603050405020304" pitchFamily="18" charset="0"/>
                <a:cs typeface="Times New Roman" panose="02020603050405020304" pitchFamily="18" charset="0"/>
              </a:rPr>
              <a:t>[1]. Then they are changed into </a:t>
            </a:r>
            <a:r>
              <a:rPr lang="en-US" altLang="zh-CN" dirty="0">
                <a:latin typeface="Times New Roman" panose="02020603050405020304" pitchFamily="18" charset="0"/>
                <a:cs typeface="Times New Roman" panose="02020603050405020304" pitchFamily="18" charset="0"/>
              </a:rPr>
              <a:t>reversed numbers.</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Two reversed numbers </a:t>
            </a:r>
            <a:r>
              <a:rPr lang="zh-CN" altLang="zh-CN" i="1" dirty="0">
                <a:latin typeface="Times New Roman" panose="02020603050405020304" pitchFamily="18" charset="0"/>
                <a:cs typeface="Times New Roman" panose="02020603050405020304" pitchFamily="18" charset="0"/>
              </a:rPr>
              <a:t>Num</a:t>
            </a:r>
            <a:r>
              <a:rPr lang="zh-CN" altLang="zh-CN" dirty="0">
                <a:latin typeface="Times New Roman" panose="02020603050405020304" pitchFamily="18" charset="0"/>
                <a:cs typeface="Times New Roman" panose="02020603050405020304" pitchFamily="18" charset="0"/>
              </a:rPr>
              <a:t>[0] and </a:t>
            </a:r>
            <a:r>
              <a:rPr lang="zh-CN" altLang="zh-CN" i="1" dirty="0">
                <a:latin typeface="Times New Roman" panose="02020603050405020304" pitchFamily="18" charset="0"/>
                <a:cs typeface="Times New Roman" panose="02020603050405020304" pitchFamily="18" charset="0"/>
              </a:rPr>
              <a:t>Num</a:t>
            </a:r>
            <a:r>
              <a:rPr lang="zh-CN" altLang="zh-CN" dirty="0">
                <a:latin typeface="Times New Roman" panose="02020603050405020304" pitchFamily="18" charset="0"/>
                <a:cs typeface="Times New Roman" panose="02020603050405020304" pitchFamily="18" charset="0"/>
              </a:rPr>
              <a:t>[1] are added. </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Their reversed sum </a:t>
            </a:r>
            <a:r>
              <a:rPr lang="zh-CN" altLang="zh-CN" i="1" dirty="0">
                <a:latin typeface="Times New Roman" panose="02020603050405020304" pitchFamily="18" charset="0"/>
                <a:cs typeface="Times New Roman" panose="02020603050405020304" pitchFamily="18" charset="0"/>
              </a:rPr>
              <a:t>Num</a:t>
            </a:r>
            <a:r>
              <a:rPr lang="zh-CN" altLang="zh-CN" dirty="0">
                <a:latin typeface="Times New Roman" panose="02020603050405020304" pitchFamily="18" charset="0"/>
                <a:cs typeface="Times New Roman" panose="02020603050405020304" pitchFamily="18" charset="0"/>
              </a:rPr>
              <a:t>[2] are outputed. And </a:t>
            </a:r>
            <a:r>
              <a:rPr lang="en-US" altLang="zh-CN" dirty="0">
                <a:latin typeface="Times New Roman" panose="02020603050405020304" pitchFamily="18" charset="0"/>
                <a:cs typeface="Times New Roman" panose="02020603050405020304" pitchFamily="18" charset="0"/>
              </a:rPr>
              <a:t>any leading </a:t>
            </a:r>
            <a:r>
              <a:rPr lang="en-US" altLang="zh-CN" dirty="0" err="1">
                <a:latin typeface="Times New Roman" panose="02020603050405020304" pitchFamily="18" charset="0"/>
                <a:cs typeface="Times New Roman" panose="02020603050405020304" pitchFamily="18" charset="0"/>
              </a:rPr>
              <a:t>zeros</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should be omited.</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664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Huffman Trees</a:t>
            </a:r>
            <a:endParaRPr lang="zh-CN" altLang="en-US" dirty="0">
              <a:solidFill>
                <a:srgbClr val="C00000"/>
              </a:solidFill>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01006"/>
            <a:ext cx="10515600" cy="4600576"/>
          </a:xfrm>
        </p:spPr>
      </p:pic>
    </p:spTree>
    <p:extLst>
      <p:ext uri="{BB962C8B-B14F-4D97-AF65-F5344CB8AC3E}">
        <p14:creationId xmlns:p14="http://schemas.microsoft.com/office/powerpoint/2010/main" val="1976850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The process constructing a Huffman Tree</a:t>
            </a:r>
            <a:endParaRPr lang="zh-CN" altLang="en-US" dirty="0">
              <a:solidFill>
                <a:srgbClr val="C00000"/>
              </a:solidFill>
            </a:endParaRPr>
          </a:p>
        </p:txBody>
      </p:sp>
      <p:sp>
        <p:nvSpPr>
          <p:cNvPr id="3" name="内容占位符 2"/>
          <p:cNvSpPr>
            <a:spLocks noGrp="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rPr>
              <a:t>Given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nodes whose weights are </a:t>
            </a:r>
            <a:r>
              <a:rPr lang="en-US" altLang="zh-CN" i="1" dirty="0">
                <a:latin typeface="Times New Roman" panose="02020603050405020304" pitchFamily="18" charset="0"/>
                <a:cs typeface="Times New Roman" panose="02020603050405020304" pitchFamily="18" charset="0"/>
              </a:rPr>
              <a:t>w</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w</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t>
            </a:r>
            <a:r>
              <a:rPr lang="en-US" altLang="zh-CN" i="1" dirty="0" err="1">
                <a:latin typeface="Times New Roman" panose="02020603050405020304" pitchFamily="18" charset="0"/>
                <a:cs typeface="Times New Roman" panose="02020603050405020304" pitchFamily="18" charset="0"/>
              </a:rPr>
              <a:t>w</a:t>
            </a:r>
            <a:r>
              <a:rPr lang="en-US" altLang="zh-CN" i="1"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respectively. </a:t>
            </a:r>
            <a:endParaRPr lang="zh-CN" altLang="zh-CN"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nodes constitute a set of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binary trees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T</a:t>
            </a:r>
            <a:r>
              <a:rPr lang="en-US" altLang="zh-CN" i="1" baseline="-25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where </a:t>
            </a:r>
            <a:r>
              <a:rPr lang="en-US" altLang="zh-CN" i="1" dirty="0">
                <a:latin typeface="Times New Roman" panose="02020603050405020304" pitchFamily="18" charset="0"/>
                <a:cs typeface="Times New Roman" panose="02020603050405020304" pitchFamily="18" charset="0"/>
              </a:rPr>
              <a:t>T</a:t>
            </a:r>
            <a:r>
              <a:rPr lang="en-US" altLang="zh-CN" i="1"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has only one node whose weight is </a:t>
            </a:r>
            <a:r>
              <a:rPr lang="en-US" altLang="zh-CN" i="1" dirty="0" err="1">
                <a:latin typeface="Times New Roman" panose="02020603050405020304" pitchFamily="18" charset="0"/>
                <a:cs typeface="Times New Roman" panose="02020603050405020304" pitchFamily="18" charset="0"/>
              </a:rPr>
              <a:t>w</a:t>
            </a:r>
            <a:r>
              <a:rPr lang="en-US" altLang="zh-CN" i="1" baseline="-25000"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1</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while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 is not a tree)</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Replace the rooted trees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of least weights from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 with a tree having a new root that has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as its left </a:t>
            </a:r>
            <a:r>
              <a:rPr lang="en-US" altLang="zh-CN" dirty="0" err="1">
                <a:latin typeface="Times New Roman" panose="02020603050405020304" pitchFamily="18" charset="0"/>
                <a:cs typeface="Times New Roman" panose="02020603050405020304" pitchFamily="18" charset="0"/>
              </a:rPr>
              <a:t>subtree</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as its right </a:t>
            </a:r>
            <a:r>
              <a:rPr lang="en-US" altLang="zh-CN" dirty="0" err="1">
                <a:latin typeface="Times New Roman" panose="02020603050405020304" pitchFamily="18" charset="0"/>
                <a:cs typeface="Times New Roman" panose="02020603050405020304" pitchFamily="18" charset="0"/>
              </a:rPr>
              <a:t>subtree</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The weight of the new tree = the weight of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 the weight of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6977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en-US" altLang="zh-CN" sz="4000" dirty="0">
                <a:latin typeface="Times New Roman" panose="02020603050405020304" pitchFamily="18" charset="0"/>
                <a:cs typeface="Times New Roman" panose="02020603050405020304" pitchFamily="18" charset="0"/>
              </a:rPr>
              <a:t>Constructing a Huffman tree is a </a:t>
            </a:r>
            <a:r>
              <a:rPr lang="en-US" altLang="zh-CN" sz="4000" dirty="0">
                <a:solidFill>
                  <a:srgbClr val="C00000"/>
                </a:solidFill>
                <a:latin typeface="Times New Roman" panose="02020603050405020304" pitchFamily="18" charset="0"/>
                <a:cs typeface="Times New Roman" panose="02020603050405020304" pitchFamily="18" charset="0"/>
              </a:rPr>
              <a:t>greedy</a:t>
            </a:r>
            <a:r>
              <a:rPr lang="en-US" altLang="zh-CN" sz="4000" dirty="0">
                <a:latin typeface="Times New Roman" panose="02020603050405020304" pitchFamily="18" charset="0"/>
                <a:cs typeface="Times New Roman" panose="02020603050405020304" pitchFamily="18" charset="0"/>
              </a:rPr>
              <a:t> method, each time two trees with least weights are selected.</a:t>
            </a:r>
          </a:p>
          <a:p>
            <a:r>
              <a:rPr lang="en-US" altLang="zh-CN" sz="4000" dirty="0">
                <a:latin typeface="Times New Roman" panose="02020603050405020304" pitchFamily="18" charset="0"/>
                <a:cs typeface="Times New Roman" panose="02020603050405020304" pitchFamily="18" charset="0"/>
              </a:rPr>
              <a:t>A </a:t>
            </a:r>
            <a:r>
              <a:rPr lang="en-US" altLang="zh-CN" sz="4000" dirty="0">
                <a:solidFill>
                  <a:srgbClr val="C00000"/>
                </a:solidFill>
                <a:latin typeface="Times New Roman" panose="02020603050405020304" pitchFamily="18" charset="0"/>
                <a:cs typeface="Times New Roman" panose="02020603050405020304" pitchFamily="18" charset="0"/>
              </a:rPr>
              <a:t>min heap </a:t>
            </a:r>
            <a:r>
              <a:rPr lang="en-US" altLang="zh-CN" sz="4000" dirty="0">
                <a:latin typeface="Times New Roman" panose="02020603050405020304" pitchFamily="18" charset="0"/>
                <a:cs typeface="Times New Roman" panose="02020603050405020304" pitchFamily="18" charset="0"/>
              </a:rPr>
              <a:t>is used to store roots of trees when a Huffman tree is constructed.</a:t>
            </a:r>
            <a:endParaRPr lang="zh-CN"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6020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3BCE3A-3259-498B-97F5-DA8F573DF8D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8ABA4F0-0934-48B4-8917-C5A0230AA8D2}"/>
              </a:ext>
            </a:extLst>
          </p:cNvPr>
          <p:cNvSpPr>
            <a:spLocks noGrp="1"/>
          </p:cNvSpPr>
          <p:nvPr>
            <p:ph idx="1"/>
          </p:nvPr>
        </p:nvSpPr>
        <p:spPr/>
        <p:txBody>
          <a:bodyPr/>
          <a:lstStyle/>
          <a:p>
            <a:r>
              <a:rPr lang="en-US" altLang="zh-CN" sz="3600" dirty="0">
                <a:latin typeface="Times New Roman" panose="02020603050405020304" pitchFamily="18" charset="0"/>
                <a:cs typeface="Times New Roman" panose="02020603050405020304" pitchFamily="18" charset="0"/>
              </a:rPr>
              <a:t>A Huffman tree is a complete binary tree.</a:t>
            </a:r>
          </a:p>
          <a:p>
            <a:r>
              <a:rPr lang="en-US" altLang="zh-CN" sz="3600" dirty="0">
                <a:latin typeface="Times New Roman" panose="02020603050405020304" pitchFamily="18" charset="0"/>
                <a:cs typeface="Times New Roman" panose="02020603050405020304" pitchFamily="18" charset="0"/>
              </a:rPr>
              <a:t>In a Huffman tree, if there are </a:t>
            </a:r>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 leaves, there are 2</a:t>
            </a:r>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-1 nodes.</a:t>
            </a:r>
          </a:p>
          <a:p>
            <a:endParaRPr lang="zh-CN" altLang="en-US" dirty="0"/>
          </a:p>
        </p:txBody>
      </p:sp>
    </p:spTree>
    <p:extLst>
      <p:ext uri="{BB962C8B-B14F-4D97-AF65-F5344CB8AC3E}">
        <p14:creationId xmlns:p14="http://schemas.microsoft.com/office/powerpoint/2010/main" val="2547527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Fence Repair</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t>Source: </a:t>
            </a:r>
            <a:r>
              <a:rPr lang="pl-PL" altLang="zh-CN" b="1" dirty="0"/>
              <a:t>USACO 2006 November Gold</a:t>
            </a:r>
            <a:endParaRPr lang="zh-CN" altLang="zh-CN" dirty="0"/>
          </a:p>
          <a:p>
            <a:r>
              <a:rPr lang="en-US" altLang="zh-CN" b="1" dirty="0"/>
              <a:t>IDs for Online Judge: </a:t>
            </a:r>
            <a:r>
              <a:rPr lang="pl-PL" altLang="zh-CN" b="1" dirty="0"/>
              <a:t>POJ 3253</a:t>
            </a:r>
            <a:endParaRPr lang="zh-CN" altLang="en-US" dirty="0"/>
          </a:p>
        </p:txBody>
      </p:sp>
    </p:spTree>
    <p:extLst>
      <p:ext uri="{BB962C8B-B14F-4D97-AF65-F5344CB8AC3E}">
        <p14:creationId xmlns:p14="http://schemas.microsoft.com/office/powerpoint/2010/main" val="982461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8818" y="298624"/>
            <a:ext cx="10515600" cy="607464"/>
          </a:xfrm>
        </p:spPr>
        <p:txBody>
          <a:bodyPr>
            <a:normAutofit fontScale="90000"/>
          </a:bodyPr>
          <a:lstStyle/>
          <a:p>
            <a:endParaRPr lang="zh-CN" altLang="en-US" dirty="0"/>
          </a:p>
        </p:txBody>
      </p:sp>
      <p:sp>
        <p:nvSpPr>
          <p:cNvPr id="3" name="内容占位符 2"/>
          <p:cNvSpPr>
            <a:spLocks noGrp="1"/>
          </p:cNvSpPr>
          <p:nvPr>
            <p:ph idx="1"/>
          </p:nvPr>
        </p:nvSpPr>
        <p:spPr>
          <a:xfrm>
            <a:off x="299257" y="1130531"/>
            <a:ext cx="11296997" cy="5046432"/>
          </a:xfrm>
        </p:spPr>
        <p:txBody>
          <a:bodyPr>
            <a:normAutofit/>
          </a:bodyPr>
          <a:lstStyle/>
          <a:p>
            <a:r>
              <a:rPr lang="en-US" altLang="zh-CN" sz="3200" dirty="0">
                <a:latin typeface="Times New Roman" panose="02020603050405020304" pitchFamily="18" charset="0"/>
                <a:cs typeface="Times New Roman" panose="02020603050405020304" pitchFamily="18" charset="0"/>
              </a:rPr>
              <a:t>Farmer John wants to repair a small length of the fence around the pasture. He measures the fence and finds that he needs </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 (1 ≤ </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 ≤ 20,000) planks of wood, each having some integer length </a:t>
            </a:r>
            <a:r>
              <a:rPr lang="en-US" altLang="zh-CN" sz="3200" i="1" dirty="0">
                <a:latin typeface="Times New Roman" panose="02020603050405020304" pitchFamily="18" charset="0"/>
                <a:cs typeface="Times New Roman" panose="02020603050405020304" pitchFamily="18" charset="0"/>
              </a:rPr>
              <a:t>L</a:t>
            </a:r>
            <a:r>
              <a:rPr lang="en-US" altLang="zh-CN" sz="3200" i="1" baseline="-25000" dirty="0">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 (1 ≤ </a:t>
            </a:r>
            <a:r>
              <a:rPr lang="en-US" altLang="zh-CN" sz="3200" i="1" dirty="0">
                <a:latin typeface="Times New Roman" panose="02020603050405020304" pitchFamily="18" charset="0"/>
                <a:cs typeface="Times New Roman" panose="02020603050405020304" pitchFamily="18" charset="0"/>
              </a:rPr>
              <a:t>L</a:t>
            </a:r>
            <a:r>
              <a:rPr lang="en-US" altLang="zh-CN" sz="3200" i="1" baseline="-25000" dirty="0">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 ≤ 50,000) units. He then purchases a single long board just long enough to saw into the </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 planks (i.e., whose length is the sum of the lengths </a:t>
            </a:r>
            <a:r>
              <a:rPr lang="en-US" altLang="zh-CN" sz="3200" i="1" dirty="0">
                <a:latin typeface="Times New Roman" panose="02020603050405020304" pitchFamily="18" charset="0"/>
                <a:cs typeface="Times New Roman" panose="02020603050405020304" pitchFamily="18" charset="0"/>
              </a:rPr>
              <a:t>L</a:t>
            </a:r>
            <a:r>
              <a:rPr lang="en-US" altLang="zh-CN" sz="3200" i="1" baseline="-25000" dirty="0">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imes New Roman" panose="02020603050405020304" pitchFamily="18" charset="0"/>
                <a:cs typeface="Times New Roman" panose="02020603050405020304" pitchFamily="18" charset="0"/>
              </a:rPr>
              <a:t>FJ</a:t>
            </a:r>
            <a:r>
              <a:rPr lang="en-US" altLang="zh-CN" sz="3200" dirty="0">
                <a:latin typeface="Times New Roman" panose="02020603050405020304" pitchFamily="18" charset="0"/>
                <a:cs typeface="Times New Roman" panose="02020603050405020304" pitchFamily="18" charset="0"/>
              </a:rPr>
              <a:t> is ignoring the "kerf", the extra length lost to sawdust when a </a:t>
            </a:r>
            <a:r>
              <a:rPr lang="en-US" altLang="zh-CN" sz="3200" dirty="0" err="1">
                <a:latin typeface="Times New Roman" panose="02020603050405020304" pitchFamily="18" charset="0"/>
                <a:cs typeface="Times New Roman" panose="02020603050405020304" pitchFamily="18" charset="0"/>
              </a:rPr>
              <a:t>sawcut</a:t>
            </a:r>
            <a:r>
              <a:rPr lang="en-US" altLang="zh-CN" sz="3200" dirty="0">
                <a:latin typeface="Times New Roman" panose="02020603050405020304" pitchFamily="18" charset="0"/>
                <a:cs typeface="Times New Roman" panose="02020603050405020304" pitchFamily="18" charset="0"/>
              </a:rPr>
              <a:t> is made; you should ignore it, too.</a:t>
            </a:r>
            <a:endParaRPr lang="zh-CN" altLang="zh-CN" sz="3200" dirty="0">
              <a:latin typeface="Times New Roman" panose="02020603050405020304" pitchFamily="18" charset="0"/>
              <a:cs typeface="Times New Roman" panose="02020603050405020304" pitchFamily="18" charset="0"/>
            </a:endParaRPr>
          </a:p>
          <a:p>
            <a:r>
              <a:rPr lang="en-US" altLang="zh-CN" sz="3200" dirty="0" err="1">
                <a:latin typeface="Times New Roman" panose="02020603050405020304" pitchFamily="18" charset="0"/>
                <a:cs typeface="Times New Roman" panose="02020603050405020304" pitchFamily="18" charset="0"/>
              </a:rPr>
              <a:t>FJ</a:t>
            </a:r>
            <a:r>
              <a:rPr lang="en-US" altLang="zh-CN" sz="3200" dirty="0">
                <a:latin typeface="Times New Roman" panose="02020603050405020304" pitchFamily="18" charset="0"/>
                <a:cs typeface="Times New Roman" panose="02020603050405020304" pitchFamily="18" charset="0"/>
              </a:rPr>
              <a:t> sadly realizes that he doesn't own a saw with which to cut the wood, so he </a:t>
            </a:r>
            <a:r>
              <a:rPr lang="en-US" altLang="zh-CN" sz="3200" dirty="0" err="1">
                <a:latin typeface="Times New Roman" panose="02020603050405020304" pitchFamily="18" charset="0"/>
                <a:cs typeface="Times New Roman" panose="02020603050405020304" pitchFamily="18" charset="0"/>
              </a:rPr>
              <a:t>mosies</a:t>
            </a:r>
            <a:r>
              <a:rPr lang="en-US" altLang="zh-CN" sz="3200" dirty="0">
                <a:latin typeface="Times New Roman" panose="02020603050405020304" pitchFamily="18" charset="0"/>
                <a:cs typeface="Times New Roman" panose="02020603050405020304" pitchFamily="18" charset="0"/>
              </a:rPr>
              <a:t> over to Farmer Don's Farm with this long board and politely asks if he may borrow a saw.</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828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57093"/>
          </a:xfrm>
        </p:spPr>
        <p:txBody>
          <a:bodyPr/>
          <a:lstStyle/>
          <a:p>
            <a:endParaRPr lang="zh-CN" altLang="en-US" dirty="0"/>
          </a:p>
        </p:txBody>
      </p:sp>
      <p:sp>
        <p:nvSpPr>
          <p:cNvPr id="3" name="内容占位符 2"/>
          <p:cNvSpPr>
            <a:spLocks noGrp="1"/>
          </p:cNvSpPr>
          <p:nvPr>
            <p:ph idx="1"/>
          </p:nvPr>
        </p:nvSpPr>
        <p:spPr>
          <a:xfrm>
            <a:off x="838200" y="1305098"/>
            <a:ext cx="10515600" cy="5187777"/>
          </a:xfrm>
        </p:spPr>
        <p:txBody>
          <a:bodyPr>
            <a:normAutofit/>
          </a:bodyPr>
          <a:lstStyle/>
          <a:p>
            <a:r>
              <a:rPr lang="en-US" altLang="zh-CN" sz="3200" dirty="0">
                <a:latin typeface="Times New Roman" panose="02020603050405020304" pitchFamily="18" charset="0"/>
                <a:cs typeface="Times New Roman" panose="02020603050405020304" pitchFamily="18" charset="0"/>
              </a:rPr>
              <a:t>Farmer Don, a closet capitalist, doesn't lend </a:t>
            </a:r>
            <a:r>
              <a:rPr lang="en-US" altLang="zh-CN" sz="3200" dirty="0" err="1">
                <a:latin typeface="Times New Roman" panose="02020603050405020304" pitchFamily="18" charset="0"/>
                <a:cs typeface="Times New Roman" panose="02020603050405020304" pitchFamily="18" charset="0"/>
              </a:rPr>
              <a:t>FJ</a:t>
            </a:r>
            <a:r>
              <a:rPr lang="en-US" altLang="zh-CN" sz="3200" dirty="0">
                <a:latin typeface="Times New Roman" panose="02020603050405020304" pitchFamily="18" charset="0"/>
                <a:cs typeface="Times New Roman" panose="02020603050405020304" pitchFamily="18" charset="0"/>
              </a:rPr>
              <a:t> a saw but instead offers to charge Farmer John for each of the </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-1 cuts in the plank. The charge to cut a piece of wood is exactly equal to its length. Cutting a plank of length 21 costs 21 cents.</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Farmer Don then lets Farmer John decide the order and locations to cut the plank. Help Farmer John determine the minimum amount of money he can spend to create the </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 planks. </a:t>
            </a:r>
            <a:r>
              <a:rPr lang="en-US" altLang="zh-CN" sz="3200" dirty="0" err="1">
                <a:latin typeface="Times New Roman" panose="02020603050405020304" pitchFamily="18" charset="0"/>
                <a:cs typeface="Times New Roman" panose="02020603050405020304" pitchFamily="18" charset="0"/>
              </a:rPr>
              <a:t>FJ</a:t>
            </a:r>
            <a:r>
              <a:rPr lang="en-US" altLang="zh-CN" sz="3200" dirty="0">
                <a:latin typeface="Times New Roman" panose="02020603050405020304" pitchFamily="18" charset="0"/>
                <a:cs typeface="Times New Roman" panose="02020603050405020304" pitchFamily="18" charset="0"/>
              </a:rPr>
              <a:t> knows that he can cut the board in various different orders which will result in different charges since the resulting intermediate planks are of different lengths.</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413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8408E-582E-4210-924A-6E5F7B4DFB10}"/>
              </a:ext>
            </a:extLst>
          </p:cNvPr>
          <p:cNvSpPr>
            <a:spLocks noGrp="1"/>
          </p:cNvSpPr>
          <p:nvPr>
            <p:ph type="title"/>
          </p:nvPr>
        </p:nvSpPr>
        <p:spPr/>
        <p:txBody>
          <a:bodyPr/>
          <a:lstStyle/>
          <a:p>
            <a:r>
              <a:rPr lang="en-US" altLang="zh-CN"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Structure Practice</a:t>
            </a:r>
            <a:endParaRPr lang="zh-CN" altLang="en-US" dirty="0"/>
          </a:p>
        </p:txBody>
      </p:sp>
      <p:sp>
        <p:nvSpPr>
          <p:cNvPr id="3" name="内容占位符 2">
            <a:extLst>
              <a:ext uri="{FF2B5EF4-FFF2-40B4-BE49-F238E27FC236}">
                <a16:creationId xmlns:a16="http://schemas.microsoft.com/office/drawing/2014/main" id="{6BA7E079-7014-4512-89D6-6AD4A9C22898}"/>
              </a:ext>
            </a:extLst>
          </p:cNvPr>
          <p:cNvSpPr>
            <a:spLocks noGrp="1"/>
          </p:cNvSpPr>
          <p:nvPr>
            <p:ph idx="1"/>
          </p:nvPr>
        </p:nvSpPr>
        <p:spPr/>
        <p:txBody>
          <a:bodyPr>
            <a:normAutofit/>
          </a:bodyPr>
          <a:lstStyle/>
          <a:p>
            <a:r>
              <a:rPr lang="en-US" altLang="zh-CN" sz="4000" dirty="0">
                <a:latin typeface="Times New Roman" panose="02020603050405020304" pitchFamily="18" charset="0"/>
                <a:cs typeface="Times New Roman" panose="02020603050405020304" pitchFamily="18" charset="0"/>
              </a:rPr>
              <a:t>Linear List</a:t>
            </a:r>
          </a:p>
          <a:p>
            <a:r>
              <a:rPr lang="en-US" altLang="zh-CN" sz="4000" dirty="0">
                <a:latin typeface="Times New Roman" panose="02020603050405020304" pitchFamily="18" charset="0"/>
                <a:cs typeface="Times New Roman" panose="02020603050405020304" pitchFamily="18" charset="0"/>
              </a:rPr>
              <a:t>Tree</a:t>
            </a:r>
          </a:p>
          <a:p>
            <a:r>
              <a:rPr lang="en-US" altLang="zh-CN" sz="4000" dirty="0">
                <a:latin typeface="Times New Roman" panose="02020603050405020304" pitchFamily="18" charset="0"/>
                <a:cs typeface="Times New Roman" panose="02020603050405020304" pitchFamily="18" charset="0"/>
              </a:rPr>
              <a:t>Graph</a:t>
            </a:r>
            <a:endParaRPr lang="zh-CN"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042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pl-PL" altLang="zh-CN" sz="3200" b="1" dirty="0">
                <a:latin typeface="Times New Roman" panose="02020603050405020304" pitchFamily="18" charset="0"/>
                <a:cs typeface="Times New Roman" panose="02020603050405020304" pitchFamily="18" charset="0"/>
              </a:rPr>
              <a:t>Input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Line 1: One integer </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 the number of planks;</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Lines 2..</a:t>
            </a:r>
            <a:r>
              <a:rPr lang="en-US" altLang="zh-CN" sz="3200" i="1" dirty="0" err="1">
                <a:latin typeface="Times New Roman" panose="02020603050405020304" pitchFamily="18" charset="0"/>
                <a:cs typeface="Times New Roman" panose="02020603050405020304" pitchFamily="18" charset="0"/>
              </a:rPr>
              <a:t>N</a:t>
            </a:r>
            <a:r>
              <a:rPr lang="en-US" altLang="zh-CN" sz="3200" dirty="0" err="1">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 Each line contains a single integer describing the length of a needed plank.</a:t>
            </a:r>
            <a:endParaRPr lang="zh-CN" altLang="zh-CN" sz="3200" dirty="0">
              <a:latin typeface="Times New Roman" panose="02020603050405020304" pitchFamily="18" charset="0"/>
              <a:cs typeface="Times New Roman" panose="02020603050405020304" pitchFamily="18" charset="0"/>
            </a:endParaRPr>
          </a:p>
          <a:p>
            <a:r>
              <a:rPr lang="pl-PL" altLang="zh-CN" sz="3200" b="1" dirty="0">
                <a:latin typeface="Times New Roman" panose="02020603050405020304" pitchFamily="18" charset="0"/>
                <a:cs typeface="Times New Roman" panose="02020603050405020304" pitchFamily="18" charset="0"/>
              </a:rPr>
              <a:t>Output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Line 1: One integer: the minimum amount of money he must spend to make </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-1 cuts.</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5858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en-US" altLang="zh-CN" sz="3200" b="1" dirty="0">
                <a:latin typeface="Times New Roman" panose="02020603050405020304" pitchFamily="18" charset="0"/>
                <a:cs typeface="Times New Roman" panose="02020603050405020304" pitchFamily="18" charset="0"/>
              </a:rPr>
              <a:t>Hint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He wants to cut a board of length 21 into pieces of lengths 8, 5, and 8.</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The original board measures 8+5+8=21. The first cut will cost 21, and should be used to cut the board into pieces measuring 13 and 8. The second cut will cost 13, and should be used to cut the 13 into 8 and 5. This would cost 21+13=34. If the 21 was cut into 16 and 5 instead, the second cut would cost 16 for a total of 37 (which is more than 34).</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4249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C00000"/>
                </a:solidFill>
                <a:latin typeface="Times New Roman" panose="02020603050405020304" pitchFamily="18" charset="0"/>
                <a:cs typeface="Times New Roman" panose="02020603050405020304" pitchFamily="18" charset="0"/>
              </a:rPr>
              <a:t>Analysis</a:t>
            </a:r>
            <a:endParaRPr lang="zh-CN" altLang="en-US" dirty="0">
              <a:solidFill>
                <a:srgbClr val="C00000"/>
              </a:solidFill>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99032"/>
            <a:ext cx="10515600" cy="5065776"/>
          </a:xfrm>
        </p:spPr>
      </p:pic>
    </p:spTree>
    <p:extLst>
      <p:ext uri="{BB962C8B-B14F-4D97-AF65-F5344CB8AC3E}">
        <p14:creationId xmlns:p14="http://schemas.microsoft.com/office/powerpoint/2010/main" val="533554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A </a:t>
            </a:r>
            <a:r>
              <a:rPr lang="en-US" altLang="zh-CN" sz="3600" dirty="0">
                <a:solidFill>
                  <a:srgbClr val="C00000"/>
                </a:solidFill>
                <a:latin typeface="Times New Roman" panose="02020603050405020304" pitchFamily="18" charset="0"/>
                <a:cs typeface="Times New Roman" panose="02020603050405020304" pitchFamily="18" charset="0"/>
              </a:rPr>
              <a:t>min heap </a:t>
            </a:r>
            <a:r>
              <a:rPr lang="en-US" altLang="zh-CN" sz="3600" dirty="0">
                <a:latin typeface="Times New Roman" panose="02020603050405020304" pitchFamily="18" charset="0"/>
                <a:cs typeface="Times New Roman" panose="02020603050405020304" pitchFamily="18" charset="0"/>
              </a:rPr>
              <a:t>is constructed based on lengths of </a:t>
            </a:r>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 planks. </a:t>
            </a:r>
          </a:p>
          <a:p>
            <a:r>
              <a:rPr lang="en-US" altLang="zh-CN" sz="3600" dirty="0">
                <a:latin typeface="Times New Roman" panose="02020603050405020304" pitchFamily="18" charset="0"/>
                <a:cs typeface="Times New Roman" panose="02020603050405020304" pitchFamily="18" charset="0"/>
              </a:rPr>
              <a:t>Each times roots of the heap are deleted twice. The two deleted roots’ weights are </a:t>
            </a:r>
            <a:r>
              <a:rPr lang="en-US" altLang="zh-CN" sz="3600" i="1" dirty="0">
                <a:latin typeface="Times New Roman" panose="02020603050405020304" pitchFamily="18" charset="0"/>
                <a:cs typeface="Times New Roman" panose="02020603050405020304" pitchFamily="18" charset="0"/>
              </a:rPr>
              <a:t>a</a:t>
            </a:r>
            <a:r>
              <a:rPr lang="en-US" altLang="zh-CN" sz="3600" dirty="0">
                <a:latin typeface="Times New Roman" panose="02020603050405020304" pitchFamily="18" charset="0"/>
                <a:cs typeface="Times New Roman" panose="02020603050405020304" pitchFamily="18" charset="0"/>
              </a:rPr>
              <a:t> and </a:t>
            </a:r>
            <a:r>
              <a:rPr lang="en-US" altLang="zh-CN" sz="3600" i="1" dirty="0">
                <a:latin typeface="Times New Roman" panose="02020603050405020304" pitchFamily="18" charset="0"/>
                <a:cs typeface="Times New Roman" panose="02020603050405020304" pitchFamily="18" charset="0"/>
              </a:rPr>
              <a:t>b</a:t>
            </a:r>
            <a:r>
              <a:rPr lang="en-US" altLang="zh-CN" sz="3600" dirty="0">
                <a:latin typeface="Times New Roman" panose="02020603050405020304" pitchFamily="18" charset="0"/>
                <a:cs typeface="Times New Roman" panose="02020603050405020304" pitchFamily="18" charset="0"/>
              </a:rPr>
              <a:t> respectively. A new node whose weight is (</a:t>
            </a:r>
            <a:r>
              <a:rPr lang="en-US" altLang="zh-CN" sz="3600" i="1" dirty="0" err="1">
                <a:latin typeface="Times New Roman" panose="02020603050405020304" pitchFamily="18" charset="0"/>
                <a:cs typeface="Times New Roman" panose="02020603050405020304" pitchFamily="18" charset="0"/>
              </a:rPr>
              <a:t>a</a:t>
            </a:r>
            <a:r>
              <a:rPr lang="en-US" altLang="zh-CN" sz="3600" dirty="0" err="1">
                <a:latin typeface="Times New Roman" panose="02020603050405020304" pitchFamily="18" charset="0"/>
                <a:cs typeface="Times New Roman" panose="02020603050405020304" pitchFamily="18" charset="0"/>
              </a:rPr>
              <a:t>+</a:t>
            </a:r>
            <a:r>
              <a:rPr lang="en-US" altLang="zh-CN" sz="3600" i="1" dirty="0" err="1">
                <a:latin typeface="Times New Roman" panose="02020603050405020304" pitchFamily="18" charset="0"/>
                <a:cs typeface="Times New Roman" panose="02020603050405020304" pitchFamily="18" charset="0"/>
              </a:rPr>
              <a:t>b</a:t>
            </a:r>
            <a:r>
              <a:rPr lang="en-US" altLang="zh-CN" sz="3600" dirty="0">
                <a:latin typeface="Times New Roman" panose="02020603050405020304" pitchFamily="18" charset="0"/>
                <a:cs typeface="Times New Roman" panose="02020603050405020304" pitchFamily="18" charset="0"/>
              </a:rPr>
              <a:t>) is inserted into the min heap. And the cost </a:t>
            </a:r>
            <a:r>
              <a:rPr lang="en-US" altLang="zh-CN" sz="3600" i="1" dirty="0" err="1">
                <a:latin typeface="Times New Roman" panose="02020603050405020304" pitchFamily="18" charset="0"/>
                <a:cs typeface="Times New Roman" panose="02020603050405020304" pitchFamily="18" charset="0"/>
              </a:rPr>
              <a:t>ans</a:t>
            </a:r>
            <a:r>
              <a:rPr lang="en-US" altLang="zh-CN" sz="3600" dirty="0">
                <a:latin typeface="Times New Roman" panose="02020603050405020304" pitchFamily="18" charset="0"/>
                <a:cs typeface="Times New Roman" panose="02020603050405020304" pitchFamily="18" charset="0"/>
              </a:rPr>
              <a:t> increases (</a:t>
            </a:r>
            <a:r>
              <a:rPr lang="en-US" altLang="zh-CN" sz="3600" i="1" dirty="0" err="1">
                <a:latin typeface="Times New Roman" panose="02020603050405020304" pitchFamily="18" charset="0"/>
                <a:cs typeface="Times New Roman" panose="02020603050405020304" pitchFamily="18" charset="0"/>
              </a:rPr>
              <a:t>a</a:t>
            </a:r>
            <a:r>
              <a:rPr lang="en-US" altLang="zh-CN" sz="3600" dirty="0" err="1">
                <a:latin typeface="Times New Roman" panose="02020603050405020304" pitchFamily="18" charset="0"/>
                <a:cs typeface="Times New Roman" panose="02020603050405020304" pitchFamily="18" charset="0"/>
              </a:rPr>
              <a:t>+</a:t>
            </a:r>
            <a:r>
              <a:rPr lang="en-US" altLang="zh-CN" sz="3600" i="1" dirty="0" err="1">
                <a:latin typeface="Times New Roman" panose="02020603050405020304" pitchFamily="18" charset="0"/>
                <a:cs typeface="Times New Roman" panose="02020603050405020304" pitchFamily="18" charset="0"/>
              </a:rPr>
              <a:t>b</a:t>
            </a:r>
            <a:r>
              <a:rPr lang="en-US" altLang="zh-CN" sz="3600" dirty="0">
                <a:latin typeface="Times New Roman" panose="02020603050405020304" pitchFamily="18" charset="0"/>
                <a:cs typeface="Times New Roman" panose="02020603050405020304" pitchFamily="18" charset="0"/>
              </a:rPr>
              <a:t>). </a:t>
            </a:r>
          </a:p>
          <a:p>
            <a:r>
              <a:rPr lang="en-US" altLang="zh-CN" sz="3600" dirty="0">
                <a:latin typeface="Times New Roman" panose="02020603050405020304" pitchFamily="18" charset="0"/>
                <a:cs typeface="Times New Roman" panose="02020603050405020304" pitchFamily="18" charset="0"/>
              </a:rPr>
              <a:t>Repeat the process until there is only one node in the min heap. At that time </a:t>
            </a:r>
            <a:r>
              <a:rPr lang="en-US" altLang="zh-CN" sz="3600" i="1" dirty="0" err="1">
                <a:latin typeface="Times New Roman" panose="02020603050405020304" pitchFamily="18" charset="0"/>
                <a:cs typeface="Times New Roman" panose="02020603050405020304" pitchFamily="18" charset="0"/>
              </a:rPr>
              <a:t>ans</a:t>
            </a:r>
            <a:r>
              <a:rPr lang="en-US" altLang="zh-CN" sz="3600" dirty="0">
                <a:latin typeface="Times New Roman" panose="02020603050405020304" pitchFamily="18" charset="0"/>
                <a:cs typeface="Times New Roman" panose="02020603050405020304" pitchFamily="18" charset="0"/>
              </a:rPr>
              <a:t> is the minimal cost.</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4834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BFS Algorithm</a:t>
            </a:r>
            <a:endParaRPr lang="zh-CN" altLang="en-US" dirty="0">
              <a:solidFill>
                <a:srgbClr val="C00000"/>
              </a:solidFill>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12402"/>
            <a:ext cx="10749122" cy="3861678"/>
          </a:xfrm>
        </p:spPr>
      </p:pic>
    </p:spTree>
    <p:extLst>
      <p:ext uri="{BB962C8B-B14F-4D97-AF65-F5344CB8AC3E}">
        <p14:creationId xmlns:p14="http://schemas.microsoft.com/office/powerpoint/2010/main" val="4179470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2721"/>
            <a:ext cx="10515600" cy="1140690"/>
          </a:xfrm>
        </p:spPr>
        <p:txBody>
          <a:bodyPr>
            <a:normAutofit/>
          </a:bodyPr>
          <a:lstStyle/>
          <a:p>
            <a:r>
              <a:rPr lang="en-US" altLang="zh-CN" dirty="0">
                <a:solidFill>
                  <a:srgbClr val="C00000"/>
                </a:solidFill>
                <a:latin typeface="Times New Roman" panose="02020603050405020304" pitchFamily="18" charset="0"/>
                <a:cs typeface="Times New Roman" panose="02020603050405020304" pitchFamily="18" charset="0"/>
              </a:rPr>
              <a:t>The process for Breadth-First Search (BFS)</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587730"/>
            <a:ext cx="10515600" cy="5077229"/>
          </a:xfrm>
        </p:spPr>
        <p:txBody>
          <a:bodyPr>
            <a:normAutofit/>
          </a:bodyPr>
          <a:lstStyle/>
          <a:p>
            <a:r>
              <a:rPr lang="en-US" altLang="zh-CN" sz="4000" dirty="0">
                <a:latin typeface="Times New Roman" panose="02020603050405020304" pitchFamily="18" charset="0"/>
                <a:cs typeface="Times New Roman" panose="02020603050405020304" pitchFamily="18" charset="0"/>
              </a:rPr>
              <a:t>Initially </a:t>
            </a:r>
            <a:r>
              <a:rPr lang="en-US" altLang="zh-CN" sz="4000" i="1" dirty="0">
                <a:latin typeface="Times New Roman" panose="02020603050405020304" pitchFamily="18" charset="0"/>
                <a:cs typeface="Times New Roman" panose="02020603050405020304" pitchFamily="18" charset="0"/>
              </a:rPr>
              <a:t>d</a:t>
            </a:r>
            <a:r>
              <a:rPr lang="en-US" altLang="zh-CN" sz="4000" dirty="0">
                <a:latin typeface="Times New Roman" panose="02020603050405020304" pitchFamily="18" charset="0"/>
                <a:cs typeface="Times New Roman" panose="02020603050405020304" pitchFamily="18" charset="0"/>
              </a:rPr>
              <a:t>[</a:t>
            </a:r>
            <a:r>
              <a:rPr lang="en-US" altLang="zh-CN" sz="4000" i="1" dirty="0">
                <a:latin typeface="Times New Roman" panose="02020603050405020304" pitchFamily="18" charset="0"/>
                <a:cs typeface="Times New Roman" panose="02020603050405020304" pitchFamily="18" charset="0"/>
              </a:rPr>
              <a:t>s</a:t>
            </a:r>
            <a:r>
              <a:rPr lang="en-US" altLang="zh-CN" sz="4000" dirty="0">
                <a:latin typeface="Times New Roman" panose="02020603050405020304" pitchFamily="18" charset="0"/>
                <a:cs typeface="Times New Roman" panose="02020603050405020304" pitchFamily="18" charset="0"/>
              </a:rPr>
              <a:t>]=0; and for </a:t>
            </a:r>
            <a:r>
              <a:rPr lang="en-US" altLang="zh-CN" sz="4000" i="1" dirty="0" err="1">
                <a:latin typeface="Times New Roman" panose="02020603050405020304" pitchFamily="18" charset="0"/>
                <a:cs typeface="Times New Roman" panose="02020603050405020304" pitchFamily="18" charset="0"/>
              </a:rPr>
              <a:t>v</a:t>
            </a:r>
            <a:r>
              <a:rPr lang="en-US" altLang="zh-CN" sz="40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4000" i="1" dirty="0" err="1">
                <a:latin typeface="Times New Roman" panose="02020603050405020304" pitchFamily="18" charset="0"/>
                <a:cs typeface="Times New Roman" panose="02020603050405020304" pitchFamily="18" charset="0"/>
              </a:rPr>
              <a:t>V</a:t>
            </a:r>
            <a:r>
              <a:rPr lang="en-US" altLang="zh-CN" sz="4000" i="1" dirty="0">
                <a:latin typeface="Times New Roman" panose="02020603050405020304" pitchFamily="18" charset="0"/>
                <a:cs typeface="Times New Roman" panose="02020603050405020304" pitchFamily="18" charset="0"/>
              </a:rPr>
              <a:t>-</a:t>
            </a:r>
            <a:r>
              <a:rPr lang="en-US" altLang="zh-CN" sz="4000" dirty="0">
                <a:latin typeface="Times New Roman" panose="02020603050405020304" pitchFamily="18" charset="0"/>
                <a:cs typeface="Times New Roman" panose="02020603050405020304" pitchFamily="18" charset="0"/>
              </a:rPr>
              <a:t>{</a:t>
            </a:r>
            <a:r>
              <a:rPr lang="en-US" altLang="zh-CN" sz="4000" i="1" dirty="0">
                <a:latin typeface="Times New Roman" panose="02020603050405020304" pitchFamily="18" charset="0"/>
                <a:cs typeface="Times New Roman" panose="02020603050405020304" pitchFamily="18" charset="0"/>
              </a:rPr>
              <a:t>s</a:t>
            </a:r>
            <a:r>
              <a:rPr lang="en-US" altLang="zh-CN" sz="4000" dirty="0">
                <a:latin typeface="Times New Roman" panose="02020603050405020304" pitchFamily="18" charset="0"/>
                <a:cs typeface="Times New Roman" panose="02020603050405020304" pitchFamily="18" charset="0"/>
              </a:rPr>
              <a:t>}, </a:t>
            </a:r>
            <a:r>
              <a:rPr lang="en-US" altLang="zh-CN" sz="4000" i="1" dirty="0">
                <a:latin typeface="Times New Roman" panose="02020603050405020304" pitchFamily="18" charset="0"/>
                <a:cs typeface="Times New Roman" panose="02020603050405020304" pitchFamily="18" charset="0"/>
              </a:rPr>
              <a:t>d</a:t>
            </a:r>
            <a:r>
              <a:rPr lang="en-US" altLang="zh-CN" sz="4000" dirty="0">
                <a:latin typeface="Times New Roman" panose="02020603050405020304" pitchFamily="18" charset="0"/>
                <a:cs typeface="Times New Roman" panose="02020603050405020304" pitchFamily="18" charset="0"/>
              </a:rPr>
              <a:t>[</a:t>
            </a:r>
            <a:r>
              <a:rPr lang="en-US" altLang="zh-CN" sz="4000" i="1" dirty="0">
                <a:latin typeface="Times New Roman" panose="02020603050405020304" pitchFamily="18" charset="0"/>
                <a:cs typeface="Times New Roman" panose="02020603050405020304" pitchFamily="18" charset="0"/>
              </a:rPr>
              <a:t>v</a:t>
            </a:r>
            <a:r>
              <a:rPr lang="en-US" altLang="zh-CN" sz="4000" dirty="0">
                <a:latin typeface="Times New Roman" panose="02020603050405020304" pitchFamily="18" charset="0"/>
                <a:cs typeface="Times New Roman" panose="02020603050405020304" pitchFamily="18" charset="0"/>
              </a:rPr>
              <a:t>]= -1. </a:t>
            </a:r>
            <a:endParaRPr lang="zh-CN" altLang="zh-CN" sz="4000" dirty="0">
              <a:latin typeface="Times New Roman" panose="02020603050405020304" pitchFamily="18" charset="0"/>
              <a:cs typeface="Times New Roman" panose="02020603050405020304" pitchFamily="18" charset="0"/>
            </a:endParaRPr>
          </a:p>
          <a:p>
            <a:r>
              <a:rPr lang="en-US" altLang="zh-CN" sz="4000" dirty="0">
                <a:latin typeface="Times New Roman" panose="02020603050405020304" pitchFamily="18" charset="0"/>
                <a:cs typeface="Times New Roman" panose="02020603050405020304" pitchFamily="18" charset="0"/>
              </a:rPr>
              <a:t>Every visited vertex </a:t>
            </a:r>
            <a:r>
              <a:rPr lang="en-US" altLang="zh-CN" sz="4000" i="1" dirty="0">
                <a:latin typeface="Times New Roman" panose="02020603050405020304" pitchFamily="18" charset="0"/>
                <a:cs typeface="Times New Roman" panose="02020603050405020304" pitchFamily="18" charset="0"/>
              </a:rPr>
              <a:t>u</a:t>
            </a:r>
            <a:r>
              <a:rPr lang="en-US" altLang="zh-CN" sz="4000" dirty="0">
                <a:latin typeface="Times New Roman" panose="02020603050405020304" pitchFamily="18" charset="0"/>
                <a:cs typeface="Times New Roman" panose="02020603050405020304" pitchFamily="18" charset="0"/>
              </a:rPr>
              <a:t> is processed in order: for every vertex </a:t>
            </a:r>
            <a:r>
              <a:rPr lang="en-US" altLang="zh-CN" sz="4000" i="1" dirty="0">
                <a:latin typeface="Times New Roman" panose="02020603050405020304" pitchFamily="18" charset="0"/>
                <a:cs typeface="Times New Roman" panose="02020603050405020304" pitchFamily="18" charset="0"/>
              </a:rPr>
              <a:t>v</a:t>
            </a:r>
            <a:r>
              <a:rPr lang="en-US" altLang="zh-CN" sz="4000" dirty="0">
                <a:latin typeface="Times New Roman" panose="02020603050405020304" pitchFamily="18" charset="0"/>
                <a:cs typeface="Times New Roman" panose="02020603050405020304" pitchFamily="18" charset="0"/>
              </a:rPr>
              <a:t> that is adjacent to </a:t>
            </a:r>
            <a:r>
              <a:rPr lang="en-US" altLang="zh-CN" sz="4000" i="1" dirty="0">
                <a:latin typeface="Times New Roman" panose="02020603050405020304" pitchFamily="18" charset="0"/>
                <a:cs typeface="Times New Roman" panose="02020603050405020304" pitchFamily="18" charset="0"/>
              </a:rPr>
              <a:t>u</a:t>
            </a:r>
            <a:r>
              <a:rPr lang="en-US" altLang="zh-CN" sz="4000" dirty="0">
                <a:latin typeface="Times New Roman" panose="02020603050405020304" pitchFamily="18" charset="0"/>
                <a:cs typeface="Times New Roman" panose="02020603050405020304" pitchFamily="18" charset="0"/>
              </a:rPr>
              <a:t> and is not visited, that is (</a:t>
            </a:r>
            <a:r>
              <a:rPr lang="en-US" altLang="zh-CN" sz="4000" i="1" dirty="0">
                <a:latin typeface="Times New Roman" panose="02020603050405020304" pitchFamily="18" charset="0"/>
                <a:cs typeface="Times New Roman" panose="02020603050405020304" pitchFamily="18" charset="0"/>
              </a:rPr>
              <a:t>u</a:t>
            </a:r>
            <a:r>
              <a:rPr lang="en-US" altLang="zh-CN" sz="4000" dirty="0">
                <a:latin typeface="Times New Roman" panose="02020603050405020304" pitchFamily="18" charset="0"/>
                <a:cs typeface="Times New Roman" panose="02020603050405020304" pitchFamily="18" charset="0"/>
              </a:rPr>
              <a:t>, </a:t>
            </a:r>
            <a:r>
              <a:rPr lang="en-US" altLang="zh-CN" sz="4000" i="1" dirty="0">
                <a:latin typeface="Times New Roman" panose="02020603050405020304" pitchFamily="18" charset="0"/>
                <a:cs typeface="Times New Roman" panose="02020603050405020304" pitchFamily="18" charset="0"/>
              </a:rPr>
              <a:t>v</a:t>
            </a:r>
            <a:r>
              <a:rPr lang="en-US" altLang="zh-CN" sz="4000" dirty="0">
                <a:latin typeface="Times New Roman" panose="02020603050405020304" pitchFamily="18" charset="0"/>
                <a:cs typeface="Times New Roman" panose="02020603050405020304" pitchFamily="18" charset="0"/>
              </a:rPr>
              <a:t>)</a:t>
            </a:r>
            <a:r>
              <a:rPr lang="en-US" altLang="zh-CN" sz="4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4000" i="1" dirty="0">
                <a:latin typeface="Times New Roman" panose="02020603050405020304" pitchFamily="18" charset="0"/>
                <a:cs typeface="Times New Roman" panose="02020603050405020304" pitchFamily="18" charset="0"/>
              </a:rPr>
              <a:t>E</a:t>
            </a:r>
            <a:r>
              <a:rPr lang="en-US" altLang="zh-CN" sz="4000" dirty="0">
                <a:latin typeface="Times New Roman" panose="02020603050405020304" pitchFamily="18" charset="0"/>
                <a:cs typeface="Times New Roman" panose="02020603050405020304" pitchFamily="18" charset="0"/>
              </a:rPr>
              <a:t>, and </a:t>
            </a:r>
            <a:r>
              <a:rPr lang="en-US" altLang="zh-CN" sz="4000" i="1" dirty="0">
                <a:latin typeface="Times New Roman" panose="02020603050405020304" pitchFamily="18" charset="0"/>
                <a:cs typeface="Times New Roman" panose="02020603050405020304" pitchFamily="18" charset="0"/>
              </a:rPr>
              <a:t>d</a:t>
            </a:r>
            <a:r>
              <a:rPr lang="en-US" altLang="zh-CN" sz="4000" dirty="0">
                <a:latin typeface="Times New Roman" panose="02020603050405020304" pitchFamily="18" charset="0"/>
                <a:cs typeface="Times New Roman" panose="02020603050405020304" pitchFamily="18" charset="0"/>
              </a:rPr>
              <a:t>[</a:t>
            </a:r>
            <a:r>
              <a:rPr lang="en-US" altLang="zh-CN" sz="4000" i="1" dirty="0">
                <a:latin typeface="Times New Roman" panose="02020603050405020304" pitchFamily="18" charset="0"/>
                <a:cs typeface="Times New Roman" panose="02020603050405020304" pitchFamily="18" charset="0"/>
              </a:rPr>
              <a:t>v</a:t>
            </a:r>
            <a:r>
              <a:rPr lang="en-US" altLang="zh-CN" sz="4000" dirty="0">
                <a:latin typeface="Times New Roman" panose="02020603050405020304" pitchFamily="18" charset="0"/>
                <a:cs typeface="Times New Roman" panose="02020603050405020304" pitchFamily="18" charset="0"/>
              </a:rPr>
              <a:t>]=-1, </a:t>
            </a:r>
            <a:r>
              <a:rPr lang="en-US" altLang="zh-CN" sz="4000" i="1" dirty="0">
                <a:latin typeface="Times New Roman" panose="02020603050405020304" pitchFamily="18" charset="0"/>
                <a:cs typeface="Times New Roman" panose="02020603050405020304" pitchFamily="18" charset="0"/>
              </a:rPr>
              <a:t>v</a:t>
            </a:r>
            <a:r>
              <a:rPr lang="en-US" altLang="zh-CN" sz="4000" dirty="0">
                <a:latin typeface="Times New Roman" panose="02020603050405020304" pitchFamily="18" charset="0"/>
                <a:cs typeface="Times New Roman" panose="02020603050405020304" pitchFamily="18" charset="0"/>
              </a:rPr>
              <a:t> will be visited. Because </a:t>
            </a:r>
            <a:r>
              <a:rPr lang="en-US" altLang="zh-CN" sz="4000" i="1" dirty="0">
                <a:latin typeface="Times New Roman" panose="02020603050405020304" pitchFamily="18" charset="0"/>
                <a:cs typeface="Times New Roman" panose="02020603050405020304" pitchFamily="18" charset="0"/>
              </a:rPr>
              <a:t>u</a:t>
            </a:r>
            <a:r>
              <a:rPr lang="en-US" altLang="zh-CN" sz="4000" dirty="0">
                <a:latin typeface="Times New Roman" panose="02020603050405020304" pitchFamily="18" charset="0"/>
                <a:cs typeface="Times New Roman" panose="02020603050405020304" pitchFamily="18" charset="0"/>
              </a:rPr>
              <a:t> is the parent or the precursor for </a:t>
            </a:r>
            <a:r>
              <a:rPr lang="en-US" altLang="zh-CN" sz="4000" i="1" dirty="0">
                <a:latin typeface="Times New Roman" panose="02020603050405020304" pitchFamily="18" charset="0"/>
                <a:cs typeface="Times New Roman" panose="02020603050405020304" pitchFamily="18" charset="0"/>
              </a:rPr>
              <a:t>v</a:t>
            </a:r>
            <a:r>
              <a:rPr lang="en-US" altLang="zh-CN" sz="4000" dirty="0">
                <a:latin typeface="Times New Roman" panose="02020603050405020304" pitchFamily="18" charset="0"/>
                <a:cs typeface="Times New Roman" panose="02020603050405020304" pitchFamily="18" charset="0"/>
              </a:rPr>
              <a:t>, </a:t>
            </a:r>
            <a:r>
              <a:rPr lang="en-US" altLang="zh-CN" sz="4000" i="1" dirty="0">
                <a:latin typeface="Times New Roman" panose="02020603050405020304" pitchFamily="18" charset="0"/>
                <a:cs typeface="Times New Roman" panose="02020603050405020304" pitchFamily="18" charset="0"/>
              </a:rPr>
              <a:t>d</a:t>
            </a:r>
            <a:r>
              <a:rPr lang="en-US" altLang="zh-CN" sz="4000" dirty="0">
                <a:latin typeface="Times New Roman" panose="02020603050405020304" pitchFamily="18" charset="0"/>
                <a:cs typeface="Times New Roman" panose="02020603050405020304" pitchFamily="18" charset="0"/>
              </a:rPr>
              <a:t>[</a:t>
            </a:r>
            <a:r>
              <a:rPr lang="en-US" altLang="zh-CN" sz="4000" i="1" dirty="0">
                <a:latin typeface="Times New Roman" panose="02020603050405020304" pitchFamily="18" charset="0"/>
                <a:cs typeface="Times New Roman" panose="02020603050405020304" pitchFamily="18" charset="0"/>
              </a:rPr>
              <a:t>v</a:t>
            </a:r>
            <a:r>
              <a:rPr lang="en-US" altLang="zh-CN" sz="4000" dirty="0">
                <a:latin typeface="Times New Roman" panose="02020603050405020304" pitchFamily="18" charset="0"/>
                <a:cs typeface="Times New Roman" panose="02020603050405020304" pitchFamily="18" charset="0"/>
              </a:rPr>
              <a:t>]=</a:t>
            </a:r>
            <a:r>
              <a:rPr lang="en-US" altLang="zh-CN" sz="4000" i="1" dirty="0">
                <a:latin typeface="Times New Roman" panose="02020603050405020304" pitchFamily="18" charset="0"/>
                <a:cs typeface="Times New Roman" panose="02020603050405020304" pitchFamily="18" charset="0"/>
              </a:rPr>
              <a:t>d</a:t>
            </a:r>
            <a:r>
              <a:rPr lang="en-US" altLang="zh-CN" sz="4000" dirty="0">
                <a:latin typeface="Times New Roman" panose="02020603050405020304" pitchFamily="18" charset="0"/>
                <a:cs typeface="Times New Roman" panose="02020603050405020304" pitchFamily="18" charset="0"/>
              </a:rPr>
              <a:t>[</a:t>
            </a:r>
            <a:r>
              <a:rPr lang="en-US" altLang="zh-CN" sz="4000" i="1" dirty="0">
                <a:latin typeface="Times New Roman" panose="02020603050405020304" pitchFamily="18" charset="0"/>
                <a:cs typeface="Times New Roman" panose="02020603050405020304" pitchFamily="18" charset="0"/>
              </a:rPr>
              <a:t>u</a:t>
            </a:r>
            <a:r>
              <a:rPr lang="en-US" altLang="zh-CN" sz="4000" dirty="0">
                <a:latin typeface="Times New Roman" panose="02020603050405020304" pitchFamily="18" charset="0"/>
                <a:cs typeface="Times New Roman" panose="02020603050405020304" pitchFamily="18" charset="0"/>
              </a:rPr>
              <a:t>]+1.</a:t>
            </a:r>
            <a:endParaRPr lang="zh-CN" altLang="zh-C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62318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2721"/>
            <a:ext cx="10515600" cy="558799"/>
          </a:xfrm>
        </p:spPr>
        <p:txBody>
          <a:bodyPr>
            <a:normAutofit fontScale="90000"/>
          </a:bodyPr>
          <a:lstStyle/>
          <a:p>
            <a:endParaRPr lang="zh-CN" altLang="en-US" dirty="0"/>
          </a:p>
        </p:txBody>
      </p:sp>
      <p:sp>
        <p:nvSpPr>
          <p:cNvPr id="3" name="内容占位符 2"/>
          <p:cNvSpPr>
            <a:spLocks noGrp="1"/>
          </p:cNvSpPr>
          <p:nvPr>
            <p:ph idx="1"/>
          </p:nvPr>
        </p:nvSpPr>
        <p:spPr>
          <a:xfrm>
            <a:off x="838200" y="894080"/>
            <a:ext cx="10515600" cy="5770880"/>
          </a:xfrm>
        </p:spPr>
        <p:txBody>
          <a:bodyPr>
            <a:normAutofit/>
          </a:bodyPr>
          <a:lstStyle/>
          <a:p>
            <a:r>
              <a:rPr lang="en-US" altLang="zh-CN" sz="3600" dirty="0">
                <a:latin typeface="Times New Roman" panose="02020603050405020304" pitchFamily="18" charset="0"/>
                <a:cs typeface="Times New Roman" panose="02020603050405020304" pitchFamily="18" charset="0"/>
              </a:rPr>
              <a:t>The traversal order is based on hierarchy, and the traversal is implemented through the "First In First Out (FIFO)" access rule, </a:t>
            </a:r>
            <a:r>
              <a:rPr lang="en-US" altLang="zh-CN" sz="3600" dirty="0">
                <a:solidFill>
                  <a:srgbClr val="C00000"/>
                </a:solidFill>
                <a:latin typeface="Times New Roman" panose="02020603050405020304" pitchFamily="18" charset="0"/>
                <a:cs typeface="Times New Roman" panose="02020603050405020304" pitchFamily="18" charset="0"/>
              </a:rPr>
              <a:t>a queue </a:t>
            </a:r>
            <a:r>
              <a:rPr lang="en-US" altLang="zh-CN" sz="3600" i="1" dirty="0">
                <a:solidFill>
                  <a:srgbClr val="C00000"/>
                </a:solidFill>
                <a:latin typeface="Times New Roman" panose="02020603050405020304" pitchFamily="18" charset="0"/>
                <a:cs typeface="Times New Roman" panose="02020603050405020304" pitchFamily="18" charset="0"/>
              </a:rPr>
              <a:t>Q</a:t>
            </a:r>
            <a:r>
              <a:rPr lang="en-US" altLang="zh-CN" sz="3600" dirty="0">
                <a:solidFill>
                  <a:srgbClr val="C00000"/>
                </a:solidFill>
                <a:latin typeface="Times New Roman" panose="02020603050405020304" pitchFamily="18" charset="0"/>
                <a:cs typeface="Times New Roman" panose="02020603050405020304" pitchFamily="18" charset="0"/>
              </a:rPr>
              <a:t> is used to store visited vertices</a:t>
            </a:r>
            <a:r>
              <a:rPr lang="en-US" altLang="zh-CN" sz="3600" dirty="0">
                <a:latin typeface="Times New Roman" panose="02020603050405020304" pitchFamily="18" charset="0"/>
                <a:cs typeface="Times New Roman" panose="02020603050405020304" pitchFamily="18" charset="0"/>
              </a:rPr>
              <a:t>:</a:t>
            </a:r>
          </a:p>
          <a:p>
            <a:pPr lvl="1"/>
            <a:r>
              <a:rPr lang="en-US" altLang="zh-CN" sz="3200" dirty="0">
                <a:latin typeface="Times New Roman" panose="02020603050405020304" pitchFamily="18" charset="0"/>
                <a:cs typeface="Times New Roman" panose="02020603050405020304" pitchFamily="18" charset="0"/>
              </a:rPr>
              <a:t>source vertex </a:t>
            </a:r>
            <a:r>
              <a:rPr lang="en-US" altLang="zh-CN" sz="3200" i="1" dirty="0">
                <a:latin typeface="Times New Roman" panose="02020603050405020304" pitchFamily="18" charset="0"/>
                <a:cs typeface="Times New Roman" panose="02020603050405020304" pitchFamily="18" charset="0"/>
              </a:rPr>
              <a:t>s</a:t>
            </a:r>
            <a:r>
              <a:rPr lang="en-US" altLang="zh-CN" sz="3200" dirty="0">
                <a:latin typeface="Times New Roman" panose="02020603050405020304" pitchFamily="18" charset="0"/>
                <a:cs typeface="Times New Roman" panose="02020603050405020304" pitchFamily="18" charset="0"/>
              </a:rPr>
              <a:t> is added into queue </a:t>
            </a:r>
            <a:r>
              <a:rPr lang="en-US" altLang="zh-CN" sz="3200" i="1" dirty="0">
                <a:latin typeface="Times New Roman" panose="02020603050405020304" pitchFamily="18" charset="0"/>
                <a:cs typeface="Times New Roman" panose="02020603050405020304" pitchFamily="18" charset="0"/>
              </a:rPr>
              <a:t>Q</a:t>
            </a:r>
            <a:r>
              <a:rPr lang="en-US" altLang="zh-CN" sz="3200" dirty="0">
                <a:latin typeface="Times New Roman" panose="02020603050405020304" pitchFamily="18" charset="0"/>
                <a:cs typeface="Times New Roman" panose="02020603050405020304" pitchFamily="18" charset="0"/>
              </a:rPr>
              <a:t>, and </a:t>
            </a:r>
            <a:r>
              <a:rPr lang="en-US" altLang="zh-CN" sz="3200" i="1" dirty="0">
                <a:latin typeface="Times New Roman" panose="02020603050405020304" pitchFamily="18" charset="0"/>
                <a:cs typeface="Times New Roman" panose="02020603050405020304" pitchFamily="18" charset="0"/>
              </a:rPr>
              <a:t>d</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s</a:t>
            </a:r>
            <a:r>
              <a:rPr lang="en-US" altLang="zh-CN" sz="3200" dirty="0">
                <a:latin typeface="Times New Roman" panose="02020603050405020304" pitchFamily="18" charset="0"/>
                <a:cs typeface="Times New Roman" panose="02020603050405020304" pitchFamily="18" charset="0"/>
              </a:rPr>
              <a:t>]=0. </a:t>
            </a:r>
          </a:p>
          <a:p>
            <a:pPr lvl="1"/>
            <a:r>
              <a:rPr lang="en-US" altLang="zh-CN" sz="3200" dirty="0">
                <a:latin typeface="Times New Roman" panose="02020603050405020304" pitchFamily="18" charset="0"/>
                <a:cs typeface="Times New Roman" panose="02020603050405020304" pitchFamily="18" charset="0"/>
              </a:rPr>
              <a:t>vertex </a:t>
            </a:r>
            <a:r>
              <a:rPr lang="en-US" altLang="zh-CN" sz="3200" i="1" dirty="0">
                <a:latin typeface="Times New Roman" panose="02020603050405020304" pitchFamily="18" charset="0"/>
                <a:cs typeface="Times New Roman" panose="02020603050405020304" pitchFamily="18" charset="0"/>
              </a:rPr>
              <a:t>u</a:t>
            </a:r>
            <a:r>
              <a:rPr lang="en-US" altLang="zh-CN" sz="3200" dirty="0">
                <a:latin typeface="Times New Roman" panose="02020603050405020304" pitchFamily="18" charset="0"/>
                <a:cs typeface="Times New Roman" panose="02020603050405020304" pitchFamily="18" charset="0"/>
              </a:rPr>
              <a:t> which is the front is deleted from queue </a:t>
            </a:r>
            <a:r>
              <a:rPr lang="en-US" altLang="zh-CN" sz="3200" i="1" dirty="0">
                <a:latin typeface="Times New Roman" panose="02020603050405020304" pitchFamily="18" charset="0"/>
                <a:cs typeface="Times New Roman" panose="02020603050405020304" pitchFamily="18" charset="0"/>
              </a:rPr>
              <a:t>Q</a:t>
            </a:r>
            <a:r>
              <a:rPr lang="en-US" altLang="zh-CN" sz="3200" dirty="0">
                <a:latin typeface="Times New Roman" panose="02020603050405020304" pitchFamily="18" charset="0"/>
                <a:cs typeface="Times New Roman" panose="02020603050405020304" pitchFamily="18" charset="0"/>
              </a:rPr>
              <a:t>; vertices which aren’t visited and are adjacent to </a:t>
            </a:r>
            <a:r>
              <a:rPr lang="en-US" altLang="zh-CN" sz="3200" i="1" dirty="0">
                <a:latin typeface="Times New Roman" panose="02020603050405020304" pitchFamily="18" charset="0"/>
                <a:cs typeface="Times New Roman" panose="02020603050405020304" pitchFamily="18" charset="0"/>
              </a:rPr>
              <a:t>u</a:t>
            </a:r>
            <a:r>
              <a:rPr lang="en-US" altLang="zh-CN" sz="3200" dirty="0">
                <a:latin typeface="Times New Roman" panose="02020603050405020304" pitchFamily="18" charset="0"/>
                <a:cs typeface="Times New Roman" panose="02020603050405020304" pitchFamily="18" charset="0"/>
              </a:rPr>
              <a:t>, that is, for such a vertex </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u</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E</a:t>
            </a:r>
            <a:r>
              <a:rPr lang="en-US" altLang="zh-CN" sz="3200" dirty="0">
                <a:latin typeface="Times New Roman" panose="02020603050405020304" pitchFamily="18" charset="0"/>
                <a:cs typeface="Times New Roman" panose="02020603050405020304" pitchFamily="18" charset="0"/>
              </a:rPr>
              <a:t>, and </a:t>
            </a:r>
            <a:r>
              <a:rPr lang="en-US" altLang="zh-CN" sz="3200" i="1" dirty="0">
                <a:latin typeface="Times New Roman" panose="02020603050405020304" pitchFamily="18" charset="0"/>
                <a:cs typeface="Times New Roman" panose="02020603050405020304" pitchFamily="18" charset="0"/>
              </a:rPr>
              <a:t>d</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]=-1, are visited in order: </a:t>
            </a:r>
            <a:r>
              <a:rPr lang="en-US" altLang="zh-CN" sz="3200" i="1" dirty="0">
                <a:latin typeface="Times New Roman" panose="02020603050405020304" pitchFamily="18" charset="0"/>
                <a:cs typeface="Times New Roman" panose="02020603050405020304" pitchFamily="18" charset="0"/>
              </a:rPr>
              <a:t>d</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d</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u</a:t>
            </a:r>
            <a:r>
              <a:rPr lang="en-US" altLang="zh-CN" sz="3200" dirty="0">
                <a:latin typeface="Times New Roman" panose="02020603050405020304" pitchFamily="18" charset="0"/>
                <a:cs typeface="Times New Roman" panose="02020603050405020304" pitchFamily="18" charset="0"/>
              </a:rPr>
              <a:t>]+1; and vertex </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 is added into queue </a:t>
            </a:r>
            <a:r>
              <a:rPr lang="en-US" altLang="zh-CN" sz="3200" i="1" dirty="0">
                <a:latin typeface="Times New Roman" panose="02020603050405020304" pitchFamily="18" charset="0"/>
                <a:cs typeface="Times New Roman" panose="02020603050405020304" pitchFamily="18" charset="0"/>
              </a:rPr>
              <a:t>Q</a:t>
            </a:r>
            <a:r>
              <a:rPr lang="en-US" altLang="zh-CN" sz="3200" dirty="0">
                <a:latin typeface="Times New Roman" panose="02020603050405020304" pitchFamily="18" charset="0"/>
                <a:cs typeface="Times New Roman" panose="02020603050405020304" pitchFamily="18" charset="0"/>
              </a:rPr>
              <a:t>. </a:t>
            </a:r>
          </a:p>
          <a:p>
            <a:r>
              <a:rPr lang="en-US" altLang="zh-CN" sz="3600" dirty="0">
                <a:latin typeface="Times New Roman" panose="02020603050405020304" pitchFamily="18" charset="0"/>
                <a:cs typeface="Times New Roman" panose="02020603050405020304" pitchFamily="18" charset="0"/>
              </a:rPr>
              <a:t>The process repeats until queue </a:t>
            </a:r>
            <a:r>
              <a:rPr lang="en-US" altLang="zh-CN" sz="3600" i="1" dirty="0">
                <a:latin typeface="Times New Roman" panose="02020603050405020304" pitchFamily="18" charset="0"/>
                <a:cs typeface="Times New Roman" panose="02020603050405020304" pitchFamily="18" charset="0"/>
              </a:rPr>
              <a:t>Q</a:t>
            </a:r>
            <a:r>
              <a:rPr lang="en-US" altLang="zh-CN" sz="3600" dirty="0">
                <a:latin typeface="Times New Roman" panose="02020603050405020304" pitchFamily="18" charset="0"/>
                <a:cs typeface="Times New Roman" panose="02020603050405020304" pitchFamily="18" charset="0"/>
              </a:rPr>
              <a:t> is empty. </a:t>
            </a:r>
          </a:p>
        </p:txBody>
      </p:sp>
    </p:spTree>
    <p:extLst>
      <p:ext uri="{BB962C8B-B14F-4D97-AF65-F5344CB8AC3E}">
        <p14:creationId xmlns:p14="http://schemas.microsoft.com/office/powerpoint/2010/main" val="29167906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2721"/>
            <a:ext cx="10515600" cy="558799"/>
          </a:xfrm>
        </p:spPr>
        <p:txBody>
          <a:bodyPr>
            <a:normAutofit fontScale="90000"/>
          </a:bodyPr>
          <a:lstStyle/>
          <a:p>
            <a:endParaRPr lang="zh-CN" altLang="en-US" dirty="0"/>
          </a:p>
        </p:txBody>
      </p:sp>
      <p:sp>
        <p:nvSpPr>
          <p:cNvPr id="3" name="内容占位符 2"/>
          <p:cNvSpPr>
            <a:spLocks noGrp="1"/>
          </p:cNvSpPr>
          <p:nvPr>
            <p:ph idx="1"/>
          </p:nvPr>
        </p:nvSpPr>
        <p:spPr>
          <a:xfrm>
            <a:off x="838200" y="894080"/>
            <a:ext cx="10515600" cy="5770880"/>
          </a:xfrm>
        </p:spPr>
        <p:txBody>
          <a:bodyPr>
            <a:normAutofit/>
          </a:bodyPr>
          <a:lstStyle/>
          <a:p>
            <a:r>
              <a:rPr lang="en-US" altLang="zh-CN" sz="3600" dirty="0">
                <a:latin typeface="Times New Roman" panose="02020603050405020304" pitchFamily="18" charset="0"/>
                <a:cs typeface="Times New Roman" panose="02020603050405020304" pitchFamily="18" charset="0"/>
              </a:rPr>
              <a:t>BFS traversal starts from source </a:t>
            </a:r>
            <a:r>
              <a:rPr lang="en-US" altLang="zh-CN" sz="3600" i="1" dirty="0">
                <a:latin typeface="Times New Roman" panose="02020603050405020304" pitchFamily="18" charset="0"/>
                <a:cs typeface="Times New Roman" panose="02020603050405020304" pitchFamily="18" charset="0"/>
              </a:rPr>
              <a:t>s</a:t>
            </a:r>
            <a:r>
              <a:rPr lang="en-US" altLang="zh-CN" sz="3600" dirty="0">
                <a:latin typeface="Times New Roman" panose="02020603050405020304" pitchFamily="18" charset="0"/>
                <a:cs typeface="Times New Roman" panose="02020603050405020304" pitchFamily="18" charset="0"/>
              </a:rPr>
              <a:t>, visits all connected vertices, and forms </a:t>
            </a:r>
            <a:r>
              <a:rPr lang="en-US" altLang="zh-CN" sz="3600" dirty="0">
                <a:solidFill>
                  <a:srgbClr val="C00000"/>
                </a:solidFill>
                <a:latin typeface="Times New Roman" panose="02020603050405020304" pitchFamily="18" charset="0"/>
                <a:cs typeface="Times New Roman" panose="02020603050405020304" pitchFamily="18" charset="0"/>
              </a:rPr>
              <a:t>a BFS traversal tree whose root is </a:t>
            </a:r>
            <a:r>
              <a:rPr lang="en-US" altLang="zh-CN" sz="3600" i="1" dirty="0">
                <a:solidFill>
                  <a:srgbClr val="C00000"/>
                </a:solidFill>
                <a:latin typeface="Times New Roman" panose="02020603050405020304" pitchFamily="18" charset="0"/>
                <a:cs typeface="Times New Roman" panose="02020603050405020304" pitchFamily="18" charset="0"/>
              </a:rPr>
              <a:t>s</a:t>
            </a:r>
            <a:r>
              <a:rPr lang="en-US" altLang="zh-CN" sz="3600" dirty="0">
                <a:latin typeface="Times New Roman" panose="02020603050405020304" pitchFamily="18" charset="0"/>
                <a:cs typeface="Times New Roman" panose="02020603050405020304" pitchFamily="18" charset="0"/>
              </a:rPr>
              <a:t>.</a:t>
            </a:r>
            <a:endParaRPr lang="zh-CN" altLang="zh-CN" sz="3600" dirty="0">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BFS algorithm starting from source </a:t>
            </a:r>
            <a:r>
              <a:rPr lang="en-US" altLang="zh-CN" sz="3600" i="1" dirty="0">
                <a:latin typeface="Times New Roman" panose="02020603050405020304" pitchFamily="18" charset="0"/>
                <a:cs typeface="Times New Roman" panose="02020603050405020304" pitchFamily="18" charset="0"/>
              </a:rPr>
              <a:t>u</a:t>
            </a:r>
            <a:r>
              <a:rPr lang="en-US" altLang="zh-CN" sz="3600" dirty="0">
                <a:latin typeface="Times New Roman" panose="02020603050405020304" pitchFamily="18" charset="0"/>
                <a:cs typeface="Times New Roman" panose="02020603050405020304" pitchFamily="18" charset="0"/>
              </a:rPr>
              <a:t>, visits all vertices that can be reached from </a:t>
            </a:r>
            <a:r>
              <a:rPr lang="en-US" altLang="zh-CN" sz="3600" i="1" dirty="0">
                <a:latin typeface="Times New Roman" panose="02020603050405020304" pitchFamily="18" charset="0"/>
                <a:cs typeface="Times New Roman" panose="02020603050405020304" pitchFamily="18" charset="0"/>
              </a:rPr>
              <a:t>u</a:t>
            </a:r>
            <a:r>
              <a:rPr lang="en-US" altLang="zh-CN" sz="3600" dirty="0">
                <a:latin typeface="Times New Roman" panose="02020603050405020304" pitchFamily="18" charset="0"/>
                <a:cs typeface="Times New Roman" panose="02020603050405020304" pitchFamily="18" charset="0"/>
              </a:rPr>
              <a:t> top-down and layer by layer.</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14216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1"/>
            <a:ext cx="10515600" cy="406399"/>
          </a:xfrm>
        </p:spPr>
        <p:txBody>
          <a:bodyPr>
            <a:normAutofit fontScale="90000"/>
          </a:bodyPr>
          <a:lstStyle/>
          <a:p>
            <a:endParaRPr lang="zh-CN" altLang="en-US" dirty="0"/>
          </a:p>
        </p:txBody>
      </p:sp>
      <p:sp>
        <p:nvSpPr>
          <p:cNvPr id="3" name="内容占位符 2"/>
          <p:cNvSpPr>
            <a:spLocks noGrp="1"/>
          </p:cNvSpPr>
          <p:nvPr>
            <p:ph idx="1"/>
          </p:nvPr>
        </p:nvSpPr>
        <p:spPr>
          <a:xfrm>
            <a:off x="838200" y="497840"/>
            <a:ext cx="10515600" cy="6217920"/>
          </a:xfrm>
        </p:spPr>
        <p:txBody>
          <a:bodyPr>
            <a:normAutofit fontScale="77500" lnSpcReduction="20000"/>
          </a:bodyPr>
          <a:lstStyle/>
          <a:p>
            <a:r>
              <a:rPr lang="en-US" altLang="zh-CN" dirty="0">
                <a:latin typeface="Times New Roman" panose="02020603050405020304" pitchFamily="18" charset="0"/>
                <a:cs typeface="Times New Roman" panose="02020603050405020304" pitchFamily="18" charset="0"/>
              </a:rPr>
              <a:t>void </a:t>
            </a:r>
            <a:r>
              <a:rPr lang="en-US" altLang="zh-CN" i="1" dirty="0" err="1">
                <a:latin typeface="Times New Roman" panose="02020603050405020304" pitchFamily="18" charset="0"/>
                <a:cs typeface="Times New Roman" panose="02020603050405020304" pitchFamily="18" charset="0"/>
              </a:rPr>
              <a:t>BFS</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VLink</a:t>
            </a:r>
            <a:r>
              <a:rPr lang="en-US" altLang="zh-CN" i="1" dirty="0">
                <a:latin typeface="Times New Roman" panose="02020603050405020304" pitchFamily="18" charset="0"/>
                <a:cs typeface="Times New Roman" panose="02020603050405020304" pitchFamily="18" charset="0"/>
              </a:rPr>
              <a:t> G</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v</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BFS</a:t>
            </a:r>
            <a:r>
              <a:rPr lang="en-US" altLang="zh-CN" dirty="0">
                <a:latin typeface="Times New Roman" panose="02020603050405020304" pitchFamily="18" charset="0"/>
                <a:cs typeface="Times New Roman" panose="02020603050405020304" pitchFamily="18" charset="0"/>
              </a:rPr>
              <a:t> algorithm starting from source </a:t>
            </a:r>
            <a:r>
              <a:rPr lang="en-US" altLang="zh-CN" i="1" dirty="0">
                <a:latin typeface="Times New Roman" panose="02020603050405020304" pitchFamily="18" charset="0"/>
                <a:cs typeface="Times New Roman" panose="02020603050405020304" pitchFamily="18" charset="0"/>
              </a:rPr>
              <a:t>v </a:t>
            </a:r>
            <a:r>
              <a:rPr lang="en-US" altLang="zh-CN" dirty="0">
                <a:latin typeface="Times New Roman" panose="02020603050405020304" pitchFamily="18" charset="0"/>
                <a:cs typeface="Times New Roman" panose="02020603050405020304" pitchFamily="18" charset="0"/>
              </a:rPr>
              <a:t>in </a:t>
            </a:r>
            <a:r>
              <a:rPr lang="en-US" altLang="zh-CN" i="1" dirty="0">
                <a:latin typeface="Times New Roman" panose="02020603050405020304" pitchFamily="18" charset="0"/>
                <a:cs typeface="Times New Roman" panose="02020603050405020304" pitchFamily="18" charset="0"/>
              </a:rPr>
              <a:t>G</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visit </a:t>
            </a:r>
            <a:r>
              <a:rPr lang="en-US" altLang="zh-CN" i="1" dirty="0">
                <a:latin typeface="Times New Roman" panose="02020603050405020304" pitchFamily="18" charset="0"/>
                <a:cs typeface="Times New Roman" panose="02020603050405020304" pitchFamily="18" charset="0"/>
              </a:rPr>
              <a:t>v</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v</a:t>
            </a:r>
            <a:r>
              <a:rPr lang="en-US" altLang="zh-CN" dirty="0">
                <a:latin typeface="Times New Roman" panose="02020603050405020304" pitchFamily="18" charset="0"/>
                <a:cs typeface="Times New Roman" panose="02020603050405020304" pitchFamily="18" charset="0"/>
              </a:rPr>
              <a:t>]=0;    </a:t>
            </a:r>
            <a:r>
              <a:rPr lang="en-US" altLang="zh-CN" i="1" dirty="0">
                <a:latin typeface="Times New Roman" panose="02020603050405020304" pitchFamily="18" charset="0"/>
                <a:cs typeface="Times New Roman" panose="02020603050405020304" pitchFamily="18" charset="0"/>
              </a:rPr>
              <a:t>ADDQ</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v</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v</a:t>
            </a:r>
            <a:r>
              <a:rPr lang="en-US" altLang="zh-CN" dirty="0">
                <a:latin typeface="Times New Roman" panose="02020603050405020304" pitchFamily="18" charset="0"/>
                <a:cs typeface="Times New Roman" panose="02020603050405020304" pitchFamily="18" charset="0"/>
              </a:rPr>
              <a:t> is added into queue </a:t>
            </a:r>
            <a:r>
              <a:rPr lang="en-US" altLang="zh-CN" i="1" dirty="0">
                <a:latin typeface="Times New Roman" panose="02020603050405020304" pitchFamily="18" charset="0"/>
                <a:cs typeface="Times New Roman" panose="02020603050405020304" pitchFamily="18" charset="0"/>
              </a:rPr>
              <a:t>Q</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while (!</a:t>
            </a:r>
            <a:r>
              <a:rPr lang="en-US" altLang="zh-CN" i="1" dirty="0">
                <a:latin typeface="Times New Roman" panose="02020603050405020304" pitchFamily="18" charset="0"/>
                <a:cs typeface="Times New Roman" panose="02020603050405020304" pitchFamily="18" charset="0"/>
              </a:rPr>
              <a:t>EMPTYQ</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     // while queue </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 is not empty, visit other vertices</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v</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DELQ</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          // the front is deleted from queue </a:t>
            </a:r>
            <a:r>
              <a:rPr lang="en-US" altLang="zh-CN" i="1" dirty="0">
                <a:latin typeface="Times New Roman" panose="02020603050405020304" pitchFamily="18" charset="0"/>
                <a:cs typeface="Times New Roman" panose="02020603050405020304" pitchFamily="18" charset="0"/>
              </a:rPr>
              <a:t>Q</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Get the first adjacent vertex </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 for vertex </a:t>
            </a:r>
            <a:r>
              <a:rPr lang="en-US" altLang="zh-CN" i="1" dirty="0">
                <a:latin typeface="Times New Roman" panose="02020603050405020304" pitchFamily="18" charset="0"/>
                <a:cs typeface="Times New Roman" panose="02020603050405020304" pitchFamily="18" charset="0"/>
              </a:rPr>
              <a:t>v</a:t>
            </a:r>
            <a:r>
              <a:rPr lang="en-US" altLang="zh-CN" dirty="0">
                <a:latin typeface="Times New Roman" panose="02020603050405020304" pitchFamily="18" charset="0"/>
                <a:cs typeface="Times New Roman" panose="02020603050405020304" pitchFamily="18" charset="0"/>
              </a:rPr>
              <a:t> ( if there is no adjacent vertex</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for </a:t>
            </a:r>
            <a:r>
              <a:rPr lang="en-US" altLang="zh-CN" i="1" dirty="0">
                <a:latin typeface="Times New Roman" panose="02020603050405020304" pitchFamily="18" charset="0"/>
                <a:cs typeface="Times New Roman" panose="02020603050405020304" pitchFamily="18" charset="0"/>
              </a:rPr>
              <a:t>v</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=-1);</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while (</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 != -1)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  if (</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 == -1)       // if vertex </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 hasn’t been visited</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  visit </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ADDQ</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Q</a:t>
            </a:r>
            <a:r>
              <a:rPr lang="en-US" altLang="zh-CN" dirty="0" err="1">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     // adjacent vertex </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 is added into queue </a:t>
            </a:r>
            <a:r>
              <a:rPr lang="en-US" altLang="zh-CN" i="1" dirty="0">
                <a:latin typeface="Times New Roman" panose="02020603050405020304" pitchFamily="18" charset="0"/>
                <a:cs typeface="Times New Roman" panose="02020603050405020304" pitchFamily="18" charset="0"/>
              </a:rPr>
              <a:t>Q</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v</a:t>
            </a:r>
            <a:r>
              <a:rPr lang="en-US" altLang="zh-CN" dirty="0">
                <a:latin typeface="Times New Roman" panose="02020603050405020304" pitchFamily="18" charset="0"/>
                <a:cs typeface="Times New Roman" panose="02020603050405020304" pitchFamily="18" charset="0"/>
              </a:rPr>
              <a:t>]+1;    // distance </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Get the next adjacent vertex </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 for vertex </a:t>
            </a:r>
            <a:r>
              <a:rPr lang="en-US" altLang="zh-CN" i="1" dirty="0">
                <a:latin typeface="Times New Roman" panose="02020603050405020304" pitchFamily="18" charset="0"/>
                <a:cs typeface="Times New Roman" panose="02020603050405020304" pitchFamily="18" charset="0"/>
              </a:rPr>
              <a:t>v</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30537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3600" i="1" dirty="0" err="1">
                <a:latin typeface="Times New Roman" panose="02020603050405020304" pitchFamily="18" charset="0"/>
                <a:cs typeface="Times New Roman" panose="02020603050405020304" pitchFamily="18" charset="0"/>
              </a:rPr>
              <a:t>BFS</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G</a:t>
            </a:r>
            <a:r>
              <a:rPr lang="en-US" altLang="zh-CN" sz="3600" dirty="0">
                <a:latin typeface="Times New Roman" panose="02020603050405020304" pitchFamily="18" charset="0"/>
                <a:cs typeface="Times New Roman" panose="02020603050405020304" pitchFamily="18" charset="0"/>
              </a:rPr>
              <a:t>, </a:t>
            </a:r>
            <a:r>
              <a:rPr lang="en-US" altLang="zh-CN" sz="3600" i="1" dirty="0">
                <a:latin typeface="Times New Roman" panose="02020603050405020304" pitchFamily="18" charset="0"/>
                <a:cs typeface="Times New Roman" panose="02020603050405020304" pitchFamily="18" charset="0"/>
              </a:rPr>
              <a:t>v</a:t>
            </a:r>
            <a:r>
              <a:rPr lang="en-US" altLang="zh-CN" sz="3600" dirty="0">
                <a:latin typeface="Times New Roman" panose="02020603050405020304" pitchFamily="18" charset="0"/>
                <a:cs typeface="Times New Roman" panose="02020603050405020304" pitchFamily="18" charset="0"/>
              </a:rPr>
              <a:t>) can visit all vertices that can be reached from </a:t>
            </a:r>
            <a:r>
              <a:rPr lang="en-US" altLang="zh-CN" sz="3600" i="1" dirty="0">
                <a:latin typeface="Times New Roman" panose="02020603050405020304" pitchFamily="18" charset="0"/>
                <a:cs typeface="Times New Roman" panose="02020603050405020304" pitchFamily="18" charset="0"/>
              </a:rPr>
              <a:t>v</a:t>
            </a:r>
            <a:r>
              <a:rPr lang="en-US" altLang="zh-CN" sz="3600" dirty="0">
                <a:latin typeface="Times New Roman" panose="02020603050405020304" pitchFamily="18" charset="0"/>
                <a:cs typeface="Times New Roman" panose="02020603050405020304" pitchFamily="18" charset="0"/>
              </a:rPr>
              <a:t> in </a:t>
            </a:r>
            <a:r>
              <a:rPr lang="en-US" altLang="zh-CN" sz="3600" i="1" dirty="0">
                <a:latin typeface="Times New Roman" panose="02020603050405020304" pitchFamily="18" charset="0"/>
                <a:cs typeface="Times New Roman" panose="02020603050405020304" pitchFamily="18" charset="0"/>
              </a:rPr>
              <a:t>G</a:t>
            </a:r>
            <a:r>
              <a:rPr lang="en-US" altLang="zh-CN" sz="3600" dirty="0">
                <a:latin typeface="Times New Roman" panose="02020603050405020304" pitchFamily="18" charset="0"/>
                <a:cs typeface="Times New Roman" panose="02020603050405020304" pitchFamily="18" charset="0"/>
              </a:rPr>
              <a:t>, that is, vertices in the connected component containing </a:t>
            </a:r>
            <a:r>
              <a:rPr lang="en-US" altLang="zh-CN" sz="3600" i="1" dirty="0">
                <a:latin typeface="Times New Roman" panose="02020603050405020304" pitchFamily="18" charset="0"/>
                <a:cs typeface="Times New Roman" panose="02020603050405020304" pitchFamily="18" charset="0"/>
              </a:rPr>
              <a:t>v</a:t>
            </a:r>
            <a:r>
              <a:rPr lang="en-US" altLang="zh-CN" sz="3600" dirty="0">
                <a:latin typeface="Times New Roman" panose="02020603050405020304" pitchFamily="18" charset="0"/>
                <a:cs typeface="Times New Roman" panose="02020603050405020304" pitchFamily="18" charset="0"/>
              </a:rPr>
              <a:t>. </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769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effectLst>
                  <a:outerShdw blurRad="38100" dist="38100" dir="2700000" algn="tl">
                    <a:srgbClr val="000000">
                      <a:alpha val="43137"/>
                    </a:srgbClr>
                  </a:outerShdw>
                </a:effectLst>
              </a:rPr>
              <a:t>Application of Arrays: Calculation of High Precision Numbers</a:t>
            </a:r>
            <a:endParaRPr lang="zh-CN" altLang="en-US" b="1" dirty="0">
              <a:solidFill>
                <a:srgbClr val="C00000"/>
              </a:solidFill>
              <a:effectLst>
                <a:outerShdw blurRad="38100" dist="38100" dir="2700000" algn="tl">
                  <a:srgbClr val="000000">
                    <a:alpha val="43137"/>
                  </a:srgbClr>
                </a:outerShdw>
              </a:effectLst>
            </a:endParaRPr>
          </a:p>
        </p:txBody>
      </p:sp>
      <p:sp>
        <p:nvSpPr>
          <p:cNvPr id="3" name="内容占位符 2"/>
          <p:cNvSpPr>
            <a:spLocks noGrp="1"/>
          </p:cNvSpPr>
          <p:nvPr>
            <p:ph idx="1"/>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In programming languages, range and precision for integer and real are limited.</a:t>
            </a:r>
          </a:p>
          <a:p>
            <a:r>
              <a:rPr lang="en-US" altLang="zh-CN" sz="3600" dirty="0">
                <a:solidFill>
                  <a:srgbClr val="C00000"/>
                </a:solidFill>
                <a:latin typeface="Times New Roman" panose="02020603050405020304" pitchFamily="18" charset="0"/>
                <a:cs typeface="Times New Roman" panose="02020603050405020304" pitchFamily="18" charset="0"/>
              </a:rPr>
              <a:t>Two fundamental problems</a:t>
            </a:r>
            <a:r>
              <a:rPr lang="en-US" altLang="zh-CN" sz="3600" dirty="0">
                <a:latin typeface="Times New Roman" panose="02020603050405020304" pitchFamily="18" charset="0"/>
                <a:cs typeface="Times New Roman" panose="02020603050405020304" pitchFamily="18" charset="0"/>
              </a:rPr>
              <a:t>:</a:t>
            </a:r>
            <a:endParaRPr lang="zh-CN" altLang="zh-CN" sz="3600" dirty="0">
              <a:latin typeface="Times New Roman" panose="02020603050405020304" pitchFamily="18" charset="0"/>
              <a:cs typeface="Times New Roman" panose="02020603050405020304" pitchFamily="18" charset="0"/>
            </a:endParaRPr>
          </a:p>
          <a:p>
            <a:pPr lvl="1"/>
            <a:r>
              <a:rPr lang="en-US" altLang="zh-CN" sz="3600" dirty="0">
                <a:solidFill>
                  <a:srgbClr val="C00000"/>
                </a:solidFill>
                <a:latin typeface="Times New Roman" panose="02020603050405020304" pitchFamily="18" charset="0"/>
                <a:cs typeface="Times New Roman" panose="02020603050405020304" pitchFamily="18" charset="0"/>
              </a:rPr>
              <a:t>Representation</a:t>
            </a:r>
            <a:r>
              <a:rPr lang="en-US" altLang="zh-CN" sz="3600" dirty="0">
                <a:latin typeface="Times New Roman" panose="02020603050405020304" pitchFamily="18" charset="0"/>
                <a:cs typeface="Times New Roman" panose="02020603050405020304" pitchFamily="18" charset="0"/>
              </a:rPr>
              <a:t> of high precision numbers;</a:t>
            </a:r>
            <a:endParaRPr lang="zh-CN" altLang="zh-CN" sz="3600" dirty="0">
              <a:latin typeface="Times New Roman" panose="02020603050405020304" pitchFamily="18" charset="0"/>
              <a:cs typeface="Times New Roman" panose="02020603050405020304" pitchFamily="18" charset="0"/>
            </a:endParaRPr>
          </a:p>
          <a:p>
            <a:pPr lvl="1"/>
            <a:r>
              <a:rPr lang="en-US" altLang="zh-CN" sz="3600" dirty="0">
                <a:solidFill>
                  <a:srgbClr val="C00000"/>
                </a:solidFill>
                <a:latin typeface="Times New Roman" panose="02020603050405020304" pitchFamily="18" charset="0"/>
                <a:cs typeface="Times New Roman" panose="02020603050405020304" pitchFamily="18" charset="0"/>
              </a:rPr>
              <a:t>Fundamental calculations </a:t>
            </a:r>
            <a:r>
              <a:rPr lang="en-US" altLang="zh-CN" sz="3600" dirty="0">
                <a:latin typeface="Times New Roman" panose="02020603050405020304" pitchFamily="18" charset="0"/>
                <a:cs typeface="Times New Roman" panose="02020603050405020304" pitchFamily="18" charset="0"/>
              </a:rPr>
              <a:t>of high precision numbers;</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0082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en-US" altLang="zh-CN" sz="3200" dirty="0">
                <a:latin typeface="Times New Roman" panose="02020603050405020304" pitchFamily="18" charset="0"/>
                <a:cs typeface="Times New Roman" panose="02020603050405020304" pitchFamily="18" charset="0"/>
              </a:rPr>
              <a:t>void </a:t>
            </a:r>
            <a:r>
              <a:rPr lang="en-US" altLang="zh-CN" sz="3200" i="1" dirty="0" err="1">
                <a:latin typeface="Times New Roman" panose="02020603050405020304" pitchFamily="18" charset="0"/>
                <a:cs typeface="Times New Roman" panose="02020603050405020304" pitchFamily="18" charset="0"/>
              </a:rPr>
              <a:t>TRAVEL_BFS</a:t>
            </a:r>
            <a:r>
              <a:rPr lang="en-US" altLang="zh-CN" sz="3200" i="1"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a:t>
            </a:r>
            <a:r>
              <a:rPr lang="en-US" altLang="zh-CN" sz="3200" dirty="0" err="1">
                <a:latin typeface="Times New Roman" panose="02020603050405020304" pitchFamily="18" charset="0"/>
                <a:cs typeface="Times New Roman" panose="02020603050405020304" pitchFamily="18" charset="0"/>
              </a:rPr>
              <a:t>VLink</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G</a:t>
            </a:r>
            <a:r>
              <a:rPr lang="en-US" altLang="zh-CN" sz="3200" dirty="0">
                <a:latin typeface="Times New Roman" panose="02020603050405020304" pitchFamily="18" charset="0"/>
                <a:cs typeface="Times New Roman" panose="02020603050405020304" pitchFamily="18" charset="0"/>
              </a:rPr>
              <a:t>[ ], </a:t>
            </a:r>
            <a:r>
              <a:rPr lang="en-US" altLang="zh-CN" sz="3200" dirty="0" err="1">
                <a:latin typeface="Times New Roman" panose="02020603050405020304" pitchFamily="18" charset="0"/>
                <a:cs typeface="Times New Roman" panose="02020603050405020304" pitchFamily="18" charset="0"/>
              </a:rPr>
              <a:t>int</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d</a:t>
            </a:r>
            <a:r>
              <a:rPr lang="en-US" altLang="zh-CN" sz="3200" dirty="0">
                <a:latin typeface="Times New Roman" panose="02020603050405020304" pitchFamily="18" charset="0"/>
                <a:cs typeface="Times New Roman" panose="02020603050405020304" pitchFamily="18" charset="0"/>
              </a:rPr>
              <a:t>[ ], </a:t>
            </a:r>
            <a:r>
              <a:rPr lang="en-US" altLang="zh-CN" sz="3200" dirty="0" err="1">
                <a:latin typeface="Times New Roman" panose="02020603050405020304" pitchFamily="18" charset="0"/>
                <a:cs typeface="Times New Roman" panose="02020603050405020304" pitchFamily="18" charset="0"/>
              </a:rPr>
              <a:t>int</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imes New Roman" panose="02020603050405020304" pitchFamily="18" charset="0"/>
                <a:cs typeface="Times New Roman" panose="02020603050405020304" pitchFamily="18" charset="0"/>
              </a:rPr>
              <a:t>int</a:t>
            </a:r>
            <a:r>
              <a:rPr lang="en-US" altLang="zh-CN" sz="3200" dirty="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for (</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 = 0;</a:t>
            </a:r>
            <a:r>
              <a:rPr lang="en-US" altLang="zh-CN" sz="3200" i="1" dirty="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 &lt;</a:t>
            </a:r>
            <a:r>
              <a:rPr lang="en-US" altLang="zh-CN" sz="3200" i="1" dirty="0">
                <a:latin typeface="Times New Roman" panose="02020603050405020304" pitchFamily="18" charset="0"/>
                <a:cs typeface="Times New Roman" panose="02020603050405020304" pitchFamily="18" charset="0"/>
              </a:rPr>
              <a:t> n</a:t>
            </a:r>
            <a:r>
              <a:rPr lang="en-US" altLang="zh-CN" sz="3200" dirty="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 ++)        // Initialization</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d</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 =-1; </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for (</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 = 0; </a:t>
            </a:r>
            <a:r>
              <a:rPr lang="en-US" altLang="zh-CN" sz="3200" i="1" dirty="0" err="1">
                <a:latin typeface="Times New Roman" panose="02020603050405020304" pitchFamily="18" charset="0"/>
                <a:cs typeface="Times New Roman" panose="02020603050405020304" pitchFamily="18" charset="0"/>
              </a:rPr>
              <a:t>i</a:t>
            </a:r>
            <a:r>
              <a:rPr lang="en-US" altLang="zh-CN" sz="3200" i="1" dirty="0">
                <a:latin typeface="Times New Roman" panose="02020603050405020304" pitchFamily="18" charset="0"/>
                <a:cs typeface="Times New Roman" panose="02020603050405020304" pitchFamily="18" charset="0"/>
              </a:rPr>
              <a:t> &lt; n</a:t>
            </a:r>
            <a:r>
              <a:rPr lang="en-US" altLang="zh-CN" sz="3200" dirty="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 ++)       // </a:t>
            </a:r>
            <a:r>
              <a:rPr lang="en-US" altLang="zh-CN" sz="3200" dirty="0" err="1">
                <a:latin typeface="Times New Roman" panose="02020603050405020304" pitchFamily="18" charset="0"/>
                <a:cs typeface="Times New Roman" panose="02020603050405020304" pitchFamily="18" charset="0"/>
              </a:rPr>
              <a:t>BFS</a:t>
            </a:r>
            <a:r>
              <a:rPr lang="en-US" altLang="zh-CN" sz="3200" dirty="0">
                <a:latin typeface="Times New Roman" panose="02020603050405020304" pitchFamily="18" charset="0"/>
                <a:cs typeface="Times New Roman" panose="02020603050405020304" pitchFamily="18" charset="0"/>
              </a:rPr>
              <a:t> for all unvisited vertices</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if (</a:t>
            </a:r>
            <a:r>
              <a:rPr lang="en-US" altLang="zh-CN" sz="3200" i="1" dirty="0">
                <a:latin typeface="Times New Roman" panose="02020603050405020304" pitchFamily="18" charset="0"/>
                <a:cs typeface="Times New Roman" panose="02020603050405020304" pitchFamily="18" charset="0"/>
              </a:rPr>
              <a:t>d</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 == -1)</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BFS</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G</a:t>
            </a:r>
            <a:r>
              <a:rPr lang="en-US" altLang="zh-CN" sz="3200" dirty="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250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11.1.1 Prime Path</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nl-NL" altLang="zh-CN" b="1" dirty="0"/>
              <a:t>Source: ACM Northwestern Europe 2006  </a:t>
            </a:r>
            <a:endParaRPr lang="zh-CN" altLang="zh-CN" dirty="0"/>
          </a:p>
          <a:p>
            <a:r>
              <a:rPr lang="en-US" altLang="zh-CN" b="1" dirty="0"/>
              <a:t>IDs for Online Judge: </a:t>
            </a:r>
            <a:r>
              <a:rPr lang="nl-NL" altLang="zh-CN" b="1" dirty="0"/>
              <a:t>POJ 3126</a:t>
            </a:r>
            <a:endParaRPr lang="zh-CN" altLang="en-US" dirty="0"/>
          </a:p>
        </p:txBody>
      </p:sp>
    </p:spTree>
    <p:extLst>
      <p:ext uri="{BB962C8B-B14F-4D97-AF65-F5344CB8AC3E}">
        <p14:creationId xmlns:p14="http://schemas.microsoft.com/office/powerpoint/2010/main" val="29759601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2721"/>
            <a:ext cx="10515600" cy="579119"/>
          </a:xfrm>
        </p:spPr>
        <p:txBody>
          <a:bodyPr>
            <a:normAutofit fontScale="90000"/>
          </a:bodyPr>
          <a:lstStyle/>
          <a:p>
            <a:endParaRPr lang="zh-CN" altLang="en-US" dirty="0"/>
          </a:p>
        </p:txBody>
      </p:sp>
      <p:sp>
        <p:nvSpPr>
          <p:cNvPr id="3" name="内容占位符 2"/>
          <p:cNvSpPr>
            <a:spLocks noGrp="1"/>
          </p:cNvSpPr>
          <p:nvPr>
            <p:ph idx="1"/>
          </p:nvPr>
        </p:nvSpPr>
        <p:spPr>
          <a:xfrm>
            <a:off x="386080" y="853440"/>
            <a:ext cx="11490960" cy="5801360"/>
          </a:xfrm>
        </p:spPr>
        <p:txBody>
          <a:bodyPr>
            <a:normAutofit fontScale="92500" lnSpcReduction="10000"/>
          </a:bodyPr>
          <a:lstStyle/>
          <a:p>
            <a:r>
              <a:rPr lang="en-US" altLang="zh-CN" dirty="0">
                <a:latin typeface="Times New Roman" panose="02020603050405020304" pitchFamily="18" charset="0"/>
                <a:cs typeface="Times New Roman" panose="02020603050405020304" pitchFamily="18" charset="0"/>
              </a:rPr>
              <a:t>The ministers of the cabinet were quite upset by the message from the Chief of Security stating that they would all have to change the four-digit room numbers on their offices.</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It is a matter of security to change such things every now and then, to keep the enemy in the dark.</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But look, I have chosen my number 1033 for good reasons. I am the Prime minister, you know!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I know, so therefore your new number 8179 is also a prime. You will just have to paste four new digits over the four old ones on your office door.</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No, it’s not that simple. Suppose that I change the first digit to an 8, then the number will read 8033 which is not a prime! </a:t>
            </a:r>
            <a:endParaRPr lang="zh-CN" altLang="zh-CN" dirty="0">
              <a:latin typeface="Times New Roman" panose="02020603050405020304" pitchFamily="18" charset="0"/>
              <a:cs typeface="Times New Roman" panose="02020603050405020304" pitchFamily="18" charset="0"/>
            </a:endParaRPr>
          </a:p>
          <a:p>
            <a:r>
              <a:rPr lang="nl-NL" altLang="zh-CN" dirty="0">
                <a:latin typeface="Times New Roman" panose="02020603050405020304" pitchFamily="18" charset="0"/>
                <a:cs typeface="Times New Roman" panose="02020603050405020304" pitchFamily="18" charset="0"/>
              </a:rPr>
              <a:t>— I see, being the prime minister you cannot stand having a non-prime number on your door even for a few seconds. </a:t>
            </a:r>
            <a:endParaRPr lang="zh-CN" altLang="zh-CN" dirty="0">
              <a:latin typeface="Times New Roman" panose="02020603050405020304" pitchFamily="18" charset="0"/>
              <a:cs typeface="Times New Roman" panose="02020603050405020304" pitchFamily="18" charset="0"/>
            </a:endParaRPr>
          </a:p>
          <a:p>
            <a:r>
              <a:rPr lang="nl-NL" altLang="zh-CN" dirty="0">
                <a:latin typeface="Times New Roman" panose="02020603050405020304" pitchFamily="18" charset="0"/>
                <a:cs typeface="Times New Roman" panose="02020603050405020304" pitchFamily="18" charset="0"/>
              </a:rPr>
              <a:t>— Correct! So I must invent a scheme for going from 1033 to 8179 by a path of prime numbers where only one digit is changed from one prime to the next prime.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31747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2245"/>
            <a:ext cx="10515600" cy="366395"/>
          </a:xfrm>
        </p:spPr>
        <p:txBody>
          <a:bodyPr>
            <a:normAutofit fontScale="90000"/>
          </a:bodyPr>
          <a:lstStyle/>
          <a:p>
            <a:endParaRPr lang="zh-CN" altLang="en-US" dirty="0"/>
          </a:p>
        </p:txBody>
      </p:sp>
      <p:sp>
        <p:nvSpPr>
          <p:cNvPr id="3" name="内容占位符 2"/>
          <p:cNvSpPr>
            <a:spLocks noGrp="1"/>
          </p:cNvSpPr>
          <p:nvPr>
            <p:ph idx="1"/>
          </p:nvPr>
        </p:nvSpPr>
        <p:spPr>
          <a:xfrm>
            <a:off x="294640" y="680720"/>
            <a:ext cx="11663680" cy="6004560"/>
          </a:xfrm>
        </p:spPr>
        <p:txBody>
          <a:bodyPr>
            <a:normAutofit fontScale="85000" lnSpcReduction="20000"/>
          </a:bodyPr>
          <a:lstStyle/>
          <a:p>
            <a:r>
              <a:rPr lang="en-US" altLang="zh-CN" dirty="0">
                <a:latin typeface="Times New Roman" panose="02020603050405020304" pitchFamily="18" charset="0"/>
                <a:cs typeface="Times New Roman" panose="02020603050405020304" pitchFamily="18" charset="0"/>
              </a:rPr>
              <a:t>Now, the minister of finance, who had been eavesdropping, intervened.</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No unnecessary expenditure, please! I happen to know that the price of a digit is one pound.</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Hmm, in that case I need a computer program to minimize the cost. You don't know some very cheap software gurus, do you?</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In fact, I do. You see, there is this programming contest going on... Help the prime minister to find the cheapest prime path between any two given four-digit primes! The first digit must be nonzero, of course. Here is a solution in the case above.</a:t>
            </a:r>
            <a:endParaRPr lang="zh-CN" altLang="zh-CN" dirty="0">
              <a:latin typeface="Times New Roman" panose="02020603050405020304" pitchFamily="18" charset="0"/>
              <a:cs typeface="Times New Roman" panose="02020603050405020304" pitchFamily="18" charset="0"/>
            </a:endParaRPr>
          </a:p>
          <a:p>
            <a:r>
              <a:rPr lang="nl-NL" altLang="zh-CN" dirty="0">
                <a:latin typeface="Times New Roman" panose="02020603050405020304" pitchFamily="18" charset="0"/>
                <a:cs typeface="Times New Roman" panose="02020603050405020304" pitchFamily="18" charset="0"/>
              </a:rPr>
              <a:t>1033</a:t>
            </a:r>
            <a:endParaRPr lang="zh-CN" altLang="zh-CN" dirty="0">
              <a:latin typeface="Times New Roman" panose="02020603050405020304" pitchFamily="18" charset="0"/>
              <a:cs typeface="Times New Roman" panose="02020603050405020304" pitchFamily="18" charset="0"/>
            </a:endParaRPr>
          </a:p>
          <a:p>
            <a:r>
              <a:rPr lang="nl-NL" altLang="zh-CN" dirty="0">
                <a:latin typeface="Times New Roman" panose="02020603050405020304" pitchFamily="18" charset="0"/>
                <a:cs typeface="Times New Roman" panose="02020603050405020304" pitchFamily="18" charset="0"/>
              </a:rPr>
              <a:t>1733</a:t>
            </a:r>
            <a:endParaRPr lang="zh-CN" altLang="zh-CN" dirty="0">
              <a:latin typeface="Times New Roman" panose="02020603050405020304" pitchFamily="18" charset="0"/>
              <a:cs typeface="Times New Roman" panose="02020603050405020304" pitchFamily="18" charset="0"/>
            </a:endParaRPr>
          </a:p>
          <a:p>
            <a:r>
              <a:rPr lang="nl-NL" altLang="zh-CN" dirty="0">
                <a:latin typeface="Times New Roman" panose="02020603050405020304" pitchFamily="18" charset="0"/>
                <a:cs typeface="Times New Roman" panose="02020603050405020304" pitchFamily="18" charset="0"/>
              </a:rPr>
              <a:t>3733</a:t>
            </a:r>
            <a:endParaRPr lang="zh-CN" altLang="zh-CN" dirty="0">
              <a:latin typeface="Times New Roman" panose="02020603050405020304" pitchFamily="18" charset="0"/>
              <a:cs typeface="Times New Roman" panose="02020603050405020304" pitchFamily="18" charset="0"/>
            </a:endParaRPr>
          </a:p>
          <a:p>
            <a:r>
              <a:rPr lang="nl-NL" altLang="zh-CN" dirty="0">
                <a:latin typeface="Times New Roman" panose="02020603050405020304" pitchFamily="18" charset="0"/>
                <a:cs typeface="Times New Roman" panose="02020603050405020304" pitchFamily="18" charset="0"/>
              </a:rPr>
              <a:t>3739</a:t>
            </a:r>
            <a:endParaRPr lang="zh-CN" altLang="zh-CN" dirty="0">
              <a:latin typeface="Times New Roman" panose="02020603050405020304" pitchFamily="18" charset="0"/>
              <a:cs typeface="Times New Roman" panose="02020603050405020304" pitchFamily="18" charset="0"/>
            </a:endParaRPr>
          </a:p>
          <a:p>
            <a:r>
              <a:rPr lang="nl-NL" altLang="zh-CN" dirty="0">
                <a:latin typeface="Times New Roman" panose="02020603050405020304" pitchFamily="18" charset="0"/>
                <a:cs typeface="Times New Roman" panose="02020603050405020304" pitchFamily="18" charset="0"/>
              </a:rPr>
              <a:t>3779</a:t>
            </a:r>
            <a:endParaRPr lang="zh-CN" altLang="zh-CN" dirty="0">
              <a:latin typeface="Times New Roman" panose="02020603050405020304" pitchFamily="18" charset="0"/>
              <a:cs typeface="Times New Roman" panose="02020603050405020304" pitchFamily="18" charset="0"/>
            </a:endParaRPr>
          </a:p>
          <a:p>
            <a:r>
              <a:rPr lang="nl-NL" altLang="zh-CN" dirty="0">
                <a:latin typeface="Times New Roman" panose="02020603050405020304" pitchFamily="18" charset="0"/>
                <a:cs typeface="Times New Roman" panose="02020603050405020304" pitchFamily="18" charset="0"/>
              </a:rPr>
              <a:t>8779</a:t>
            </a:r>
            <a:endParaRPr lang="zh-CN" altLang="zh-CN" dirty="0">
              <a:latin typeface="Times New Roman" panose="02020603050405020304" pitchFamily="18" charset="0"/>
              <a:cs typeface="Times New Roman" panose="02020603050405020304" pitchFamily="18" charset="0"/>
            </a:endParaRPr>
          </a:p>
          <a:p>
            <a:r>
              <a:rPr lang="nl-NL" altLang="zh-CN" dirty="0">
                <a:latin typeface="Times New Roman" panose="02020603050405020304" pitchFamily="18" charset="0"/>
                <a:cs typeface="Times New Roman" panose="02020603050405020304" pitchFamily="18" charset="0"/>
              </a:rPr>
              <a:t>8179</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cost of this solution is 6 pounds. Note that the digit 1 which got pasted over in step 2 can not be reused in the last step – a new 1 must be purchased.</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81473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nl-NL" altLang="zh-CN" b="1" dirty="0">
                <a:latin typeface="Times New Roman" panose="02020603050405020304" pitchFamily="18" charset="0"/>
                <a:cs typeface="Times New Roman" panose="02020603050405020304" pitchFamily="18" charset="0"/>
              </a:rPr>
              <a:t>Input</a:t>
            </a:r>
            <a:endParaRPr lang="zh-CN" altLang="zh-CN" dirty="0">
              <a:latin typeface="Times New Roman" panose="02020603050405020304" pitchFamily="18" charset="0"/>
              <a:cs typeface="Times New Roman" panose="02020603050405020304" pitchFamily="18" charset="0"/>
            </a:endParaRPr>
          </a:p>
          <a:p>
            <a:r>
              <a:rPr lang="nl-NL" altLang="zh-CN" dirty="0">
                <a:latin typeface="Times New Roman" panose="02020603050405020304" pitchFamily="18" charset="0"/>
                <a:cs typeface="Times New Roman" panose="02020603050405020304" pitchFamily="18" charset="0"/>
              </a:rPr>
              <a:t>One line with a positive number: the number of test cases (at most 100). Then for each test case, one line with two numbers separated by a blank. Both numbers are four-digit primes (without leading zeros).</a:t>
            </a:r>
            <a:endParaRPr lang="zh-CN" altLang="zh-CN" dirty="0">
              <a:latin typeface="Times New Roman" panose="02020603050405020304" pitchFamily="18" charset="0"/>
              <a:cs typeface="Times New Roman" panose="02020603050405020304" pitchFamily="18" charset="0"/>
            </a:endParaRPr>
          </a:p>
          <a:p>
            <a:r>
              <a:rPr lang="nl-NL" altLang="zh-CN" b="1" dirty="0">
                <a:latin typeface="Times New Roman" panose="02020603050405020304" pitchFamily="18" charset="0"/>
                <a:cs typeface="Times New Roman" panose="02020603050405020304" pitchFamily="18" charset="0"/>
              </a:rPr>
              <a:t>Output</a:t>
            </a:r>
            <a:endParaRPr lang="zh-CN" altLang="zh-CN" dirty="0">
              <a:latin typeface="Times New Roman" panose="02020603050405020304" pitchFamily="18" charset="0"/>
              <a:cs typeface="Times New Roman" panose="02020603050405020304" pitchFamily="18" charset="0"/>
            </a:endParaRPr>
          </a:p>
          <a:p>
            <a:r>
              <a:rPr lang="nl-NL" altLang="zh-CN" dirty="0">
                <a:latin typeface="Times New Roman" panose="02020603050405020304" pitchFamily="18" charset="0"/>
                <a:cs typeface="Times New Roman" panose="02020603050405020304" pitchFamily="18" charset="0"/>
              </a:rPr>
              <a:t>One line for each case, either with a number stating the minimal cost or containing the word Impossible.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57181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9506"/>
            <a:ext cx="10515600" cy="914400"/>
          </a:xfrm>
        </p:spPr>
        <p:txBody>
          <a:bodyPr/>
          <a:lstStyle/>
          <a:p>
            <a:r>
              <a:rPr lang="zh-CN" altLang="zh-CN" dirty="0">
                <a:solidFill>
                  <a:srgbClr val="C00000"/>
                </a:solidFill>
                <a:latin typeface="Times New Roman" panose="02020603050405020304" pitchFamily="18" charset="0"/>
                <a:cs typeface="Times New Roman" panose="02020603050405020304" pitchFamily="18" charset="0"/>
              </a:rPr>
              <a:t>Analysis</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421476"/>
            <a:ext cx="10515600" cy="5237018"/>
          </a:xfrm>
        </p:spPr>
        <p:txBody>
          <a:bodyPr>
            <a:normAutofit lnSpcReduction="10000"/>
          </a:bodyPr>
          <a:lstStyle/>
          <a:p>
            <a:r>
              <a:rPr lang="nl-NL" altLang="zh-CN" sz="3600" dirty="0">
                <a:latin typeface="Times New Roman" panose="02020603050405020304" pitchFamily="18" charset="0"/>
                <a:cs typeface="Times New Roman" panose="02020603050405020304" pitchFamily="18" charset="0"/>
              </a:rPr>
              <a:t>Every number is a four-digit number. There are 10 possible values for each digit ([0..9]), and the first digit must be nonzero. </a:t>
            </a:r>
          </a:p>
          <a:p>
            <a:r>
              <a:rPr lang="nl-NL" altLang="zh-CN" sz="3600" dirty="0">
                <a:latin typeface="Times New Roman" panose="02020603050405020304" pitchFamily="18" charset="0"/>
                <a:cs typeface="Times New Roman" panose="02020603050405020304" pitchFamily="18" charset="0"/>
              </a:rPr>
              <a:t>The problem is represented by </a:t>
            </a:r>
            <a:r>
              <a:rPr lang="nl-NL" altLang="zh-CN" sz="3600" dirty="0">
                <a:solidFill>
                  <a:srgbClr val="C00000"/>
                </a:solidFill>
                <a:latin typeface="Times New Roman" panose="02020603050405020304" pitchFamily="18" charset="0"/>
                <a:cs typeface="Times New Roman" panose="02020603050405020304" pitchFamily="18" charset="0"/>
              </a:rPr>
              <a:t>a graph</a:t>
            </a:r>
            <a:r>
              <a:rPr lang="nl-NL" altLang="zh-CN" sz="3600" dirty="0">
                <a:latin typeface="Times New Roman" panose="02020603050405020304" pitchFamily="18" charset="0"/>
                <a:cs typeface="Times New Roman" panose="02020603050405020304" pitchFamily="18" charset="0"/>
              </a:rPr>
              <a:t>: </a:t>
            </a:r>
          </a:p>
          <a:p>
            <a:pPr lvl="1"/>
            <a:r>
              <a:rPr lang="nl-NL" altLang="zh-CN" sz="3600" dirty="0">
                <a:latin typeface="Times New Roman" panose="02020603050405020304" pitchFamily="18" charset="0"/>
                <a:cs typeface="Times New Roman" panose="02020603050405020304" pitchFamily="18" charset="0"/>
              </a:rPr>
              <a:t>the initial prime and all primes gotten by changing a digit are </a:t>
            </a:r>
            <a:r>
              <a:rPr lang="nl-NL" altLang="zh-CN" sz="3600" dirty="0">
                <a:solidFill>
                  <a:srgbClr val="C00000"/>
                </a:solidFill>
                <a:latin typeface="Times New Roman" panose="02020603050405020304" pitchFamily="18" charset="0"/>
                <a:cs typeface="Times New Roman" panose="02020603050405020304" pitchFamily="18" charset="0"/>
              </a:rPr>
              <a:t>vertices</a:t>
            </a:r>
            <a:r>
              <a:rPr lang="nl-NL" altLang="zh-CN" sz="3600" dirty="0">
                <a:latin typeface="Times New Roman" panose="02020603050405020304" pitchFamily="18" charset="0"/>
                <a:cs typeface="Times New Roman" panose="02020603050405020304" pitchFamily="18" charset="0"/>
              </a:rPr>
              <a:t>. </a:t>
            </a:r>
          </a:p>
          <a:p>
            <a:pPr lvl="1"/>
            <a:r>
              <a:rPr lang="nl-NL" altLang="zh-CN" sz="3600" dirty="0">
                <a:latin typeface="Times New Roman" panose="02020603050405020304" pitchFamily="18" charset="0"/>
                <a:cs typeface="Times New Roman" panose="02020603050405020304" pitchFamily="18" charset="0"/>
              </a:rPr>
              <a:t>If prime </a:t>
            </a:r>
            <a:r>
              <a:rPr lang="nl-NL" altLang="zh-CN" sz="3600" i="1" dirty="0">
                <a:latin typeface="Times New Roman" panose="02020603050405020304" pitchFamily="18" charset="0"/>
                <a:cs typeface="Times New Roman" panose="02020603050405020304" pitchFamily="18" charset="0"/>
              </a:rPr>
              <a:t>a</a:t>
            </a:r>
            <a:r>
              <a:rPr lang="nl-NL" altLang="zh-CN" sz="3600" dirty="0">
                <a:latin typeface="Times New Roman" panose="02020603050405020304" pitchFamily="18" charset="0"/>
                <a:cs typeface="Times New Roman" panose="02020603050405020304" pitchFamily="18" charset="0"/>
              </a:rPr>
              <a:t> can be changed into prime </a:t>
            </a:r>
            <a:r>
              <a:rPr lang="nl-NL" altLang="zh-CN" sz="3600" i="1" dirty="0">
                <a:latin typeface="Times New Roman" panose="02020603050405020304" pitchFamily="18" charset="0"/>
                <a:cs typeface="Times New Roman" panose="02020603050405020304" pitchFamily="18" charset="0"/>
              </a:rPr>
              <a:t>b</a:t>
            </a:r>
            <a:r>
              <a:rPr lang="nl-NL" altLang="zh-CN" sz="3600" dirty="0">
                <a:latin typeface="Times New Roman" panose="02020603050405020304" pitchFamily="18" charset="0"/>
                <a:cs typeface="Times New Roman" panose="02020603050405020304" pitchFamily="18" charset="0"/>
              </a:rPr>
              <a:t> by changing a digit, there is an </a:t>
            </a:r>
            <a:r>
              <a:rPr lang="nl-NL" altLang="zh-CN" sz="3600" dirty="0">
                <a:solidFill>
                  <a:srgbClr val="C00000"/>
                </a:solidFill>
                <a:latin typeface="Times New Roman" panose="02020603050405020304" pitchFamily="18" charset="0"/>
                <a:cs typeface="Times New Roman" panose="02020603050405020304" pitchFamily="18" charset="0"/>
              </a:rPr>
              <a:t>arc </a:t>
            </a:r>
            <a:r>
              <a:rPr lang="nl-NL" altLang="zh-CN" sz="3600" dirty="0">
                <a:latin typeface="Times New Roman" panose="02020603050405020304" pitchFamily="18" charset="0"/>
                <a:cs typeface="Times New Roman" panose="02020603050405020304" pitchFamily="18" charset="0"/>
              </a:rPr>
              <a:t>(</a:t>
            </a:r>
            <a:r>
              <a:rPr lang="nl-NL" altLang="zh-CN" sz="3600" i="1" dirty="0">
                <a:latin typeface="Times New Roman" panose="02020603050405020304" pitchFamily="18" charset="0"/>
                <a:cs typeface="Times New Roman" panose="02020603050405020304" pitchFamily="18" charset="0"/>
              </a:rPr>
              <a:t>a</a:t>
            </a:r>
            <a:r>
              <a:rPr lang="nl-NL" altLang="zh-CN" sz="3600" dirty="0">
                <a:latin typeface="Times New Roman" panose="02020603050405020304" pitchFamily="18" charset="0"/>
                <a:cs typeface="Times New Roman" panose="02020603050405020304" pitchFamily="18" charset="0"/>
              </a:rPr>
              <a:t>, </a:t>
            </a:r>
            <a:r>
              <a:rPr lang="nl-NL" altLang="zh-CN" sz="3600" i="1" dirty="0">
                <a:latin typeface="Times New Roman" panose="02020603050405020304" pitchFamily="18" charset="0"/>
                <a:cs typeface="Times New Roman" panose="02020603050405020304" pitchFamily="18" charset="0"/>
              </a:rPr>
              <a:t>b</a:t>
            </a:r>
            <a:r>
              <a:rPr lang="nl-NL" altLang="zh-CN" sz="3600" dirty="0">
                <a:latin typeface="Times New Roman" panose="02020603050405020304" pitchFamily="18" charset="0"/>
                <a:cs typeface="Times New Roman" panose="02020603050405020304" pitchFamily="18" charset="0"/>
              </a:rPr>
              <a:t>) whose length is 1 connecting two vertices</a:t>
            </a:r>
            <a:r>
              <a:rPr lang="nl-NL" altLang="zh-CN" sz="3600" i="1" dirty="0">
                <a:latin typeface="Times New Roman" panose="02020603050405020304" pitchFamily="18" charset="0"/>
                <a:cs typeface="Times New Roman" panose="02020603050405020304" pitchFamily="18" charset="0"/>
              </a:rPr>
              <a:t> </a:t>
            </a:r>
            <a:r>
              <a:rPr lang="nl-NL" altLang="zh-CN" sz="3600" dirty="0">
                <a:latin typeface="Times New Roman" panose="02020603050405020304" pitchFamily="18" charset="0"/>
                <a:cs typeface="Times New Roman" panose="02020603050405020304" pitchFamily="18" charset="0"/>
              </a:rPr>
              <a:t>corresponding to </a:t>
            </a:r>
            <a:r>
              <a:rPr lang="nl-NL" altLang="zh-CN" sz="3600" i="1" dirty="0">
                <a:latin typeface="Times New Roman" panose="02020603050405020304" pitchFamily="18" charset="0"/>
                <a:cs typeface="Times New Roman" panose="02020603050405020304" pitchFamily="18" charset="0"/>
              </a:rPr>
              <a:t>a</a:t>
            </a:r>
            <a:r>
              <a:rPr lang="nl-NL" altLang="zh-CN" sz="3600" dirty="0">
                <a:latin typeface="Times New Roman" panose="02020603050405020304" pitchFamily="18" charset="0"/>
                <a:cs typeface="Times New Roman" panose="02020603050405020304" pitchFamily="18" charset="0"/>
              </a:rPr>
              <a:t> and </a:t>
            </a:r>
            <a:r>
              <a:rPr lang="nl-NL" altLang="zh-CN" sz="3600" i="1" dirty="0">
                <a:latin typeface="Times New Roman" panose="02020603050405020304" pitchFamily="18" charset="0"/>
                <a:cs typeface="Times New Roman" panose="02020603050405020304" pitchFamily="18" charset="0"/>
              </a:rPr>
              <a:t>b</a:t>
            </a:r>
            <a:r>
              <a:rPr lang="nl-NL" altLang="zh-CN" sz="3600" dirty="0">
                <a:latin typeface="Times New Roman" panose="02020603050405020304" pitchFamily="18" charset="0"/>
                <a:cs typeface="Times New Roman" panose="02020603050405020304" pitchFamily="18" charset="0"/>
              </a:rPr>
              <a:t> respectively.</a:t>
            </a:r>
          </a:p>
        </p:txBody>
      </p:sp>
    </p:spTree>
    <p:extLst>
      <p:ext uri="{BB962C8B-B14F-4D97-AF65-F5344CB8AC3E}">
        <p14:creationId xmlns:p14="http://schemas.microsoft.com/office/powerpoint/2010/main" val="29207683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1A3AC-6F94-4C36-B84E-7D051BBEF0B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24DF0FB-1134-44A9-88E2-633E431C3DCD}"/>
              </a:ext>
            </a:extLst>
          </p:cNvPr>
          <p:cNvSpPr>
            <a:spLocks noGrp="1"/>
          </p:cNvSpPr>
          <p:nvPr>
            <p:ph idx="1"/>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a:t>
            </a:r>
            <a:r>
              <a:rPr lang="nl-NL" altLang="zh-CN" sz="3600" dirty="0">
                <a:latin typeface="Times New Roman" panose="02020603050405020304" pitchFamily="18" charset="0"/>
                <a:cs typeface="Times New Roman" panose="02020603050405020304" pitchFamily="18" charset="0"/>
              </a:rPr>
              <a:t>f there is a path from initial prime </a:t>
            </a:r>
            <a:r>
              <a:rPr lang="nl-NL" altLang="zh-CN" sz="3600" i="1" dirty="0">
                <a:latin typeface="Times New Roman" panose="02020603050405020304" pitchFamily="18" charset="0"/>
                <a:cs typeface="Times New Roman" panose="02020603050405020304" pitchFamily="18" charset="0"/>
              </a:rPr>
              <a:t>x</a:t>
            </a:r>
            <a:r>
              <a:rPr lang="nl-NL" altLang="zh-CN" sz="3600" dirty="0">
                <a:latin typeface="Times New Roman" panose="02020603050405020304" pitchFamily="18" charset="0"/>
                <a:cs typeface="Times New Roman" panose="02020603050405020304" pitchFamily="18" charset="0"/>
              </a:rPr>
              <a:t> to goal prime </a:t>
            </a:r>
            <a:r>
              <a:rPr lang="nl-NL" altLang="zh-CN" sz="3600" i="1" dirty="0">
                <a:latin typeface="Times New Roman" panose="02020603050405020304" pitchFamily="18" charset="0"/>
                <a:cs typeface="Times New Roman" panose="02020603050405020304" pitchFamily="18" charset="0"/>
              </a:rPr>
              <a:t>y</a:t>
            </a:r>
            <a:r>
              <a:rPr lang="nl-NL" altLang="zh-CN" sz="3600" dirty="0">
                <a:latin typeface="Times New Roman" panose="02020603050405020304" pitchFamily="18" charset="0"/>
                <a:cs typeface="Times New Roman" panose="02020603050405020304" pitchFamily="18" charset="0"/>
              </a:rPr>
              <a:t>, then the number of arcs in the path is the cost; else there is no solution. </a:t>
            </a:r>
          </a:p>
          <a:p>
            <a:r>
              <a:rPr lang="en-US" altLang="zh-CN" sz="3600" dirty="0">
                <a:latin typeface="Times New Roman" panose="02020603050405020304" pitchFamily="18" charset="0"/>
                <a:cs typeface="Times New Roman" panose="02020603050405020304" pitchFamily="18" charset="0"/>
              </a:rPr>
              <a:t>S</a:t>
            </a:r>
            <a:r>
              <a:rPr lang="nl-NL" altLang="zh-CN" sz="3600" dirty="0">
                <a:latin typeface="Times New Roman" panose="02020603050405020304" pitchFamily="18" charset="0"/>
                <a:cs typeface="Times New Roman" panose="02020603050405020304" pitchFamily="18" charset="0"/>
              </a:rPr>
              <a:t>olving the problem is to calculate the shortest path from initial prime </a:t>
            </a:r>
            <a:r>
              <a:rPr lang="nl-NL" altLang="zh-CN" sz="3600" i="1" dirty="0">
                <a:latin typeface="Times New Roman" panose="02020603050405020304" pitchFamily="18" charset="0"/>
                <a:cs typeface="Times New Roman" panose="02020603050405020304" pitchFamily="18" charset="0"/>
              </a:rPr>
              <a:t>x</a:t>
            </a:r>
            <a:r>
              <a:rPr lang="nl-NL" altLang="zh-CN" sz="3600" dirty="0">
                <a:latin typeface="Times New Roman" panose="02020603050405020304" pitchFamily="18" charset="0"/>
                <a:cs typeface="Times New Roman" panose="02020603050405020304" pitchFamily="18" charset="0"/>
              </a:rPr>
              <a:t> to goal prime </a:t>
            </a:r>
            <a:r>
              <a:rPr lang="nl-NL" altLang="zh-CN" sz="3600" i="1" dirty="0">
                <a:latin typeface="Times New Roman" panose="02020603050405020304" pitchFamily="18" charset="0"/>
                <a:cs typeface="Times New Roman" panose="02020603050405020304" pitchFamily="18" charset="0"/>
              </a:rPr>
              <a:t>y</a:t>
            </a:r>
            <a:r>
              <a:rPr lang="nl-NL" altLang="zh-CN" sz="3600" dirty="0">
                <a:latin typeface="Times New Roman" panose="02020603050405020304" pitchFamily="18" charset="0"/>
                <a:cs typeface="Times New Roman" panose="02020603050405020304" pitchFamily="18" charset="0"/>
              </a:rPr>
              <a:t>, and BFS is used to find the shortest path.</a:t>
            </a:r>
            <a:endParaRPr lang="zh-CN" altLang="en-US" sz="3600" dirty="0"/>
          </a:p>
        </p:txBody>
      </p:sp>
    </p:spTree>
    <p:extLst>
      <p:ext uri="{BB962C8B-B14F-4D97-AF65-F5344CB8AC3E}">
        <p14:creationId xmlns:p14="http://schemas.microsoft.com/office/powerpoint/2010/main" val="42061716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nl-NL" altLang="zh-CN" sz="3600" dirty="0">
                <a:latin typeface="Times New Roman" panose="02020603050405020304" pitchFamily="18" charset="0"/>
                <a:cs typeface="Times New Roman" panose="02020603050405020304" pitchFamily="18" charset="0"/>
              </a:rPr>
              <a:t>array </a:t>
            </a:r>
            <a:r>
              <a:rPr lang="nl-NL" altLang="zh-CN" sz="3600" i="1" dirty="0">
                <a:latin typeface="Times New Roman" panose="02020603050405020304" pitchFamily="18" charset="0"/>
                <a:cs typeface="Times New Roman" panose="02020603050405020304" pitchFamily="18" charset="0"/>
              </a:rPr>
              <a:t>s</a:t>
            </a:r>
            <a:r>
              <a:rPr lang="nl-NL" altLang="zh-CN" sz="3600" dirty="0">
                <a:latin typeface="Times New Roman" panose="02020603050405020304" pitchFamily="18" charset="0"/>
                <a:cs typeface="Times New Roman" panose="02020603050405020304" pitchFamily="18" charset="0"/>
              </a:rPr>
              <a:t>[ ] is used to store lengthes of the shortest pathes for all gotten primes; </a:t>
            </a:r>
          </a:p>
          <a:p>
            <a:r>
              <a:rPr lang="nl-NL" altLang="zh-CN" sz="3600" dirty="0">
                <a:latin typeface="Times New Roman" panose="02020603050405020304" pitchFamily="18" charset="0"/>
                <a:cs typeface="Times New Roman" panose="02020603050405020304" pitchFamily="18" charset="0"/>
              </a:rPr>
              <a:t>the type for elements in queue </a:t>
            </a:r>
            <a:r>
              <a:rPr lang="nl-NL" altLang="zh-CN" sz="3600" i="1" dirty="0">
                <a:latin typeface="Times New Roman" panose="02020603050405020304" pitchFamily="18" charset="0"/>
                <a:cs typeface="Times New Roman" panose="02020603050405020304" pitchFamily="18" charset="0"/>
              </a:rPr>
              <a:t>h</a:t>
            </a:r>
            <a:r>
              <a:rPr lang="nl-NL" altLang="zh-CN" sz="3600" dirty="0">
                <a:latin typeface="Times New Roman" panose="02020603050405020304" pitchFamily="18" charset="0"/>
                <a:cs typeface="Times New Roman" panose="02020603050405020304" pitchFamily="18" charset="0"/>
              </a:rPr>
              <a:t>[ ] is </a:t>
            </a:r>
            <a:r>
              <a:rPr lang="nl-NL" altLang="zh-CN" sz="3600" i="1" dirty="0">
                <a:latin typeface="Times New Roman" panose="02020603050405020304" pitchFamily="18" charset="0"/>
                <a:cs typeface="Times New Roman" panose="02020603050405020304" pitchFamily="18" charset="0"/>
              </a:rPr>
              <a:t>struct</a:t>
            </a:r>
            <a:r>
              <a:rPr lang="nl-NL" altLang="zh-CN" sz="3600" dirty="0">
                <a:latin typeface="Times New Roman" panose="02020603050405020304" pitchFamily="18" charset="0"/>
                <a:cs typeface="Times New Roman" panose="02020603050405020304" pitchFamily="18" charset="0"/>
              </a:rPr>
              <a:t>, where </a:t>
            </a:r>
            <a:r>
              <a:rPr lang="nl-NL" altLang="zh-CN" sz="3600" i="1" dirty="0">
                <a:latin typeface="Times New Roman" panose="02020603050405020304" pitchFamily="18" charset="0"/>
                <a:cs typeface="Times New Roman" panose="02020603050405020304" pitchFamily="18" charset="0"/>
              </a:rPr>
              <a:t>h</a:t>
            </a:r>
            <a:r>
              <a:rPr lang="nl-NL" altLang="zh-CN" sz="3600" dirty="0">
                <a:latin typeface="Times New Roman" panose="02020603050405020304" pitchFamily="18" charset="0"/>
                <a:cs typeface="Times New Roman" panose="02020603050405020304" pitchFamily="18" charset="0"/>
              </a:rPr>
              <a:t>[ ].</a:t>
            </a:r>
            <a:r>
              <a:rPr lang="nl-NL" altLang="zh-CN" sz="3600" i="1" dirty="0">
                <a:latin typeface="Times New Roman" panose="02020603050405020304" pitchFamily="18" charset="0"/>
                <a:cs typeface="Times New Roman" panose="02020603050405020304" pitchFamily="18" charset="0"/>
              </a:rPr>
              <a:t>k</a:t>
            </a:r>
            <a:r>
              <a:rPr lang="nl-NL" altLang="zh-CN" sz="3600" dirty="0">
                <a:latin typeface="Times New Roman" panose="02020603050405020304" pitchFamily="18" charset="0"/>
                <a:cs typeface="Times New Roman" panose="02020603050405020304" pitchFamily="18" charset="0"/>
              </a:rPr>
              <a:t> and </a:t>
            </a:r>
            <a:r>
              <a:rPr lang="nl-NL" altLang="zh-CN" sz="3600" i="1" dirty="0">
                <a:latin typeface="Times New Roman" panose="02020603050405020304" pitchFamily="18" charset="0"/>
                <a:cs typeface="Times New Roman" panose="02020603050405020304" pitchFamily="18" charset="0"/>
              </a:rPr>
              <a:t>h</a:t>
            </a:r>
            <a:r>
              <a:rPr lang="nl-NL" altLang="zh-CN" sz="3600" dirty="0">
                <a:latin typeface="Times New Roman" panose="02020603050405020304" pitchFamily="18" charset="0"/>
                <a:cs typeface="Times New Roman" panose="02020603050405020304" pitchFamily="18" charset="0"/>
              </a:rPr>
              <a:t>[ ].</a:t>
            </a:r>
            <a:r>
              <a:rPr lang="nl-NL" altLang="zh-CN" sz="3600" i="1" dirty="0">
                <a:latin typeface="Times New Roman" panose="02020603050405020304" pitchFamily="18" charset="0"/>
                <a:cs typeface="Times New Roman" panose="02020603050405020304" pitchFamily="18" charset="0"/>
              </a:rPr>
              <a:t>step</a:t>
            </a:r>
            <a:r>
              <a:rPr lang="nl-NL" altLang="zh-CN" sz="3600" dirty="0">
                <a:latin typeface="Times New Roman" panose="02020603050405020304" pitchFamily="18" charset="0"/>
                <a:cs typeface="Times New Roman" panose="02020603050405020304" pitchFamily="18" charset="0"/>
              </a:rPr>
              <a:t> are used to store primes and lengthes of pathes respectively, and pointers for the front and the rear of </a:t>
            </a:r>
            <a:r>
              <a:rPr lang="nl-NL" altLang="zh-CN" sz="3600" i="1" dirty="0">
                <a:latin typeface="Times New Roman" panose="02020603050405020304" pitchFamily="18" charset="0"/>
                <a:cs typeface="Times New Roman" panose="02020603050405020304" pitchFamily="18" charset="0"/>
              </a:rPr>
              <a:t>h</a:t>
            </a:r>
            <a:r>
              <a:rPr lang="nl-NL" altLang="zh-CN" sz="3600" dirty="0">
                <a:latin typeface="Times New Roman" panose="02020603050405020304" pitchFamily="18" charset="0"/>
                <a:cs typeface="Times New Roman" panose="02020603050405020304" pitchFamily="18" charset="0"/>
              </a:rPr>
              <a:t> are</a:t>
            </a:r>
            <a:r>
              <a:rPr lang="nl-NL" altLang="zh-CN" sz="3600" i="1" dirty="0">
                <a:latin typeface="Times New Roman" panose="02020603050405020304" pitchFamily="18" charset="0"/>
                <a:cs typeface="Times New Roman" panose="02020603050405020304" pitchFamily="18" charset="0"/>
              </a:rPr>
              <a:t> l </a:t>
            </a:r>
            <a:r>
              <a:rPr lang="nl-NL" altLang="zh-CN" sz="3600" dirty="0">
                <a:latin typeface="Times New Roman" panose="02020603050405020304" pitchFamily="18" charset="0"/>
                <a:cs typeface="Times New Roman" panose="02020603050405020304" pitchFamily="18" charset="0"/>
              </a:rPr>
              <a:t>and </a:t>
            </a:r>
            <a:r>
              <a:rPr lang="nl-NL" altLang="zh-CN" sz="3600" i="1" dirty="0">
                <a:latin typeface="Times New Roman" panose="02020603050405020304" pitchFamily="18" charset="0"/>
                <a:cs typeface="Times New Roman" panose="02020603050405020304" pitchFamily="18" charset="0"/>
              </a:rPr>
              <a:t>r</a:t>
            </a:r>
            <a:r>
              <a:rPr lang="nl-NL" altLang="zh-CN" sz="3600" dirty="0">
                <a:latin typeface="Times New Roman" panose="02020603050405020304" pitchFamily="18" charset="0"/>
                <a:cs typeface="Times New Roman" panose="02020603050405020304" pitchFamily="18" charset="0"/>
              </a:rPr>
              <a:t> respectively.</a:t>
            </a:r>
            <a:endParaRPr lang="zh-CN" altLang="zh-C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66575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A674F4-4EAA-4748-996B-6BA29F0DDA6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D6F3CD4-84DC-4AD1-AAA6-87055B910C91}"/>
              </a:ext>
            </a:extLst>
          </p:cNvPr>
          <p:cNvSpPr>
            <a:spLocks noGrp="1"/>
          </p:cNvSpPr>
          <p:nvPr>
            <p:ph idx="1"/>
          </p:nvPr>
        </p:nvSpPr>
        <p:spPr/>
        <p:txBody>
          <a:bodyPr/>
          <a:lstStyle/>
          <a:p>
            <a:r>
              <a:rPr lang="en-US" altLang="zh-CN" sz="3600" dirty="0">
                <a:latin typeface="Times New Roman" panose="02020603050405020304" pitchFamily="18" charset="0"/>
                <a:cs typeface="Times New Roman" panose="02020603050405020304" pitchFamily="18" charset="0"/>
              </a:rPr>
              <a:t>S</a:t>
            </a:r>
            <a:r>
              <a:rPr lang="nl-NL" altLang="zh-CN" sz="3600" dirty="0">
                <a:latin typeface="Times New Roman" panose="02020603050405020304" pitchFamily="18" charset="0"/>
                <a:cs typeface="Times New Roman" panose="02020603050405020304" pitchFamily="18" charset="0"/>
              </a:rPr>
              <a:t>ieve method is used to calculate all primes between 2 and 9999, and all primes are put into array </a:t>
            </a:r>
            <a:r>
              <a:rPr lang="nl-NL" altLang="zh-CN" sz="3600" i="1" dirty="0">
                <a:latin typeface="Times New Roman" panose="02020603050405020304" pitchFamily="18" charset="0"/>
                <a:cs typeface="Times New Roman" panose="02020603050405020304" pitchFamily="18" charset="0"/>
              </a:rPr>
              <a:t>p</a:t>
            </a:r>
            <a:r>
              <a:rPr lang="nl-NL" altLang="zh-CN" sz="3600" dirty="0">
                <a:latin typeface="Times New Roman" panose="02020603050405020304" pitchFamily="18" charset="0"/>
                <a:cs typeface="Times New Roman" panose="02020603050405020304" pitchFamily="18" charset="0"/>
              </a:rPr>
              <a:t>. </a:t>
            </a:r>
          </a:p>
          <a:p>
            <a:r>
              <a:rPr lang="nl-NL" altLang="zh-CN" sz="3600" dirty="0">
                <a:latin typeface="Times New Roman" panose="02020603050405020304" pitchFamily="18" charset="0"/>
                <a:cs typeface="Times New Roman" panose="02020603050405020304" pitchFamily="18" charset="0"/>
              </a:rPr>
              <a:t>Only the minimal cost is required to calculate for the problem. Therefore the directed graph needn’t to be stored, and we only need focus on calculating the shortest paths.</a:t>
            </a:r>
            <a:endParaRPr lang="zh-CN" altLang="en-US" sz="36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0575933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2241"/>
            <a:ext cx="10515600" cy="325119"/>
          </a:xfrm>
        </p:spPr>
        <p:txBody>
          <a:bodyPr>
            <a:normAutofit fontScale="90000"/>
          </a:bodyPr>
          <a:lstStyle/>
          <a:p>
            <a:endParaRPr lang="zh-CN" altLang="en-US" dirty="0"/>
          </a:p>
        </p:txBody>
      </p:sp>
      <p:sp>
        <p:nvSpPr>
          <p:cNvPr id="3" name="内容占位符 2"/>
          <p:cNvSpPr>
            <a:spLocks noGrp="1"/>
          </p:cNvSpPr>
          <p:nvPr>
            <p:ph idx="1"/>
          </p:nvPr>
        </p:nvSpPr>
        <p:spPr>
          <a:xfrm>
            <a:off x="838200" y="1088967"/>
            <a:ext cx="10201102" cy="5378336"/>
          </a:xfrm>
        </p:spPr>
        <p:txBody>
          <a:bodyPr>
            <a:normAutofit/>
          </a:bodyPr>
          <a:lstStyle/>
          <a:p>
            <a:r>
              <a:rPr lang="nl-NL" altLang="zh-CN" sz="4000" dirty="0">
                <a:solidFill>
                  <a:srgbClr val="C00000"/>
                </a:solidFill>
                <a:latin typeface="Times New Roman" panose="02020603050405020304" pitchFamily="18" charset="0"/>
                <a:cs typeface="Times New Roman" panose="02020603050405020304" pitchFamily="18" charset="0"/>
              </a:rPr>
              <a:t>Step 1: </a:t>
            </a:r>
            <a:r>
              <a:rPr lang="en-US" altLang="zh-CN" sz="4000" dirty="0">
                <a:solidFill>
                  <a:srgbClr val="C00000"/>
                </a:solidFill>
                <a:latin typeface="Times New Roman" panose="02020603050405020304" pitchFamily="18" charset="0"/>
                <a:cs typeface="Times New Roman" panose="02020603050405020304" pitchFamily="18" charset="0"/>
              </a:rPr>
              <a:t>Initialization</a:t>
            </a:r>
            <a:r>
              <a:rPr lang="en-US" altLang="zh-CN" sz="4000" dirty="0">
                <a:latin typeface="Times New Roman" panose="02020603050405020304" pitchFamily="18" charset="0"/>
                <a:cs typeface="Times New Roman" panose="02020603050405020304" pitchFamily="18" charset="0"/>
              </a:rPr>
              <a:t>. </a:t>
            </a:r>
          </a:p>
          <a:p>
            <a:pPr lvl="1"/>
            <a:r>
              <a:rPr lang="en-US" altLang="zh-CN" sz="3600" dirty="0">
                <a:latin typeface="Times New Roman" panose="02020603050405020304" pitchFamily="18" charset="0"/>
                <a:cs typeface="Times New Roman" panose="02020603050405020304" pitchFamily="18" charset="0"/>
              </a:rPr>
              <a:t>The initial prime </a:t>
            </a:r>
            <a:r>
              <a:rPr lang="en-US" altLang="zh-CN" sz="3600" i="1" dirty="0">
                <a:latin typeface="Times New Roman" panose="02020603050405020304" pitchFamily="18" charset="0"/>
                <a:cs typeface="Times New Roman" panose="02020603050405020304" pitchFamily="18" charset="0"/>
              </a:rPr>
              <a:t>x</a:t>
            </a:r>
            <a:r>
              <a:rPr lang="en-US" altLang="zh-CN" sz="3600" dirty="0">
                <a:latin typeface="Times New Roman" panose="02020603050405020304" pitchFamily="18" charset="0"/>
                <a:cs typeface="Times New Roman" panose="02020603050405020304" pitchFamily="18" charset="0"/>
              </a:rPr>
              <a:t> is added into queue </a:t>
            </a:r>
            <a:r>
              <a:rPr lang="en-US" altLang="zh-CN" sz="3600" i="1" dirty="0">
                <a:latin typeface="Times New Roman" panose="02020603050405020304" pitchFamily="18" charset="0"/>
                <a:cs typeface="Times New Roman" panose="02020603050405020304" pitchFamily="18" charset="0"/>
              </a:rPr>
              <a:t>h</a:t>
            </a:r>
            <a:r>
              <a:rPr lang="en-US" altLang="zh-CN" sz="3600" dirty="0">
                <a:latin typeface="Times New Roman" panose="02020603050405020304" pitchFamily="18" charset="0"/>
                <a:cs typeface="Times New Roman" panose="02020603050405020304" pitchFamily="18" charset="0"/>
              </a:rPr>
              <a:t>. Its path length is 0 (</a:t>
            </a:r>
            <a:r>
              <a:rPr lang="en-US" altLang="zh-CN" sz="3600" i="1" dirty="0">
                <a:latin typeface="Times New Roman" panose="02020603050405020304" pitchFamily="18" charset="0"/>
                <a:cs typeface="Times New Roman" panose="02020603050405020304" pitchFamily="18" charset="0"/>
              </a:rPr>
              <a:t>h</a:t>
            </a:r>
            <a:r>
              <a:rPr lang="en-US" altLang="zh-CN" sz="3600" dirty="0">
                <a:latin typeface="Times New Roman" panose="02020603050405020304" pitchFamily="18" charset="0"/>
                <a:cs typeface="Times New Roman" panose="02020603050405020304" pitchFamily="18" charset="0"/>
              </a:rPr>
              <a:t>[1].</a:t>
            </a:r>
            <a:r>
              <a:rPr lang="en-US" altLang="zh-CN" sz="3600" i="1" dirty="0">
                <a:latin typeface="Times New Roman" panose="02020603050405020304" pitchFamily="18" charset="0"/>
                <a:cs typeface="Times New Roman" panose="02020603050405020304" pitchFamily="18" charset="0"/>
              </a:rPr>
              <a:t>k</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x</a:t>
            </a:r>
            <a:r>
              <a:rPr lang="en-US" altLang="zh-CN" sz="3600" dirty="0">
                <a:latin typeface="Times New Roman" panose="02020603050405020304" pitchFamily="18" charset="0"/>
                <a:cs typeface="Times New Roman" panose="02020603050405020304" pitchFamily="18" charset="0"/>
              </a:rPr>
              <a:t>; </a:t>
            </a:r>
            <a:r>
              <a:rPr lang="en-US" altLang="zh-CN" sz="3600" i="1" dirty="0">
                <a:latin typeface="Times New Roman" panose="02020603050405020304" pitchFamily="18" charset="0"/>
                <a:cs typeface="Times New Roman" panose="02020603050405020304" pitchFamily="18" charset="0"/>
              </a:rPr>
              <a:t>h</a:t>
            </a:r>
            <a:r>
              <a:rPr lang="en-US" altLang="zh-CN" sz="3600" dirty="0">
                <a:latin typeface="Times New Roman" panose="02020603050405020304" pitchFamily="18" charset="0"/>
                <a:cs typeface="Times New Roman" panose="02020603050405020304" pitchFamily="18" charset="0"/>
              </a:rPr>
              <a:t>[1].</a:t>
            </a:r>
            <a:r>
              <a:rPr lang="en-US" altLang="zh-CN" sz="3600" i="1" dirty="0">
                <a:latin typeface="Times New Roman" panose="02020603050405020304" pitchFamily="18" charset="0"/>
                <a:cs typeface="Times New Roman" panose="02020603050405020304" pitchFamily="18" charset="0"/>
              </a:rPr>
              <a:t>step</a:t>
            </a:r>
            <a:r>
              <a:rPr lang="en-US" altLang="zh-CN" sz="3600" dirty="0">
                <a:latin typeface="Times New Roman" panose="02020603050405020304" pitchFamily="18" charset="0"/>
                <a:cs typeface="Times New Roman" panose="02020603050405020304" pitchFamily="18" charset="0"/>
              </a:rPr>
              <a:t>=0; ). </a:t>
            </a:r>
          </a:p>
          <a:p>
            <a:pPr lvl="1"/>
            <a:r>
              <a:rPr lang="en-US" altLang="zh-CN" sz="3600" dirty="0">
                <a:latin typeface="Times New Roman" panose="02020603050405020304" pitchFamily="18" charset="0"/>
                <a:cs typeface="Times New Roman" panose="02020603050405020304" pitchFamily="18" charset="0"/>
              </a:rPr>
              <a:t>T</a:t>
            </a:r>
            <a:r>
              <a:rPr lang="nl-NL" altLang="zh-CN" sz="3600" dirty="0">
                <a:latin typeface="Times New Roman" panose="02020603050405020304" pitchFamily="18" charset="0"/>
                <a:cs typeface="Times New Roman" panose="02020603050405020304" pitchFamily="18" charset="0"/>
              </a:rPr>
              <a:t>he minimal cost </a:t>
            </a:r>
            <a:r>
              <a:rPr lang="nl-NL" altLang="zh-CN" sz="3600" i="1" dirty="0">
                <a:latin typeface="Times New Roman" panose="02020603050405020304" pitchFamily="18" charset="0"/>
                <a:cs typeface="Times New Roman" panose="02020603050405020304" pitchFamily="18" charset="0"/>
              </a:rPr>
              <a:t>ans</a:t>
            </a:r>
            <a:r>
              <a:rPr lang="nl-NL" altLang="zh-CN" sz="3600" dirty="0">
                <a:latin typeface="Times New Roman" panose="02020603050405020304" pitchFamily="18" charset="0"/>
                <a:cs typeface="Times New Roman" panose="02020603050405020304" pitchFamily="18" charset="0"/>
              </a:rPr>
              <a:t> is initialized -1.</a:t>
            </a:r>
            <a:endParaRPr lang="zh-CN" altLang="zh-C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6692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Representation of high precision numbers</a:t>
            </a:r>
            <a:endParaRPr lang="zh-CN" altLang="en-US"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647272" y="1825625"/>
            <a:ext cx="11137186" cy="4667250"/>
          </a:xfrm>
        </p:spPr>
        <p:txBody>
          <a:bodyPr>
            <a:normAutofit/>
          </a:bodyPr>
          <a:lstStyle/>
          <a:p>
            <a:r>
              <a:rPr lang="en-US" altLang="zh-CN" sz="3600" dirty="0">
                <a:latin typeface="Times New Roman" panose="02020603050405020304" pitchFamily="18" charset="0"/>
                <a:cs typeface="Times New Roman" panose="02020603050405020304" pitchFamily="18" charset="0"/>
              </a:rPr>
              <a:t>A high precision number can be </a:t>
            </a:r>
            <a:r>
              <a:rPr lang="en-US" altLang="zh-CN" sz="3600" dirty="0">
                <a:solidFill>
                  <a:srgbClr val="C00000"/>
                </a:solidFill>
                <a:latin typeface="Times New Roman" panose="02020603050405020304" pitchFamily="18" charset="0"/>
                <a:cs typeface="Times New Roman" panose="02020603050405020304" pitchFamily="18" charset="0"/>
              </a:rPr>
              <a:t>represented by an array</a:t>
            </a:r>
            <a:r>
              <a:rPr lang="en-US" altLang="zh-CN" sz="3600" dirty="0">
                <a:latin typeface="Times New Roman" panose="02020603050405020304" pitchFamily="18" charset="0"/>
                <a:cs typeface="Times New Roman" panose="02020603050405020304" pitchFamily="18" charset="0"/>
              </a:rPr>
              <a:t>: </a:t>
            </a:r>
          </a:p>
          <a:p>
            <a:pPr lvl="1"/>
            <a:r>
              <a:rPr lang="en-US" altLang="zh-CN" sz="3200" dirty="0">
                <a:latin typeface="Times New Roman" panose="02020603050405020304" pitchFamily="18" charset="0"/>
                <a:cs typeface="Times New Roman" panose="02020603050405020304" pitchFamily="18" charset="0"/>
              </a:rPr>
              <a:t>Numbers are separated by decimal digits, and </a:t>
            </a:r>
            <a:r>
              <a:rPr lang="en-US" altLang="zh-CN" sz="3200" dirty="0">
                <a:solidFill>
                  <a:srgbClr val="C00000"/>
                </a:solidFill>
                <a:latin typeface="Times New Roman" panose="02020603050405020304" pitchFamily="18" charset="0"/>
                <a:cs typeface="Times New Roman" panose="02020603050405020304" pitchFamily="18" charset="0"/>
              </a:rPr>
              <a:t>each decimal digit is sequentially stored into an array</a:t>
            </a:r>
            <a:r>
              <a:rPr lang="en-US" altLang="zh-CN" sz="3200" dirty="0">
                <a:latin typeface="Times New Roman" panose="02020603050405020304" pitchFamily="18" charset="0"/>
                <a:cs typeface="Times New Roman" panose="02020603050405020304" pitchFamily="18" charset="0"/>
              </a:rPr>
              <a:t>. </a:t>
            </a:r>
          </a:p>
          <a:p>
            <a:r>
              <a:rPr lang="en-US" altLang="zh-CN" sz="3600" dirty="0">
                <a:latin typeface="Times New Roman" panose="02020603050405020304" pitchFamily="18" charset="0"/>
                <a:cs typeface="Times New Roman" panose="02020603050405020304" pitchFamily="18" charset="0"/>
              </a:rPr>
              <a:t>In the program, </a:t>
            </a:r>
          </a:p>
          <a:p>
            <a:pPr lvl="1"/>
            <a:r>
              <a:rPr lang="en-US" altLang="zh-CN" sz="3200" dirty="0">
                <a:latin typeface="Times New Roman" panose="02020603050405020304" pitchFamily="18" charset="0"/>
                <a:cs typeface="Times New Roman" panose="02020603050405020304" pitchFamily="18" charset="0"/>
              </a:rPr>
              <a:t>A string is used to store a number data, and a character stores a digit. </a:t>
            </a:r>
          </a:p>
          <a:p>
            <a:pPr lvl="1"/>
            <a:r>
              <a:rPr lang="en-US" altLang="zh-CN" sz="3200" dirty="0">
                <a:latin typeface="Times New Roman" panose="02020603050405020304" pitchFamily="18" charset="0"/>
                <a:cs typeface="Times New Roman" panose="02020603050405020304" pitchFamily="18" charset="0"/>
              </a:rPr>
              <a:t>The string is conversed to the corresponding decimal number and stored in an array.</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70295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2241"/>
            <a:ext cx="10515600" cy="325119"/>
          </a:xfrm>
        </p:spPr>
        <p:txBody>
          <a:bodyPr>
            <a:normAutofit fontScale="90000"/>
          </a:bodyPr>
          <a:lstStyle/>
          <a:p>
            <a:endParaRPr lang="zh-CN" altLang="en-US" dirty="0"/>
          </a:p>
        </p:txBody>
      </p:sp>
      <p:sp>
        <p:nvSpPr>
          <p:cNvPr id="3" name="内容占位符 2"/>
          <p:cNvSpPr>
            <a:spLocks noGrp="1"/>
          </p:cNvSpPr>
          <p:nvPr>
            <p:ph idx="1"/>
          </p:nvPr>
        </p:nvSpPr>
        <p:spPr>
          <a:xfrm>
            <a:off x="375920" y="650240"/>
            <a:ext cx="11490960" cy="6096000"/>
          </a:xfrm>
        </p:spPr>
        <p:txBody>
          <a:bodyPr>
            <a:normAutofit fontScale="92500" lnSpcReduction="10000"/>
          </a:bodyPr>
          <a:lstStyle/>
          <a:p>
            <a:r>
              <a:rPr lang="en-US" altLang="zh-CN" dirty="0">
                <a:solidFill>
                  <a:srgbClr val="C00000"/>
                </a:solidFill>
                <a:latin typeface="Times New Roman" panose="02020603050405020304" pitchFamily="18" charset="0"/>
                <a:cs typeface="Times New Roman" panose="02020603050405020304" pitchFamily="18" charset="0"/>
              </a:rPr>
              <a:t>Step 2: Front </a:t>
            </a:r>
            <a:r>
              <a:rPr lang="en-US" altLang="zh-CN" i="1" dirty="0">
                <a:solidFill>
                  <a:srgbClr val="C00000"/>
                </a:solidFill>
                <a:latin typeface="Times New Roman" panose="02020603050405020304" pitchFamily="18" charset="0"/>
                <a:cs typeface="Times New Roman" panose="02020603050405020304" pitchFamily="18" charset="0"/>
              </a:rPr>
              <a:t>h</a:t>
            </a:r>
            <a:r>
              <a:rPr lang="en-US" altLang="zh-CN" dirty="0">
                <a:solidFill>
                  <a:srgbClr val="C00000"/>
                </a:solidFill>
                <a:latin typeface="Times New Roman" panose="02020603050405020304" pitchFamily="18" charset="0"/>
                <a:cs typeface="Times New Roman" panose="02020603050405020304" pitchFamily="18" charset="0"/>
              </a:rPr>
              <a:t>[l] is operated </a:t>
            </a:r>
            <a:r>
              <a:rPr lang="en-US" altLang="zh-CN" dirty="0">
                <a:latin typeface="Times New Roman" panose="02020603050405020304" pitchFamily="18" charset="0"/>
                <a:cs typeface="Times New Roman" panose="02020603050405020304" pitchFamily="18" charset="0"/>
              </a:rPr>
              <a:t>as follow:</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If the front is the goal prime ( </a:t>
            </a:r>
            <a:r>
              <a:rPr lang="en-US" altLang="zh-CN" i="1" dirty="0">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[l].</a:t>
            </a:r>
            <a:r>
              <a:rPr lang="en-US" altLang="zh-CN" i="1" dirty="0">
                <a:latin typeface="Times New Roman" panose="02020603050405020304" pitchFamily="18" charset="0"/>
                <a:cs typeface="Times New Roman" panose="02020603050405020304" pitchFamily="18" charset="0"/>
              </a:rPr>
              <a:t>k==y</a:t>
            </a:r>
            <a:r>
              <a:rPr lang="en-US" altLang="zh-CN" dirty="0">
                <a:latin typeface="Times New Roman" panose="02020603050405020304" pitchFamily="18" charset="0"/>
                <a:cs typeface="Times New Roman" panose="02020603050405020304" pitchFamily="18" charset="0"/>
              </a:rPr>
              <a:t> ), then note down the length of the path (</a:t>
            </a:r>
            <a:r>
              <a:rPr lang="en-US" altLang="zh-CN" i="1" dirty="0" err="1">
                <a:latin typeface="Times New Roman" panose="02020603050405020304" pitchFamily="18" charset="0"/>
                <a:cs typeface="Times New Roman" panose="02020603050405020304" pitchFamily="18" charset="0"/>
              </a:rPr>
              <a:t>ans</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[l].</a:t>
            </a:r>
            <a:r>
              <a:rPr lang="en-US" altLang="zh-CN" i="1" dirty="0">
                <a:latin typeface="Times New Roman" panose="02020603050405020304" pitchFamily="18" charset="0"/>
                <a:cs typeface="Times New Roman" panose="02020603050405020304" pitchFamily="18" charset="0"/>
              </a:rPr>
              <a:t>step</a:t>
            </a:r>
            <a:r>
              <a:rPr lang="en-US" altLang="zh-CN" dirty="0">
                <a:latin typeface="Times New Roman" panose="02020603050405020304" pitchFamily="18" charset="0"/>
                <a:cs typeface="Times New Roman" panose="02020603050405020304" pitchFamily="18" charset="0"/>
              </a:rPr>
              <a:t>) and exceed the loop;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Enumerate all possibilities for the front: enumerate the number of digit </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from 1 to 4, enumerate value </a:t>
            </a:r>
            <a:r>
              <a:rPr lang="en-US" altLang="zh-CN" i="1" dirty="0">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 for digit </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from 0 to 9, and the first digit must be nonzero (!((</a:t>
            </a:r>
            <a:r>
              <a:rPr lang="en-US" altLang="zh-CN" i="1" dirty="0">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==0)&amp;&amp;(</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==4))):</a:t>
            </a:r>
            <a:endParaRPr lang="zh-CN"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Get the number </a:t>
            </a:r>
            <a:r>
              <a:rPr lang="en-US" altLang="zh-CN" i="1" dirty="0" err="1">
                <a:latin typeface="Times New Roman" panose="02020603050405020304" pitchFamily="18" charset="0"/>
                <a:cs typeface="Times New Roman" panose="02020603050405020304" pitchFamily="18" charset="0"/>
              </a:rPr>
              <a:t>tk</a:t>
            </a:r>
            <a:r>
              <a:rPr lang="en-US" altLang="zh-CN" dirty="0">
                <a:latin typeface="Times New Roman" panose="02020603050405020304" pitchFamily="18" charset="0"/>
                <a:cs typeface="Times New Roman" panose="02020603050405020304" pitchFamily="18" charset="0"/>
              </a:rPr>
              <a:t> by changing the front </a:t>
            </a:r>
            <a:r>
              <a:rPr lang="en-US" altLang="zh-CN" i="1" dirty="0">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[l].</a:t>
            </a:r>
            <a:r>
              <a:rPr lang="en-US" altLang="zh-CN" i="1"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’s digit </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into </a:t>
            </a:r>
            <a:r>
              <a:rPr lang="en-US" altLang="zh-CN" i="1" dirty="0">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If </a:t>
            </a:r>
            <a:r>
              <a:rPr lang="en-US" altLang="zh-CN" i="1" dirty="0" err="1">
                <a:latin typeface="Times New Roman" panose="02020603050405020304" pitchFamily="18" charset="0"/>
                <a:cs typeface="Times New Roman" panose="02020603050405020304" pitchFamily="18" charset="0"/>
              </a:rPr>
              <a:t>tk</a:t>
            </a:r>
            <a:r>
              <a:rPr lang="en-US" altLang="zh-CN" dirty="0">
                <a:latin typeface="Times New Roman" panose="02020603050405020304" pitchFamily="18" charset="0"/>
                <a:cs typeface="Times New Roman" panose="02020603050405020304" pitchFamily="18" charset="0"/>
              </a:rPr>
              <a:t> is a composite number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tk</a:t>
            </a:r>
            <a:r>
              <a:rPr lang="en-US" altLang="zh-CN" dirty="0">
                <a:latin typeface="Times New Roman" panose="02020603050405020304" pitchFamily="18" charset="0"/>
                <a:cs typeface="Times New Roman" panose="02020603050405020304" pitchFamily="18" charset="0"/>
              </a:rPr>
              <a:t>]==true), then continue to enumerate;</a:t>
            </a:r>
            <a:endParaRPr lang="zh-CN"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Get the length of the path </a:t>
            </a:r>
            <a:r>
              <a:rPr lang="en-US" altLang="zh-CN" i="1" dirty="0" err="1">
                <a:latin typeface="Times New Roman" panose="02020603050405020304" pitchFamily="18" charset="0"/>
                <a:cs typeface="Times New Roman" panose="02020603050405020304" pitchFamily="18" charset="0"/>
              </a:rPr>
              <a:t>ts</a:t>
            </a:r>
            <a:r>
              <a:rPr lang="en-US" altLang="zh-CN" dirty="0">
                <a:latin typeface="Times New Roman" panose="02020603050405020304" pitchFamily="18" charset="0"/>
                <a:cs typeface="Times New Roman" panose="02020603050405020304" pitchFamily="18" charset="0"/>
              </a:rPr>
              <a:t> for prime number </a:t>
            </a:r>
            <a:r>
              <a:rPr lang="en-US" altLang="zh-CN" i="1" dirty="0" err="1">
                <a:latin typeface="Times New Roman" panose="02020603050405020304" pitchFamily="18" charset="0"/>
                <a:cs typeface="Times New Roman" panose="02020603050405020304" pitchFamily="18" charset="0"/>
              </a:rPr>
              <a:t>tk</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ts</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[l].</a:t>
            </a:r>
            <a:r>
              <a:rPr lang="en-US" altLang="zh-CN" i="1" dirty="0" err="1">
                <a:latin typeface="Times New Roman" panose="02020603050405020304" pitchFamily="18" charset="0"/>
                <a:cs typeface="Times New Roman" panose="02020603050405020304" pitchFamily="18" charset="0"/>
              </a:rPr>
              <a:t>step</a:t>
            </a:r>
            <a:r>
              <a:rPr lang="en-US" altLang="zh-CN" dirty="0" err="1">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If </a:t>
            </a:r>
            <a:r>
              <a:rPr lang="en-US" altLang="zh-CN" i="1" dirty="0" err="1">
                <a:latin typeface="Times New Roman" panose="02020603050405020304" pitchFamily="18" charset="0"/>
                <a:cs typeface="Times New Roman" panose="02020603050405020304" pitchFamily="18" charset="0"/>
              </a:rPr>
              <a:t>ts</a:t>
            </a:r>
            <a:r>
              <a:rPr lang="en-US" altLang="zh-CN" dirty="0">
                <a:latin typeface="Times New Roman" panose="02020603050405020304" pitchFamily="18" charset="0"/>
                <a:cs typeface="Times New Roman" panose="02020603050405020304" pitchFamily="18" charset="0"/>
              </a:rPr>
              <a:t> is not the shortest (</a:t>
            </a:r>
            <a:r>
              <a:rPr lang="en-US" altLang="zh-CN" i="1" dirty="0" err="1">
                <a:latin typeface="Times New Roman" panose="02020603050405020304" pitchFamily="18" charset="0"/>
                <a:cs typeface="Times New Roman" panose="02020603050405020304" pitchFamily="18" charset="0"/>
              </a:rPr>
              <a:t>ts</a:t>
            </a:r>
            <a:r>
              <a:rPr lang="en-US" altLang="zh-CN" dirty="0" err="1">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tk</a:t>
            </a:r>
            <a:r>
              <a:rPr lang="en-US" altLang="zh-CN" dirty="0">
                <a:latin typeface="Times New Roman" panose="02020603050405020304" pitchFamily="18" charset="0"/>
                <a:cs typeface="Times New Roman" panose="02020603050405020304" pitchFamily="18" charset="0"/>
              </a:rPr>
              <a:t>]), then continue to enumerate;</a:t>
            </a:r>
            <a:endParaRPr lang="zh-CN"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If </a:t>
            </a:r>
            <a:r>
              <a:rPr lang="en-US" altLang="zh-CN" i="1" dirty="0" err="1">
                <a:latin typeface="Times New Roman" panose="02020603050405020304" pitchFamily="18" charset="0"/>
                <a:cs typeface="Times New Roman" panose="02020603050405020304" pitchFamily="18" charset="0"/>
              </a:rPr>
              <a:t>tk</a:t>
            </a:r>
            <a:r>
              <a:rPr lang="en-US" altLang="zh-CN" dirty="0">
                <a:latin typeface="Times New Roman" panose="02020603050405020304" pitchFamily="18" charset="0"/>
                <a:cs typeface="Times New Roman" panose="02020603050405020304" pitchFamily="18" charset="0"/>
              </a:rPr>
              <a:t> is the goal prime (</a:t>
            </a:r>
            <a:r>
              <a:rPr lang="en-US" altLang="zh-CN" i="1" dirty="0" err="1">
                <a:latin typeface="Times New Roman" panose="02020603050405020304" pitchFamily="18" charset="0"/>
                <a:cs typeface="Times New Roman" panose="02020603050405020304" pitchFamily="18" charset="0"/>
              </a:rPr>
              <a:t>tk</a:t>
            </a:r>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 then note down the length of the path (</a:t>
            </a:r>
            <a:r>
              <a:rPr lang="en-US" altLang="zh-CN" i="1" dirty="0" err="1">
                <a:latin typeface="Times New Roman" panose="02020603050405020304" pitchFamily="18" charset="0"/>
                <a:cs typeface="Times New Roman" panose="02020603050405020304" pitchFamily="18" charset="0"/>
              </a:rPr>
              <a:t>ans</a:t>
            </a:r>
            <a:r>
              <a:rPr lang="en-US" altLang="zh-CN" i="1"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ts</a:t>
            </a:r>
            <a:r>
              <a:rPr lang="en-US" altLang="zh-CN" dirty="0">
                <a:latin typeface="Times New Roman" panose="02020603050405020304" pitchFamily="18" charset="0"/>
                <a:cs typeface="Times New Roman" panose="02020603050405020304" pitchFamily="18" charset="0"/>
              </a:rPr>
              <a:t>) and exceed the loop;</a:t>
            </a:r>
            <a:endParaRPr lang="zh-CN"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Note down the length of the path for prime</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tk</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tk</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ts</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Add prime </a:t>
            </a:r>
            <a:r>
              <a:rPr lang="en-US" altLang="zh-CN" i="1" dirty="0" err="1">
                <a:latin typeface="Times New Roman" panose="02020603050405020304" pitchFamily="18" charset="0"/>
                <a:cs typeface="Times New Roman" panose="02020603050405020304" pitchFamily="18" charset="0"/>
              </a:rPr>
              <a:t>tk</a:t>
            </a:r>
            <a:r>
              <a:rPr lang="en-US" altLang="zh-CN" dirty="0">
                <a:latin typeface="Times New Roman" panose="02020603050405020304" pitchFamily="18" charset="0"/>
                <a:cs typeface="Times New Roman" panose="02020603050405020304" pitchFamily="18" charset="0"/>
              </a:rPr>
              <a:t> and its length of the path (</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tk</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step</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ts</a:t>
            </a:r>
            <a:r>
              <a:rPr lang="en-US" altLang="zh-CN" dirty="0">
                <a:latin typeface="Times New Roman" panose="02020603050405020304" pitchFamily="18" charset="0"/>
                <a:cs typeface="Times New Roman" panose="02020603050405020304" pitchFamily="18" charset="0"/>
              </a:rPr>
              <a:t>; ) into the queue;</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If the queue is empty (</a:t>
            </a:r>
            <a:r>
              <a:rPr lang="en-US" altLang="zh-CN" i="1" dirty="0">
                <a:latin typeface="Times New Roman" panose="02020603050405020304" pitchFamily="18" charset="0"/>
                <a:cs typeface="Times New Roman" panose="02020603050405020304" pitchFamily="18" charset="0"/>
              </a:rPr>
              <a:t>l</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 or the goal prime has been gotten (</a:t>
            </a:r>
            <a:r>
              <a:rPr lang="en-US" altLang="zh-CN" i="1" dirty="0">
                <a:latin typeface="Times New Roman" panose="02020603050405020304" pitchFamily="18" charset="0"/>
                <a:cs typeface="Times New Roman" panose="02020603050405020304" pitchFamily="18" charset="0"/>
              </a:rPr>
              <a:t>ans</a:t>
            </a:r>
            <a:r>
              <a:rPr lang="en-US" altLang="zh-CN" dirty="0">
                <a:latin typeface="Times New Roman" panose="02020603050405020304" pitchFamily="18" charset="0"/>
                <a:cs typeface="Times New Roman" panose="02020603050405020304" pitchFamily="18" charset="0"/>
              </a:rPr>
              <a:t>≥0), then exceed the loop;</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front is deleted from queue (</a:t>
            </a:r>
            <a:r>
              <a:rPr lang="en-US" altLang="zh-CN" i="1" dirty="0">
                <a:latin typeface="Times New Roman" panose="02020603050405020304" pitchFamily="18" charset="0"/>
                <a:cs typeface="Times New Roman" panose="02020603050405020304" pitchFamily="18" charset="0"/>
              </a:rPr>
              <a:t>l</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75232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2241"/>
            <a:ext cx="10515600" cy="325119"/>
          </a:xfrm>
        </p:spPr>
        <p:txBody>
          <a:bodyPr>
            <a:normAutofit fontScale="90000"/>
          </a:bodyPr>
          <a:lstStyle/>
          <a:p>
            <a:endParaRPr lang="zh-CN" altLang="en-US" dirty="0"/>
          </a:p>
        </p:txBody>
      </p:sp>
      <p:sp>
        <p:nvSpPr>
          <p:cNvPr id="3" name="内容占位符 2"/>
          <p:cNvSpPr>
            <a:spLocks noGrp="1"/>
          </p:cNvSpPr>
          <p:nvPr>
            <p:ph idx="1"/>
          </p:nvPr>
        </p:nvSpPr>
        <p:spPr>
          <a:xfrm>
            <a:off x="756458" y="650240"/>
            <a:ext cx="10515600" cy="6096000"/>
          </a:xfrm>
        </p:spPr>
        <p:txBody>
          <a:bodyPr>
            <a:normAutofit/>
          </a:bodyPr>
          <a:lstStyle/>
          <a:p>
            <a:r>
              <a:rPr lang="en-US" altLang="zh-CN" sz="4000" dirty="0">
                <a:solidFill>
                  <a:srgbClr val="C00000"/>
                </a:solidFill>
                <a:latin typeface="Times New Roman" panose="02020603050405020304" pitchFamily="18" charset="0"/>
                <a:cs typeface="Times New Roman" panose="02020603050405020304" pitchFamily="18" charset="0"/>
              </a:rPr>
              <a:t>Step 3: Output the result</a:t>
            </a:r>
            <a:r>
              <a:rPr lang="en-US" altLang="zh-CN" sz="4000" dirty="0">
                <a:latin typeface="Times New Roman" panose="02020603050405020304" pitchFamily="18" charset="0"/>
                <a:cs typeface="Times New Roman" panose="02020603050405020304" pitchFamily="18" charset="0"/>
              </a:rPr>
              <a:t>: </a:t>
            </a:r>
          </a:p>
          <a:p>
            <a:r>
              <a:rPr lang="en-US" altLang="zh-CN" sz="4000" dirty="0">
                <a:latin typeface="Times New Roman" panose="02020603050405020304" pitchFamily="18" charset="0"/>
                <a:cs typeface="Times New Roman" panose="02020603050405020304" pitchFamily="18" charset="0"/>
              </a:rPr>
              <a:t>If the goal prime is gotten (</a:t>
            </a:r>
            <a:r>
              <a:rPr lang="en-US" altLang="zh-CN" sz="4000" i="1" dirty="0">
                <a:latin typeface="Times New Roman" panose="02020603050405020304" pitchFamily="18" charset="0"/>
                <a:cs typeface="Times New Roman" panose="02020603050405020304" pitchFamily="18" charset="0"/>
              </a:rPr>
              <a:t>ans</a:t>
            </a:r>
            <a:r>
              <a:rPr lang="en-US" altLang="zh-CN" sz="4000" dirty="0">
                <a:latin typeface="Times New Roman" panose="02020603050405020304" pitchFamily="18" charset="0"/>
                <a:cs typeface="Times New Roman" panose="02020603050405020304" pitchFamily="18" charset="0"/>
              </a:rPr>
              <a:t>≥0), then output the length of the shortest path </a:t>
            </a:r>
            <a:r>
              <a:rPr lang="en-US" altLang="zh-CN" sz="4000" i="1" dirty="0" err="1">
                <a:latin typeface="Times New Roman" panose="02020603050405020304" pitchFamily="18" charset="0"/>
                <a:cs typeface="Times New Roman" panose="02020603050405020304" pitchFamily="18" charset="0"/>
              </a:rPr>
              <a:t>ans</a:t>
            </a:r>
            <a:r>
              <a:rPr lang="en-US" altLang="zh-CN" sz="4000" dirty="0">
                <a:latin typeface="Times New Roman" panose="02020603050405020304" pitchFamily="18" charset="0"/>
                <a:cs typeface="Times New Roman" panose="02020603050405020304" pitchFamily="18" charset="0"/>
              </a:rPr>
              <a:t>; else output “</a:t>
            </a:r>
            <a:r>
              <a:rPr lang="nl-NL" altLang="zh-CN" sz="4000" dirty="0">
                <a:latin typeface="Times New Roman" panose="02020603050405020304" pitchFamily="18" charset="0"/>
                <a:cs typeface="Times New Roman" panose="02020603050405020304" pitchFamily="18" charset="0"/>
              </a:rPr>
              <a:t>Impossible</a:t>
            </a:r>
            <a:r>
              <a:rPr lang="en-US" altLang="zh-CN" sz="4000" dirty="0">
                <a:latin typeface="Times New Roman" panose="02020603050405020304" pitchFamily="18" charset="0"/>
                <a:cs typeface="Times New Roman" panose="02020603050405020304" pitchFamily="18" charset="0"/>
              </a:rPr>
              <a:t>”.</a:t>
            </a:r>
            <a:endParaRPr lang="zh-CN"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80321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Sort\STL</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In STL, there is a sort function </a:t>
            </a:r>
            <a:r>
              <a:rPr lang="en-US" altLang="zh-CN" sz="3600" i="1" dirty="0">
                <a:latin typeface="Times New Roman" panose="02020603050405020304" pitchFamily="18" charset="0"/>
                <a:cs typeface="Times New Roman" panose="02020603050405020304" pitchFamily="18" charset="0"/>
              </a:rPr>
              <a:t>sort</a:t>
            </a:r>
            <a:r>
              <a:rPr lang="en-US" altLang="zh-CN" sz="3600" dirty="0">
                <a:latin typeface="Times New Roman" panose="02020603050405020304" pitchFamily="18" charset="0"/>
                <a:cs typeface="Times New Roman" panose="02020603050405020304" pitchFamily="18" charset="0"/>
              </a:rPr>
              <a:t>, to sort elements in an interval. </a:t>
            </a:r>
          </a:p>
          <a:p>
            <a:r>
              <a:rPr lang="en-US" altLang="zh-CN" sz="3600" dirty="0">
                <a:latin typeface="Times New Roman" panose="02020603050405020304" pitchFamily="18" charset="0"/>
                <a:cs typeface="Times New Roman" panose="02020603050405020304" pitchFamily="18" charset="0"/>
              </a:rPr>
              <a:t>At the head of program, there must be a preprocessor directive #include &lt;algorithm&gt;.</a:t>
            </a:r>
          </a:p>
          <a:p>
            <a:r>
              <a:rPr lang="en-US" altLang="zh-CN" sz="3600" dirty="0">
                <a:latin typeface="Times New Roman" panose="02020603050405020304" pitchFamily="18" charset="0"/>
                <a:cs typeface="Times New Roman" panose="02020603050405020304" pitchFamily="18" charset="0"/>
              </a:rPr>
              <a:t> There are two kinds of usages: sort(</a:t>
            </a:r>
            <a:r>
              <a:rPr lang="en-US" altLang="zh-CN" sz="3600" i="1" dirty="0">
                <a:latin typeface="Times New Roman" panose="02020603050405020304" pitchFamily="18" charset="0"/>
                <a:cs typeface="Times New Roman" panose="02020603050405020304" pitchFamily="18" charset="0"/>
              </a:rPr>
              <a:t>l</a:t>
            </a:r>
            <a:r>
              <a:rPr lang="en-US" altLang="zh-CN" sz="3600" dirty="0">
                <a:latin typeface="Times New Roman" panose="02020603050405020304" pitchFamily="18" charset="0"/>
                <a:cs typeface="Times New Roman" panose="02020603050405020304" pitchFamily="18" charset="0"/>
              </a:rPr>
              <a:t>, </a:t>
            </a:r>
            <a:r>
              <a:rPr lang="en-US" altLang="zh-CN" sz="3600" i="1" dirty="0">
                <a:latin typeface="Times New Roman" panose="02020603050405020304" pitchFamily="18" charset="0"/>
                <a:cs typeface="Times New Roman" panose="02020603050405020304" pitchFamily="18" charset="0"/>
              </a:rPr>
              <a:t>r</a:t>
            </a:r>
            <a:r>
              <a:rPr lang="en-US" altLang="zh-CN" sz="3600" dirty="0">
                <a:latin typeface="Times New Roman" panose="02020603050405020304" pitchFamily="18" charset="0"/>
                <a:cs typeface="Times New Roman" panose="02020603050405020304" pitchFamily="18" charset="0"/>
              </a:rPr>
              <a:t>) and sort(</a:t>
            </a:r>
            <a:r>
              <a:rPr lang="en-US" altLang="zh-CN" sz="3600" i="1" dirty="0">
                <a:latin typeface="Times New Roman" panose="02020603050405020304" pitchFamily="18" charset="0"/>
                <a:cs typeface="Times New Roman" panose="02020603050405020304" pitchFamily="18" charset="0"/>
              </a:rPr>
              <a:t>l</a:t>
            </a:r>
            <a:r>
              <a:rPr lang="en-US" altLang="zh-CN" sz="3600" dirty="0">
                <a:latin typeface="Times New Roman" panose="02020603050405020304" pitchFamily="18" charset="0"/>
                <a:cs typeface="Times New Roman" panose="02020603050405020304" pitchFamily="18" charset="0"/>
              </a:rPr>
              <a:t>,</a:t>
            </a:r>
            <a:r>
              <a:rPr lang="en-US" altLang="zh-CN" sz="3600" i="1" dirty="0">
                <a:latin typeface="Times New Roman" panose="02020603050405020304" pitchFamily="18" charset="0"/>
                <a:cs typeface="Times New Roman" panose="02020603050405020304" pitchFamily="18" charset="0"/>
              </a:rPr>
              <a:t> r</a:t>
            </a:r>
            <a:r>
              <a:rPr lang="en-US" altLang="zh-CN" sz="3600" dirty="0">
                <a:latin typeface="Times New Roman" panose="02020603050405020304" pitchFamily="18" charset="0"/>
                <a:cs typeface="Times New Roman" panose="02020603050405020304" pitchFamily="18" charset="0"/>
              </a:rPr>
              <a:t>, </a:t>
            </a:r>
            <a:r>
              <a:rPr lang="en-US" altLang="zh-CN" sz="3600" i="1" dirty="0">
                <a:latin typeface="Times New Roman" panose="02020603050405020304" pitchFamily="18" charset="0"/>
                <a:cs typeface="Times New Roman" panose="02020603050405020304" pitchFamily="18" charset="0"/>
              </a:rPr>
              <a:t>compare</a:t>
            </a:r>
            <a:r>
              <a:rPr lang="en-US" altLang="zh-CN" sz="3600" dirty="0">
                <a:latin typeface="Times New Roman" panose="02020603050405020304" pitchFamily="18" charset="0"/>
                <a:cs typeface="Times New Roman" panose="02020603050405020304" pitchFamily="18" charset="0"/>
              </a:rPr>
              <a:t>). </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87129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Who's in the Middle</a:t>
            </a:r>
            <a:endParaRPr lang="zh-CN" alt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t>Source: </a:t>
            </a:r>
            <a:r>
              <a:rPr lang="en-US" altLang="zh-CN" b="1" dirty="0" err="1"/>
              <a:t>USACO</a:t>
            </a:r>
            <a:r>
              <a:rPr lang="en-US" altLang="zh-CN" b="1" dirty="0"/>
              <a:t> 2004 November</a:t>
            </a:r>
            <a:endParaRPr lang="zh-CN" altLang="zh-CN" dirty="0"/>
          </a:p>
          <a:p>
            <a:r>
              <a:rPr lang="en-US" altLang="zh-CN" b="1" dirty="0"/>
              <a:t>IDs for Online Judge: </a:t>
            </a:r>
            <a:r>
              <a:rPr lang="en-US" altLang="zh-CN" b="1" dirty="0" err="1"/>
              <a:t>POJ</a:t>
            </a:r>
            <a:r>
              <a:rPr lang="en-US" altLang="zh-CN" b="1" dirty="0"/>
              <a:t> 2388</a:t>
            </a:r>
            <a:endParaRPr lang="zh-CN" altLang="en-US" dirty="0"/>
          </a:p>
        </p:txBody>
      </p:sp>
    </p:spTree>
    <p:extLst>
      <p:ext uri="{BB962C8B-B14F-4D97-AF65-F5344CB8AC3E}">
        <p14:creationId xmlns:p14="http://schemas.microsoft.com/office/powerpoint/2010/main" val="3293210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3200" dirty="0" err="1">
                <a:latin typeface="Times New Roman" panose="02020603050405020304" pitchFamily="18" charset="0"/>
                <a:cs typeface="Times New Roman" panose="02020603050405020304" pitchFamily="18" charset="0"/>
              </a:rPr>
              <a:t>FJ</a:t>
            </a:r>
            <a:r>
              <a:rPr lang="en-US" altLang="zh-CN" sz="3200" dirty="0">
                <a:latin typeface="Times New Roman" panose="02020603050405020304" pitchFamily="18" charset="0"/>
                <a:cs typeface="Times New Roman" panose="02020603050405020304" pitchFamily="18" charset="0"/>
              </a:rPr>
              <a:t> is surveying his herd to find the most average cow. He wants to know how much milk this 'median' cow gives: half of the cows give as much or more than the median; half give as much or less.</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Given an odd number of cows </a:t>
            </a:r>
            <a:r>
              <a:rPr lang="en-US" altLang="zh-CN" sz="3200" i="1" dirty="0">
                <a:latin typeface="Times New Roman" panose="02020603050405020304" pitchFamily="18" charset="0"/>
                <a:cs typeface="Times New Roman" panose="02020603050405020304" pitchFamily="18" charset="0"/>
              </a:rPr>
              <a:t>N </a:t>
            </a:r>
            <a:r>
              <a:rPr lang="en-US" altLang="zh-CN" sz="3200" dirty="0">
                <a:latin typeface="Times New Roman" panose="02020603050405020304" pitchFamily="18" charset="0"/>
                <a:cs typeface="Times New Roman" panose="02020603050405020304" pitchFamily="18" charset="0"/>
              </a:rPr>
              <a:t>(</a:t>
            </a:r>
            <a:r>
              <a:rPr lang="en-US" altLang="zh-CN" sz="3200" dirty="0" err="1">
                <a:latin typeface="Times New Roman" panose="02020603050405020304" pitchFamily="18" charset="0"/>
                <a:cs typeface="Times New Roman" panose="02020603050405020304" pitchFamily="18" charset="0"/>
              </a:rPr>
              <a:t>1≤</a:t>
            </a:r>
            <a:r>
              <a:rPr lang="en-US" altLang="zh-CN" sz="3200" i="1" dirty="0" err="1">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&lt;10,000) and their milk output (1..1,000,000), find the median amount of milk given such that at least half the cows give the same amount of milk or more and at least half give the same or less.</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6787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3600" b="1" dirty="0">
                <a:latin typeface="Times New Roman" panose="02020603050405020304" pitchFamily="18" charset="0"/>
                <a:cs typeface="Times New Roman" panose="02020603050405020304" pitchFamily="18" charset="0"/>
              </a:rPr>
              <a:t>Input</a:t>
            </a:r>
            <a:endParaRPr lang="zh-CN" altLang="zh-CN" sz="3600" dirty="0">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 Line 1: A single integer</a:t>
            </a:r>
            <a:r>
              <a:rPr lang="en-US" altLang="zh-CN" sz="3600" i="1" dirty="0">
                <a:latin typeface="Times New Roman" panose="02020603050405020304" pitchFamily="18" charset="0"/>
                <a:cs typeface="Times New Roman" panose="02020603050405020304" pitchFamily="18" charset="0"/>
              </a:rPr>
              <a:t> N</a:t>
            </a:r>
            <a:endParaRPr lang="zh-CN" altLang="zh-CN" sz="3600" dirty="0">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 Lines 2..</a:t>
            </a:r>
            <a:r>
              <a:rPr lang="en-US" altLang="zh-CN" sz="3600" i="1" dirty="0" err="1">
                <a:latin typeface="Times New Roman" panose="02020603050405020304" pitchFamily="18" charset="0"/>
                <a:cs typeface="Times New Roman" panose="02020603050405020304" pitchFamily="18" charset="0"/>
              </a:rPr>
              <a:t>N</a:t>
            </a:r>
            <a:r>
              <a:rPr lang="en-US" altLang="zh-CN" sz="3600" dirty="0" err="1">
                <a:latin typeface="Times New Roman" panose="02020603050405020304" pitchFamily="18" charset="0"/>
                <a:cs typeface="Times New Roman" panose="02020603050405020304" pitchFamily="18" charset="0"/>
              </a:rPr>
              <a:t>+1</a:t>
            </a:r>
            <a:r>
              <a:rPr lang="en-US" altLang="zh-CN" sz="3600" dirty="0">
                <a:latin typeface="Times New Roman" panose="02020603050405020304" pitchFamily="18" charset="0"/>
                <a:cs typeface="Times New Roman" panose="02020603050405020304" pitchFamily="18" charset="0"/>
              </a:rPr>
              <a:t>: Each line contains a single integer that is the milk output of one cow.</a:t>
            </a:r>
            <a:endParaRPr lang="zh-CN" altLang="zh-CN" sz="3600" dirty="0">
              <a:latin typeface="Times New Roman" panose="02020603050405020304" pitchFamily="18" charset="0"/>
              <a:cs typeface="Times New Roman" panose="02020603050405020304" pitchFamily="18" charset="0"/>
            </a:endParaRPr>
          </a:p>
          <a:p>
            <a:r>
              <a:rPr lang="en-US" altLang="zh-CN" sz="3600" b="1" dirty="0">
                <a:latin typeface="Times New Roman" panose="02020603050405020304" pitchFamily="18" charset="0"/>
                <a:cs typeface="Times New Roman" panose="02020603050405020304" pitchFamily="18" charset="0"/>
              </a:rPr>
              <a:t>Output</a:t>
            </a:r>
            <a:endParaRPr lang="zh-CN" altLang="zh-CN" sz="3600" dirty="0">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 Line 1: A single integer that is the median milk output.</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27222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rgbClr val="C00000"/>
                </a:solidFill>
                <a:effectLst>
                  <a:outerShdw blurRad="38100" dist="38100" dir="2700000" algn="tl">
                    <a:srgbClr val="000000">
                      <a:alpha val="43137"/>
                    </a:srgbClr>
                  </a:outerShdw>
                </a:effectLst>
              </a:rPr>
              <a:t>Analysis</a:t>
            </a:r>
            <a:endParaRPr lang="zh-CN" altLang="en-US" b="1" dirty="0">
              <a:solidFill>
                <a:srgbClr val="C00000"/>
              </a:solidFill>
              <a:effectLst>
                <a:outerShdw blurRad="38100" dist="38100" dir="2700000" algn="tl">
                  <a:srgbClr val="000000">
                    <a:alpha val="43137"/>
                  </a:srgbClr>
                </a:outerShdw>
              </a:effectLst>
            </a:endParaRPr>
          </a:p>
        </p:txBody>
      </p:sp>
      <p:sp>
        <p:nvSpPr>
          <p:cNvPr id="3" name="内容占位符 2"/>
          <p:cNvSpPr>
            <a:spLocks noGrp="1"/>
          </p:cNvSpPr>
          <p:nvPr>
            <p:ph idx="1"/>
          </p:nvPr>
        </p:nvSpPr>
        <p:spPr/>
        <p:txBody>
          <a:bodyPr/>
          <a:lstStyle/>
          <a:p>
            <a:r>
              <a:rPr lang="en-US" altLang="zh-CN" sz="3600" dirty="0">
                <a:latin typeface="Times New Roman" panose="02020603050405020304" pitchFamily="18" charset="0"/>
                <a:cs typeface="Times New Roman" panose="02020603050405020304" pitchFamily="18" charset="0"/>
              </a:rPr>
              <a:t>Sort </a:t>
            </a:r>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 cows’ milk output. The element in the middle is the median milk output.</a:t>
            </a:r>
            <a:endParaRPr lang="zh-CN" altLang="zh-CN" sz="3600" dirty="0">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Function sort( ) in </a:t>
            </a:r>
            <a:r>
              <a:rPr lang="en-US" altLang="zh-CN" sz="3600" dirty="0" err="1">
                <a:latin typeface="Times New Roman" panose="02020603050405020304" pitchFamily="18" charset="0"/>
                <a:cs typeface="Times New Roman" panose="02020603050405020304" pitchFamily="18" charset="0"/>
              </a:rPr>
              <a:t>algorithm.h</a:t>
            </a:r>
            <a:r>
              <a:rPr lang="en-US" altLang="zh-CN" sz="3600" dirty="0">
                <a:latin typeface="Times New Roman" panose="02020603050405020304" pitchFamily="18" charset="0"/>
                <a:cs typeface="Times New Roman" panose="02020603050405020304" pitchFamily="18" charset="0"/>
              </a:rPr>
              <a:t> is used to sort.</a:t>
            </a:r>
            <a:endParaRPr lang="zh-CN" altLang="zh-CN" sz="36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7775956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DFS Algorithm</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DFS algorithm starts from a vertex </a:t>
            </a:r>
            <a:r>
              <a:rPr lang="en-US" altLang="zh-CN" sz="3600" i="1" dirty="0">
                <a:latin typeface="Times New Roman" panose="02020603050405020304" pitchFamily="18" charset="0"/>
                <a:cs typeface="Times New Roman" panose="02020603050405020304" pitchFamily="18" charset="0"/>
              </a:rPr>
              <a:t>u</a:t>
            </a:r>
            <a:r>
              <a:rPr lang="en-US" altLang="zh-CN" sz="3600" dirty="0">
                <a:latin typeface="Times New Roman" panose="02020603050405020304" pitchFamily="18" charset="0"/>
                <a:cs typeface="Times New Roman" panose="02020603050405020304" pitchFamily="18" charset="0"/>
              </a:rPr>
              <a:t>. </a:t>
            </a:r>
          </a:p>
          <a:p>
            <a:r>
              <a:rPr lang="en-US" altLang="zh-CN" sz="3600" dirty="0">
                <a:latin typeface="Times New Roman" panose="02020603050405020304" pitchFamily="18" charset="0"/>
                <a:cs typeface="Times New Roman" panose="02020603050405020304" pitchFamily="18" charset="0"/>
              </a:rPr>
              <a:t>First vertex</a:t>
            </a:r>
            <a:r>
              <a:rPr lang="en-US" altLang="zh-CN" sz="3600" i="1" dirty="0">
                <a:latin typeface="Times New Roman" panose="02020603050405020304" pitchFamily="18" charset="0"/>
                <a:cs typeface="Times New Roman" panose="02020603050405020304" pitchFamily="18" charset="0"/>
              </a:rPr>
              <a:t> u</a:t>
            </a:r>
            <a:r>
              <a:rPr lang="en-US" altLang="zh-CN" sz="3600" dirty="0">
                <a:latin typeface="Times New Roman" panose="02020603050405020304" pitchFamily="18" charset="0"/>
                <a:cs typeface="Times New Roman" panose="02020603050405020304" pitchFamily="18" charset="0"/>
              </a:rPr>
              <a:t> is visited. Then unvisited vertices adjacent from </a:t>
            </a:r>
            <a:r>
              <a:rPr lang="en-US" altLang="zh-CN" sz="3600" i="1" dirty="0">
                <a:latin typeface="Times New Roman" panose="02020603050405020304" pitchFamily="18" charset="0"/>
                <a:cs typeface="Times New Roman" panose="02020603050405020304" pitchFamily="18" charset="0"/>
              </a:rPr>
              <a:t>u</a:t>
            </a:r>
            <a:r>
              <a:rPr lang="en-US" altLang="zh-CN" sz="3600" dirty="0">
                <a:latin typeface="Times New Roman" panose="02020603050405020304" pitchFamily="18" charset="0"/>
                <a:cs typeface="Times New Roman" panose="02020603050405020304" pitchFamily="18" charset="0"/>
              </a:rPr>
              <a:t> are selected one by one, and for each vertex </a:t>
            </a:r>
            <a:r>
              <a:rPr lang="en-US" altLang="zh-CN" sz="3600" dirty="0" err="1">
                <a:latin typeface="Times New Roman" panose="02020603050405020304" pitchFamily="18" charset="0"/>
                <a:cs typeface="Times New Roman" panose="02020603050405020304" pitchFamily="18" charset="0"/>
              </a:rPr>
              <a:t>DFS</a:t>
            </a:r>
            <a:r>
              <a:rPr lang="en-US" altLang="zh-CN" sz="3600" dirty="0">
                <a:latin typeface="Times New Roman" panose="02020603050405020304" pitchFamily="18" charset="0"/>
                <a:cs typeface="Times New Roman" panose="02020603050405020304" pitchFamily="18" charset="0"/>
              </a:rPr>
              <a:t> is initiated.</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82610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1070"/>
            <a:ext cx="10515600" cy="565266"/>
          </a:xfrm>
        </p:spPr>
        <p:txBody>
          <a:bodyPr>
            <a:normAutofit fontScale="90000"/>
          </a:bodyPr>
          <a:lstStyle/>
          <a:p>
            <a:endParaRPr lang="zh-CN" altLang="en-US" dirty="0"/>
          </a:p>
        </p:txBody>
      </p:sp>
      <p:sp>
        <p:nvSpPr>
          <p:cNvPr id="3" name="内容占位符 2"/>
          <p:cNvSpPr>
            <a:spLocks noGrp="1"/>
          </p:cNvSpPr>
          <p:nvPr>
            <p:ph idx="1"/>
          </p:nvPr>
        </p:nvSpPr>
        <p:spPr>
          <a:xfrm>
            <a:off x="763386" y="1014154"/>
            <a:ext cx="10940934" cy="5437130"/>
          </a:xfrm>
        </p:spPr>
        <p:txBody>
          <a:bodyPr>
            <a:normAutofit fontScale="92500" lnSpcReduction="10000"/>
          </a:bodyPr>
          <a:lstStyle/>
          <a:p>
            <a:r>
              <a:rPr lang="en-US" altLang="zh-CN" dirty="0">
                <a:latin typeface="Times New Roman" panose="02020603050405020304" pitchFamily="18" charset="0"/>
                <a:cs typeface="Times New Roman" panose="02020603050405020304" pitchFamily="18" charset="0"/>
              </a:rPr>
              <a:t>void  </a:t>
            </a:r>
            <a:r>
              <a:rPr lang="en-US" altLang="zh-CN" i="1" dirty="0" err="1">
                <a:latin typeface="Times New Roman" panose="02020603050405020304" pitchFamily="18" charset="0"/>
                <a:cs typeface="Times New Roman" panose="02020603050405020304" pitchFamily="18" charset="0"/>
              </a:rPr>
              <a:t>DFS</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VLink</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u</a:t>
            </a:r>
            <a:r>
              <a:rPr lang="en-US" altLang="zh-CN" dirty="0">
                <a:latin typeface="Times New Roman" panose="02020603050405020304" pitchFamily="18" charset="0"/>
                <a:cs typeface="Times New Roman" panose="02020603050405020304" pitchFamily="18" charset="0"/>
              </a:rPr>
              <a:t>)    </a:t>
            </a:r>
            <a:r>
              <a:rPr lang="en-US" altLang="zh-CN" dirty="0">
                <a:solidFill>
                  <a:srgbClr val="7030A0"/>
                </a:solidFill>
                <a:latin typeface="Times New Roman" panose="02020603050405020304" pitchFamily="18" charset="0"/>
                <a:cs typeface="Times New Roman" panose="02020603050405020304" pitchFamily="18" charset="0"/>
              </a:rPr>
              <a:t>// </a:t>
            </a:r>
            <a:r>
              <a:rPr lang="en-US" altLang="zh-CN" dirty="0" err="1">
                <a:solidFill>
                  <a:srgbClr val="7030A0"/>
                </a:solidFill>
                <a:latin typeface="Times New Roman" panose="02020603050405020304" pitchFamily="18" charset="0"/>
                <a:cs typeface="Times New Roman" panose="02020603050405020304" pitchFamily="18" charset="0"/>
              </a:rPr>
              <a:t>DFS</a:t>
            </a:r>
            <a:r>
              <a:rPr lang="en-US" altLang="zh-CN" dirty="0">
                <a:solidFill>
                  <a:srgbClr val="7030A0"/>
                </a:solidFill>
                <a:latin typeface="Times New Roman" panose="02020603050405020304" pitchFamily="18" charset="0"/>
                <a:cs typeface="Times New Roman" panose="02020603050405020304" pitchFamily="18" charset="0"/>
              </a:rPr>
              <a:t> starts from a vertex </a:t>
            </a:r>
            <a:r>
              <a:rPr lang="en-US" altLang="zh-CN" i="1" dirty="0">
                <a:solidFill>
                  <a:srgbClr val="7030A0"/>
                </a:solidFill>
                <a:latin typeface="Times New Roman" panose="02020603050405020304" pitchFamily="18" charset="0"/>
                <a:cs typeface="Times New Roman" panose="02020603050405020304" pitchFamily="18" charset="0"/>
              </a:rPr>
              <a:t>u</a:t>
            </a:r>
            <a:endParaRPr lang="zh-CN" altLang="zh-CN" dirty="0">
              <a:solidFill>
                <a:srgbClr val="7030A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visited</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u</a:t>
            </a:r>
            <a:r>
              <a:rPr lang="en-US" altLang="zh-CN" dirty="0">
                <a:latin typeface="Times New Roman" panose="02020603050405020304" pitchFamily="18" charset="0"/>
                <a:cs typeface="Times New Roman" panose="02020603050405020304" pitchFamily="18" charset="0"/>
              </a:rPr>
              <a:t>] = 1;              </a:t>
            </a:r>
            <a:r>
              <a:rPr lang="en-US" altLang="zh-CN" dirty="0">
                <a:solidFill>
                  <a:srgbClr val="7030A0"/>
                </a:solidFill>
                <a:latin typeface="Times New Roman" panose="02020603050405020304" pitchFamily="18" charset="0"/>
                <a:cs typeface="Times New Roman" panose="02020603050405020304" pitchFamily="18" charset="0"/>
              </a:rPr>
              <a:t>// Vertex </a:t>
            </a:r>
            <a:r>
              <a:rPr lang="en-US" altLang="zh-CN" i="1" dirty="0">
                <a:solidFill>
                  <a:srgbClr val="7030A0"/>
                </a:solidFill>
                <a:latin typeface="Times New Roman" panose="02020603050405020304" pitchFamily="18" charset="0"/>
                <a:cs typeface="Times New Roman" panose="02020603050405020304" pitchFamily="18" charset="0"/>
              </a:rPr>
              <a:t>u</a:t>
            </a:r>
            <a:r>
              <a:rPr lang="en-US" altLang="zh-CN" dirty="0">
                <a:solidFill>
                  <a:srgbClr val="7030A0"/>
                </a:solidFill>
                <a:latin typeface="Times New Roman" panose="02020603050405020304" pitchFamily="18" charset="0"/>
                <a:cs typeface="Times New Roman" panose="02020603050405020304" pitchFamily="18" charset="0"/>
              </a:rPr>
              <a:t> is visited.</a:t>
            </a:r>
            <a:endParaRPr lang="zh-CN" altLang="zh-CN" dirty="0">
              <a:solidFill>
                <a:srgbClr val="7030A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Get a vertex </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 adjacent from </a:t>
            </a:r>
            <a:r>
              <a:rPr lang="en-US" altLang="zh-CN" i="1" dirty="0">
                <a:latin typeface="Times New Roman" panose="02020603050405020304" pitchFamily="18" charset="0"/>
                <a:cs typeface="Times New Roman" panose="02020603050405020304" pitchFamily="18" charset="0"/>
              </a:rPr>
              <a:t>u</a:t>
            </a:r>
            <a:r>
              <a:rPr lang="en-US" altLang="zh-CN" dirty="0">
                <a:latin typeface="Times New Roman" panose="02020603050405020304" pitchFamily="18" charset="0"/>
                <a:cs typeface="Times New Roman" panose="02020603050405020304" pitchFamily="18" charset="0"/>
              </a:rPr>
              <a:t> (If there is no such a vertex </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=-1.);</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while (</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 != -1)            </a:t>
            </a:r>
            <a:r>
              <a:rPr lang="en-US" altLang="zh-CN" dirty="0">
                <a:solidFill>
                  <a:srgbClr val="7030A0"/>
                </a:solidFill>
                <a:latin typeface="Times New Roman" panose="02020603050405020304" pitchFamily="18" charset="0"/>
                <a:cs typeface="Times New Roman" panose="02020603050405020304" pitchFamily="18" charset="0"/>
              </a:rPr>
              <a:t>// adjacent vertices are selected one by one</a:t>
            </a:r>
            <a:endParaRPr lang="zh-CN" altLang="zh-CN" dirty="0">
              <a:solidFill>
                <a:srgbClr val="7030A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 if (</a:t>
            </a:r>
            <a:r>
              <a:rPr lang="en-US" altLang="zh-CN" i="1" dirty="0">
                <a:latin typeface="Times New Roman" panose="02020603050405020304" pitchFamily="18" charset="0"/>
                <a:cs typeface="Times New Roman" panose="02020603050405020304" pitchFamily="18" charset="0"/>
              </a:rPr>
              <a:t>visited</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 == 0)      </a:t>
            </a:r>
            <a:r>
              <a:rPr lang="en-US" altLang="zh-CN" dirty="0">
                <a:solidFill>
                  <a:srgbClr val="7030A0"/>
                </a:solidFill>
                <a:latin typeface="Times New Roman" panose="02020603050405020304" pitchFamily="18" charset="0"/>
                <a:cs typeface="Times New Roman" panose="02020603050405020304" pitchFamily="18" charset="0"/>
              </a:rPr>
              <a:t>//If vertex </a:t>
            </a:r>
            <a:r>
              <a:rPr lang="en-US" altLang="zh-CN" i="1" dirty="0">
                <a:solidFill>
                  <a:srgbClr val="7030A0"/>
                </a:solidFill>
                <a:latin typeface="Times New Roman" panose="02020603050405020304" pitchFamily="18" charset="0"/>
                <a:cs typeface="Times New Roman" panose="02020603050405020304" pitchFamily="18" charset="0"/>
              </a:rPr>
              <a:t>w</a:t>
            </a:r>
            <a:r>
              <a:rPr lang="en-US" altLang="zh-CN" dirty="0">
                <a:solidFill>
                  <a:srgbClr val="7030A0"/>
                </a:solidFill>
                <a:latin typeface="Times New Roman" panose="02020603050405020304" pitchFamily="18" charset="0"/>
                <a:cs typeface="Times New Roman" panose="02020603050405020304" pitchFamily="18" charset="0"/>
              </a:rPr>
              <a:t> hasn’t been visited</a:t>
            </a:r>
            <a:endParaRPr lang="zh-CN" altLang="zh-CN" dirty="0">
              <a:solidFill>
                <a:srgbClr val="7030A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visited</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]=1;</a:t>
            </a:r>
            <a:endParaRPr lang="zh-CN" altLang="zh-CN"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        DFS</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 ;        </a:t>
            </a:r>
            <a:r>
              <a:rPr lang="en-US" altLang="zh-CN" dirty="0">
                <a:solidFill>
                  <a:srgbClr val="7030A0"/>
                </a:solidFill>
                <a:latin typeface="Times New Roman" panose="02020603050405020304" pitchFamily="18" charset="0"/>
                <a:cs typeface="Times New Roman" panose="02020603050405020304" pitchFamily="18" charset="0"/>
              </a:rPr>
              <a:t>//Recursion</a:t>
            </a:r>
            <a:endParaRPr lang="zh-CN" altLang="zh-CN" dirty="0">
              <a:solidFill>
                <a:srgbClr val="7030A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Get the next vertex </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 adjacent from </a:t>
            </a:r>
            <a:r>
              <a:rPr lang="en-US" altLang="zh-CN" i="1" dirty="0">
                <a:latin typeface="Times New Roman" panose="02020603050405020304" pitchFamily="18" charset="0"/>
                <a:cs typeface="Times New Roman" panose="02020603050405020304" pitchFamily="18" charset="0"/>
              </a:rPr>
              <a:t>u</a:t>
            </a:r>
            <a:r>
              <a:rPr lang="en-US" altLang="zh-CN" dirty="0">
                <a:latin typeface="Times New Roman" panose="02020603050405020304" pitchFamily="18" charset="0"/>
                <a:cs typeface="Times New Roman" panose="02020603050405020304" pitchFamily="18" charset="0"/>
              </a:rPr>
              <a:t> (If there is no such a vertex </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=-1.);</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37145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i="1" dirty="0">
                <a:solidFill>
                  <a:srgbClr val="C00000"/>
                </a:solidFill>
                <a:latin typeface="Times New Roman" panose="02020603050405020304" pitchFamily="18" charset="0"/>
                <a:cs typeface="Times New Roman" panose="02020603050405020304" pitchFamily="18" charset="0"/>
              </a:rPr>
              <a:t>DFS</a:t>
            </a:r>
            <a:r>
              <a:rPr lang="en-US" altLang="zh-CN" dirty="0">
                <a:solidFill>
                  <a:srgbClr val="C00000"/>
                </a:solidFill>
                <a:latin typeface="Times New Roman" panose="02020603050405020304" pitchFamily="18" charset="0"/>
                <a:cs typeface="Times New Roman" panose="02020603050405020304" pitchFamily="18" charset="0"/>
              </a:rPr>
              <a:t>(</a:t>
            </a:r>
            <a:r>
              <a:rPr lang="en-US" altLang="zh-CN" i="1" dirty="0">
                <a:solidFill>
                  <a:srgbClr val="C00000"/>
                </a:solidFill>
                <a:latin typeface="Times New Roman" panose="02020603050405020304" pitchFamily="18" charset="0"/>
                <a:cs typeface="Times New Roman" panose="02020603050405020304" pitchFamily="18" charset="0"/>
              </a:rPr>
              <a:t>G</a:t>
            </a:r>
            <a:r>
              <a:rPr lang="en-US" altLang="zh-CN" dirty="0">
                <a:solidFill>
                  <a:srgbClr val="C00000"/>
                </a:solidFill>
                <a:latin typeface="Times New Roman" panose="02020603050405020304" pitchFamily="18" charset="0"/>
                <a:cs typeface="Times New Roman" panose="02020603050405020304" pitchFamily="18" charset="0"/>
              </a:rPr>
              <a:t>, </a:t>
            </a:r>
            <a:r>
              <a:rPr lang="en-US" altLang="zh-CN" i="1" dirty="0">
                <a:solidFill>
                  <a:srgbClr val="C00000"/>
                </a:solidFill>
                <a:latin typeface="Times New Roman" panose="02020603050405020304" pitchFamily="18" charset="0"/>
                <a:cs typeface="Times New Roman" panose="02020603050405020304" pitchFamily="18" charset="0"/>
              </a:rPr>
              <a:t>u</a:t>
            </a:r>
            <a:r>
              <a:rPr lang="en-US" altLang="zh-CN" dirty="0">
                <a:solidFill>
                  <a:srgbClr val="C00000"/>
                </a:solidFill>
                <a:latin typeface="Times New Roman" panose="02020603050405020304" pitchFamily="18" charset="0"/>
                <a:cs typeface="Times New Roman" panose="02020603050405020304" pitchFamily="18" charset="0"/>
              </a:rPr>
              <a:t>) visits the connected component containing vertex </a:t>
            </a:r>
            <a:r>
              <a:rPr lang="en-US" altLang="zh-CN" i="1" dirty="0">
                <a:solidFill>
                  <a:srgbClr val="C00000"/>
                </a:solidFill>
                <a:latin typeface="Times New Roman" panose="02020603050405020304" pitchFamily="18" charset="0"/>
                <a:cs typeface="Times New Roman" panose="02020603050405020304" pitchFamily="18" charset="0"/>
              </a:rPr>
              <a:t>u</a:t>
            </a:r>
            <a:r>
              <a:rPr lang="en-US" altLang="zh-CN" dirty="0">
                <a:solidFill>
                  <a:srgbClr val="C00000"/>
                </a:solidFill>
                <a:latin typeface="Times New Roman" panose="02020603050405020304" pitchFamily="18" charset="0"/>
                <a:cs typeface="Times New Roman" panose="02020603050405020304" pitchFamily="18" charset="0"/>
              </a:rPr>
              <a:t>. DFS for a graph is as follow.</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825625"/>
            <a:ext cx="10515600" cy="4541924"/>
          </a:xfrm>
        </p:spPr>
        <p:txBody>
          <a:bodyPr>
            <a:noAutofit/>
          </a:bodyPr>
          <a:lstStyle/>
          <a:p>
            <a:r>
              <a:rPr lang="en-US" altLang="zh-CN" sz="3200" dirty="0">
                <a:latin typeface="Times New Roman" panose="02020603050405020304" pitchFamily="18" charset="0"/>
                <a:cs typeface="Times New Roman" panose="02020603050405020304" pitchFamily="18" charset="0"/>
              </a:rPr>
              <a:t>void </a:t>
            </a:r>
            <a:r>
              <a:rPr lang="en-US" altLang="zh-CN" sz="3200" i="1" dirty="0">
                <a:latin typeface="Times New Roman" panose="02020603050405020304" pitchFamily="18" charset="0"/>
                <a:cs typeface="Times New Roman" panose="02020603050405020304" pitchFamily="18" charset="0"/>
              </a:rPr>
              <a:t>TRAVEL_DFS</a:t>
            </a:r>
            <a:r>
              <a:rPr lang="en-US" altLang="zh-CN" sz="3200" dirty="0">
                <a:latin typeface="Times New Roman" panose="02020603050405020304" pitchFamily="18" charset="0"/>
                <a:cs typeface="Times New Roman" panose="02020603050405020304" pitchFamily="18" charset="0"/>
              </a:rPr>
              <a:t>(</a:t>
            </a:r>
            <a:r>
              <a:rPr lang="en-US" altLang="zh-CN" sz="3200" dirty="0" err="1">
                <a:latin typeface="Times New Roman" panose="02020603050405020304" pitchFamily="18" charset="0"/>
                <a:cs typeface="Times New Roman" panose="02020603050405020304" pitchFamily="18" charset="0"/>
              </a:rPr>
              <a:t>VLink</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G</a:t>
            </a:r>
            <a:r>
              <a:rPr lang="en-US" altLang="zh-CN" sz="3200" dirty="0">
                <a:latin typeface="Times New Roman" panose="02020603050405020304" pitchFamily="18" charset="0"/>
                <a:cs typeface="Times New Roman" panose="02020603050405020304" pitchFamily="18" charset="0"/>
              </a:rPr>
              <a:t>[ ], int </a:t>
            </a:r>
            <a:r>
              <a:rPr lang="en-US" altLang="zh-CN" sz="3200" i="1" dirty="0">
                <a:latin typeface="Times New Roman" panose="02020603050405020304" pitchFamily="18" charset="0"/>
                <a:cs typeface="Times New Roman" panose="02020603050405020304" pitchFamily="18" charset="0"/>
              </a:rPr>
              <a:t>visited</a:t>
            </a:r>
            <a:r>
              <a:rPr lang="en-US" altLang="zh-CN" sz="3200" dirty="0">
                <a:latin typeface="Times New Roman" panose="02020603050405020304" pitchFamily="18" charset="0"/>
                <a:cs typeface="Times New Roman" panose="02020603050405020304" pitchFamily="18" charset="0"/>
              </a:rPr>
              <a:t>[ ], int </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imes New Roman" panose="02020603050405020304" pitchFamily="18" charset="0"/>
                <a:cs typeface="Times New Roman" panose="02020603050405020304" pitchFamily="18" charset="0"/>
              </a:rPr>
              <a:t>int</a:t>
            </a:r>
            <a:r>
              <a:rPr lang="en-US" altLang="zh-CN" sz="3200" dirty="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for (</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 = 0; </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 &lt; </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 ++)      </a:t>
            </a:r>
            <a:r>
              <a:rPr lang="en-US" altLang="zh-CN" sz="3200" dirty="0">
                <a:solidFill>
                  <a:srgbClr val="7030A0"/>
                </a:solidFill>
                <a:latin typeface="Times New Roman" panose="02020603050405020304" pitchFamily="18" charset="0"/>
                <a:cs typeface="Times New Roman" panose="02020603050405020304" pitchFamily="18" charset="0"/>
              </a:rPr>
              <a:t>//Initialization</a:t>
            </a:r>
            <a:endParaRPr lang="zh-CN" altLang="zh-CN" sz="3200" dirty="0">
              <a:solidFill>
                <a:srgbClr val="7030A0"/>
              </a:solidFill>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visited</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 = 0; </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for (</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 = 0; </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 &lt; </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 ++)      </a:t>
            </a:r>
            <a:r>
              <a:rPr lang="en-US" altLang="zh-CN" sz="3200" dirty="0">
                <a:solidFill>
                  <a:srgbClr val="7030A0"/>
                </a:solidFill>
                <a:latin typeface="Times New Roman" panose="02020603050405020304" pitchFamily="18" charset="0"/>
                <a:cs typeface="Times New Roman" panose="02020603050405020304" pitchFamily="18" charset="0"/>
              </a:rPr>
              <a:t>// </a:t>
            </a:r>
            <a:r>
              <a:rPr lang="en-US" altLang="zh-CN" sz="3200" dirty="0" err="1">
                <a:solidFill>
                  <a:srgbClr val="7030A0"/>
                </a:solidFill>
                <a:latin typeface="Times New Roman" panose="02020603050405020304" pitchFamily="18" charset="0"/>
                <a:cs typeface="Times New Roman" panose="02020603050405020304" pitchFamily="18" charset="0"/>
              </a:rPr>
              <a:t>DFS</a:t>
            </a:r>
            <a:r>
              <a:rPr lang="en-US" altLang="zh-CN" sz="3200" dirty="0">
                <a:solidFill>
                  <a:srgbClr val="7030A0"/>
                </a:solidFill>
                <a:latin typeface="Times New Roman" panose="02020603050405020304" pitchFamily="18" charset="0"/>
                <a:cs typeface="Times New Roman" panose="02020603050405020304" pitchFamily="18" charset="0"/>
              </a:rPr>
              <a:t> for every unvisited vertex</a:t>
            </a:r>
            <a:endParaRPr lang="zh-CN" altLang="zh-CN" sz="3200" dirty="0">
              <a:solidFill>
                <a:srgbClr val="7030A0"/>
              </a:solidFill>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if (</a:t>
            </a:r>
            <a:r>
              <a:rPr lang="en-US" altLang="zh-CN" sz="3200" i="1" dirty="0">
                <a:latin typeface="Times New Roman" panose="02020603050405020304" pitchFamily="18" charset="0"/>
                <a:cs typeface="Times New Roman" panose="02020603050405020304" pitchFamily="18" charset="0"/>
              </a:rPr>
              <a:t>visited</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 == 0)</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DFS</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G</a:t>
            </a:r>
            <a:r>
              <a:rPr lang="en-US" altLang="zh-CN" sz="3200" dirty="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endParaRPr lang="zh-CN"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1778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77404"/>
            <a:ext cx="10515600" cy="585625"/>
          </a:xfrm>
        </p:spPr>
        <p:txBody>
          <a:bodyPr>
            <a:normAutofit fontScale="90000"/>
          </a:bodyPr>
          <a:lstStyle/>
          <a:p>
            <a:endParaRPr lang="zh-CN" altLang="en-US" dirty="0"/>
          </a:p>
        </p:txBody>
      </p:sp>
      <p:sp>
        <p:nvSpPr>
          <p:cNvPr id="3" name="内容占位符 2"/>
          <p:cNvSpPr>
            <a:spLocks noGrp="1"/>
          </p:cNvSpPr>
          <p:nvPr>
            <p:ph idx="1"/>
          </p:nvPr>
        </p:nvSpPr>
        <p:spPr>
          <a:xfrm>
            <a:off x="297951" y="1078787"/>
            <a:ext cx="11681716" cy="5501809"/>
          </a:xfrm>
        </p:spPr>
        <p:txBody>
          <a:bodyPr>
            <a:normAutofit/>
          </a:bodyPr>
          <a:lstStyle/>
          <a:p>
            <a:r>
              <a:rPr lang="en-US" altLang="zh-CN" sz="3200" dirty="0">
                <a:latin typeface="Times New Roman" panose="02020603050405020304" pitchFamily="18" charset="0"/>
                <a:cs typeface="Times New Roman" panose="02020603050405020304" pitchFamily="18" charset="0"/>
              </a:rPr>
              <a:t>int </a:t>
            </a:r>
            <a:r>
              <a:rPr lang="en-US" altLang="zh-CN" sz="3200" i="1" dirty="0">
                <a:latin typeface="Times New Roman" panose="02020603050405020304" pitchFamily="18" charset="0"/>
                <a:cs typeface="Times New Roman" panose="02020603050405020304" pitchFamily="18" charset="0"/>
              </a:rPr>
              <a:t>a</a:t>
            </a:r>
            <a:r>
              <a:rPr lang="en-US" altLang="zh-CN" sz="3200" dirty="0">
                <a:latin typeface="Times New Roman" panose="02020603050405020304" pitchFamily="18" charset="0"/>
                <a:cs typeface="Times New Roman" panose="02020603050405020304" pitchFamily="18" charset="0"/>
              </a:rPr>
              <a:t>[100]={0};          </a:t>
            </a:r>
            <a:r>
              <a:rPr lang="en-US" altLang="zh-CN" sz="3200"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Array </a:t>
            </a:r>
            <a:r>
              <a:rPr lang="en-US" altLang="zh-CN" sz="3200" i="1"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altLang="zh-CN" sz="3200"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used to store a long positive integer, one digit is stored in one element. Initial values are 0.</a:t>
            </a:r>
            <a:endParaRPr lang="zh-CN" altLang="zh-CN" sz="3200"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altLang="zh-CN" sz="3200" dirty="0" err="1">
                <a:latin typeface="Times New Roman" panose="02020603050405020304" pitchFamily="18" charset="0"/>
                <a:cs typeface="Times New Roman" panose="02020603050405020304" pitchFamily="18" charset="0"/>
              </a:rPr>
              <a:t>int</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                  </a:t>
            </a:r>
            <a:r>
              <a:rPr lang="en-US" altLang="zh-CN" sz="3200"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3200" i="1"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altLang="zh-CN" sz="3200"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the number of digits for the long integer</a:t>
            </a:r>
            <a:endParaRPr lang="zh-CN" altLang="zh-CN" sz="3200"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string </a:t>
            </a:r>
            <a:r>
              <a:rPr lang="en-US" altLang="zh-CN" sz="3200" i="1" dirty="0">
                <a:latin typeface="Times New Roman" panose="02020603050405020304" pitchFamily="18" charset="0"/>
                <a:cs typeface="Times New Roman" panose="02020603050405020304" pitchFamily="18" charset="0"/>
              </a:rPr>
              <a:t>s</a:t>
            </a:r>
            <a:r>
              <a:rPr lang="en-US" altLang="zh-CN" sz="3200" dirty="0">
                <a:latin typeface="Times New Roman" panose="02020603050405020304" pitchFamily="18" charset="0"/>
                <a:cs typeface="Times New Roman" panose="02020603050405020304" pitchFamily="18" charset="0"/>
              </a:rPr>
              <a:t>;               </a:t>
            </a:r>
            <a:r>
              <a:rPr lang="en-US" altLang="zh-CN" sz="3200"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String </a:t>
            </a:r>
            <a:r>
              <a:rPr lang="en-US" altLang="zh-CN" sz="3200" i="1"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 </a:t>
            </a:r>
            <a:r>
              <a:rPr lang="en-US" altLang="zh-CN" sz="3200"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used to receive the integer</a:t>
            </a:r>
            <a:endParaRPr lang="zh-CN" altLang="zh-CN" sz="3200"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altLang="zh-CN" sz="3200" dirty="0" err="1">
                <a:latin typeface="Times New Roman" panose="02020603050405020304" pitchFamily="18" charset="0"/>
                <a:cs typeface="Times New Roman" panose="02020603050405020304" pitchFamily="18" charset="0"/>
              </a:rPr>
              <a:t>cin</a:t>
            </a:r>
            <a:r>
              <a:rPr lang="en-US" altLang="zh-CN" sz="3200" dirty="0">
                <a:latin typeface="Times New Roman" panose="02020603050405020304" pitchFamily="18" charset="0"/>
                <a:cs typeface="Times New Roman" panose="02020603050405020304" pitchFamily="18" charset="0"/>
              </a:rPr>
              <a:t>&gt;&gt;</a:t>
            </a:r>
            <a:r>
              <a:rPr lang="en-US" altLang="zh-CN" sz="3200" i="1" dirty="0">
                <a:latin typeface="Times New Roman" panose="02020603050405020304" pitchFamily="18" charset="0"/>
                <a:cs typeface="Times New Roman" panose="02020603050405020304" pitchFamily="18" charset="0"/>
              </a:rPr>
              <a:t>s</a:t>
            </a:r>
            <a:r>
              <a:rPr lang="en-US" altLang="zh-CN" sz="3200" dirty="0">
                <a:latin typeface="Times New Roman" panose="02020603050405020304" pitchFamily="18" charset="0"/>
                <a:cs typeface="Times New Roman" panose="02020603050405020304" pitchFamily="18" charset="0"/>
              </a:rPr>
              <a:t>;               </a:t>
            </a:r>
            <a:r>
              <a:rPr lang="en-US" altLang="zh-CN" sz="3200"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Input the integer into</a:t>
            </a:r>
            <a:r>
              <a:rPr lang="en-US" altLang="zh-CN" sz="3200" i="1"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a:t>
            </a:r>
            <a:endParaRPr lang="zh-CN" altLang="zh-CN" sz="3200"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s</a:t>
            </a:r>
            <a:r>
              <a:rPr lang="en-US" altLang="zh-CN" sz="3200" dirty="0" err="1">
                <a:latin typeface="Times New Roman" panose="02020603050405020304" pitchFamily="18" charset="0"/>
                <a:cs typeface="Times New Roman" panose="02020603050405020304" pitchFamily="18" charset="0"/>
              </a:rPr>
              <a:t>.length</a:t>
            </a:r>
            <a:r>
              <a:rPr lang="en-US" altLang="zh-CN" sz="3200" dirty="0">
                <a:latin typeface="Times New Roman" panose="02020603050405020304" pitchFamily="18" charset="0"/>
                <a:cs typeface="Times New Roman" panose="02020603050405020304" pitchFamily="18" charset="0"/>
              </a:rPr>
              <a:t>( );           </a:t>
            </a:r>
            <a:r>
              <a:rPr lang="en-US" altLang="zh-CN" sz="3200"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Calculate the number of digits</a:t>
            </a:r>
            <a:endParaRPr lang="zh-CN" altLang="zh-CN" sz="3200"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for (</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=0; </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&lt;</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   </a:t>
            </a:r>
            <a:r>
              <a:rPr lang="en-US" altLang="zh-CN" sz="3200"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Array </a:t>
            </a:r>
            <a:r>
              <a:rPr lang="en-US" altLang="zh-CN" sz="3200" i="1"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altLang="zh-CN" sz="3200"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stores the integer from right to left, and one element stores one digit.</a:t>
            </a:r>
            <a:endParaRPr lang="zh-CN" altLang="zh-CN" sz="3200"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a</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]=s[</a:t>
            </a:r>
            <a:r>
              <a:rPr lang="en-US" altLang="zh-CN" sz="3200" i="1" dirty="0">
                <a:latin typeface="Times New Roman" panose="02020603050405020304" pitchFamily="18" charset="0"/>
                <a:cs typeface="Times New Roman" panose="02020603050405020304" pitchFamily="18" charset="0"/>
              </a:rPr>
              <a:t>n-</a:t>
            </a:r>
            <a:r>
              <a:rPr lang="en-US" altLang="zh-CN" sz="3200" i="1"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-1]-'0';</a:t>
            </a:r>
            <a:endParaRPr lang="zh-CN" altLang="zh-CN" sz="32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6768185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The House Of Santa Claus</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pl-PL" altLang="zh-CN" b="1" dirty="0"/>
              <a:t>Source</a:t>
            </a:r>
            <a:r>
              <a:rPr lang="en-US" altLang="zh-CN" b="1" dirty="0"/>
              <a:t>: ACM Scholastic Programming Contest ETH Regional Contest 1994</a:t>
            </a:r>
            <a:endParaRPr lang="zh-CN" altLang="zh-CN" dirty="0"/>
          </a:p>
          <a:p>
            <a:r>
              <a:rPr lang="en-US" altLang="zh-CN" b="1" dirty="0"/>
              <a:t>IDs for Online Judge: </a:t>
            </a:r>
            <a:r>
              <a:rPr lang="en-US" altLang="zh-CN" b="1" dirty="0" err="1"/>
              <a:t>UVA</a:t>
            </a:r>
            <a:r>
              <a:rPr lang="en-US" altLang="zh-CN" b="1" dirty="0"/>
              <a:t> 291</a:t>
            </a:r>
            <a:endParaRPr lang="zh-CN" altLang="en-US" dirty="0"/>
          </a:p>
        </p:txBody>
      </p:sp>
    </p:spTree>
    <p:extLst>
      <p:ext uri="{BB962C8B-B14F-4D97-AF65-F5344CB8AC3E}">
        <p14:creationId xmlns:p14="http://schemas.microsoft.com/office/powerpoint/2010/main" val="23228203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In your childhood you most likely had to solve the riddle of the house of Santa Claus. Do you remember that the importance was on drawing the house in a stretch without lifting the pencil and not drawing a line twice? As a reminder it has to look like shown in Figure.</a:t>
            </a:r>
            <a:endParaRPr lang="en-US" altLang="zh-CN" dirty="0"/>
          </a:p>
          <a:p>
            <a:endParaRPr lang="zh-CN" altLang="en-US" dirty="0"/>
          </a:p>
        </p:txBody>
      </p:sp>
      <p:pic>
        <p:nvPicPr>
          <p:cNvPr id="4" name="图片 3" descr="291img1"/>
          <p:cNvPicPr/>
          <p:nvPr/>
        </p:nvPicPr>
        <p:blipFill>
          <a:blip r:embed="rId2">
            <a:extLst>
              <a:ext uri="{28A0092B-C50C-407E-A947-70E740481C1C}">
                <a14:useLocalDpi xmlns:a14="http://schemas.microsoft.com/office/drawing/2010/main" val="0"/>
              </a:ext>
            </a:extLst>
          </a:blip>
          <a:srcRect/>
          <a:stretch>
            <a:fillRect/>
          </a:stretch>
        </p:blipFill>
        <p:spPr bwMode="auto">
          <a:xfrm>
            <a:off x="4434840" y="3739896"/>
            <a:ext cx="3401568" cy="2572004"/>
          </a:xfrm>
          <a:prstGeom prst="rect">
            <a:avLst/>
          </a:prstGeom>
          <a:noFill/>
          <a:ln>
            <a:noFill/>
          </a:ln>
        </p:spPr>
      </p:pic>
    </p:spTree>
    <p:extLst>
      <p:ext uri="{BB962C8B-B14F-4D97-AF65-F5344CB8AC3E}">
        <p14:creationId xmlns:p14="http://schemas.microsoft.com/office/powerpoint/2010/main" val="10309091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Well, a couple of years later, like now, you have to ``draw'' the house again but on the computer. As one possibility is not enough, we require </a:t>
            </a:r>
            <a:r>
              <a:rPr lang="zh-CN" altLang="zh-CN" i="1" dirty="0"/>
              <a:t>all</a:t>
            </a:r>
            <a:r>
              <a:rPr lang="zh-CN" altLang="zh-CN" dirty="0"/>
              <a:t> the possibilities when starting in the lower left corner. Follow the example in Figure while defining your scetch.</a:t>
            </a:r>
            <a:endParaRPr lang="en-US" altLang="zh-CN" dirty="0"/>
          </a:p>
          <a:p>
            <a:r>
              <a:rPr lang="zh-CN" altLang="zh-CN" dirty="0"/>
              <a:t>This Sequence would give the Outputline 153125432</a:t>
            </a:r>
            <a:endParaRPr lang="en-US" altLang="zh-CN" dirty="0"/>
          </a:p>
          <a:p>
            <a:endParaRPr lang="zh-CN" altLang="en-US" dirty="0"/>
          </a:p>
        </p:txBody>
      </p:sp>
      <p:pic>
        <p:nvPicPr>
          <p:cNvPr id="4" name="图片 3" descr="291img2"/>
          <p:cNvPicPr/>
          <p:nvPr/>
        </p:nvPicPr>
        <p:blipFill>
          <a:blip r:embed="rId2">
            <a:extLst>
              <a:ext uri="{28A0092B-C50C-407E-A947-70E740481C1C}">
                <a14:useLocalDpi xmlns:a14="http://schemas.microsoft.com/office/drawing/2010/main" val="0"/>
              </a:ext>
            </a:extLst>
          </a:blip>
          <a:srcRect/>
          <a:stretch>
            <a:fillRect/>
          </a:stretch>
        </p:blipFill>
        <p:spPr bwMode="auto">
          <a:xfrm>
            <a:off x="4334256" y="4306825"/>
            <a:ext cx="2423159" cy="1870138"/>
          </a:xfrm>
          <a:prstGeom prst="rect">
            <a:avLst/>
          </a:prstGeom>
          <a:noFill/>
          <a:ln>
            <a:noFill/>
          </a:ln>
        </p:spPr>
      </p:pic>
    </p:spTree>
    <p:extLst>
      <p:ext uri="{BB962C8B-B14F-4D97-AF65-F5344CB8AC3E}">
        <p14:creationId xmlns:p14="http://schemas.microsoft.com/office/powerpoint/2010/main" val="38168397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All the possibilities have to be listed in the </a:t>
            </a:r>
            <a:r>
              <a:rPr lang="en-US" altLang="zh-CN" dirty="0" err="1"/>
              <a:t>outputfile</a:t>
            </a:r>
            <a:r>
              <a:rPr lang="en-US" altLang="zh-CN" dirty="0"/>
              <a:t> by increasing order, meaning that 1234... is listed before 1235... .</a:t>
            </a:r>
            <a:endParaRPr lang="zh-CN" altLang="en-US" dirty="0"/>
          </a:p>
        </p:txBody>
      </p:sp>
    </p:spTree>
    <p:extLst>
      <p:ext uri="{BB962C8B-B14F-4D97-AF65-F5344CB8AC3E}">
        <p14:creationId xmlns:p14="http://schemas.microsoft.com/office/powerpoint/2010/main" val="20766988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Output</a:t>
            </a:r>
            <a:endParaRPr lang="zh-CN" altLang="zh-CN" dirty="0"/>
          </a:p>
          <a:p>
            <a:r>
              <a:rPr lang="en-US" altLang="zh-CN" dirty="0"/>
              <a:t>12435123</a:t>
            </a:r>
            <a:endParaRPr lang="zh-CN" altLang="zh-CN" dirty="0"/>
          </a:p>
          <a:p>
            <a:r>
              <a:rPr lang="en-US" altLang="zh-CN" dirty="0"/>
              <a:t>13245123</a:t>
            </a:r>
            <a:endParaRPr lang="zh-CN" altLang="zh-CN" dirty="0"/>
          </a:p>
          <a:p>
            <a:r>
              <a:rPr lang="en-US" altLang="zh-CN" dirty="0"/>
              <a:t>...</a:t>
            </a:r>
            <a:endParaRPr lang="zh-CN" altLang="zh-CN" dirty="0"/>
          </a:p>
          <a:p>
            <a:r>
              <a:rPr lang="en-US" altLang="zh-CN" dirty="0"/>
              <a:t>15123421</a:t>
            </a:r>
            <a:endParaRPr lang="zh-CN" altLang="zh-CN" dirty="0"/>
          </a:p>
          <a:p>
            <a:endParaRPr lang="zh-CN" altLang="en-US" dirty="0"/>
          </a:p>
        </p:txBody>
      </p:sp>
    </p:spTree>
    <p:extLst>
      <p:ext uri="{BB962C8B-B14F-4D97-AF65-F5344CB8AC3E}">
        <p14:creationId xmlns:p14="http://schemas.microsoft.com/office/powerpoint/2010/main" val="9848570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2025"/>
            <a:ext cx="10515600" cy="722376"/>
          </a:xfrm>
        </p:spPr>
        <p:txBody>
          <a:bodyPr>
            <a:normAutofit/>
          </a:bodyPr>
          <a:lstStyle/>
          <a:p>
            <a:r>
              <a:rPr lang="zh-CN" altLang="zh-CN" dirty="0"/>
              <a:t>Analysis</a:t>
            </a:r>
            <a:endParaRPr lang="zh-CN" altLang="en-US" dirty="0"/>
          </a:p>
        </p:txBody>
      </p:sp>
      <p:sp>
        <p:nvSpPr>
          <p:cNvPr id="3" name="内容占位符 2"/>
          <p:cNvSpPr>
            <a:spLocks noGrp="1"/>
          </p:cNvSpPr>
          <p:nvPr>
            <p:ph idx="1"/>
          </p:nvPr>
        </p:nvSpPr>
        <p:spPr>
          <a:xfrm>
            <a:off x="838200" y="1207008"/>
            <a:ext cx="10515600" cy="5413247"/>
          </a:xfrm>
        </p:spPr>
        <p:txBody>
          <a:bodyPr/>
          <a:lstStyle/>
          <a:p>
            <a:r>
              <a:rPr lang="zh-CN" altLang="zh-CN" dirty="0"/>
              <a:t>The House of Santa Claus is an </a:t>
            </a:r>
            <a:r>
              <a:rPr lang="en-US" altLang="zh-CN" dirty="0"/>
              <a:t>undirected graph with 8 edges (</a:t>
            </a:r>
            <a:r>
              <a:rPr lang="zh-CN" altLang="zh-CN" dirty="0"/>
              <a:t>Figure</a:t>
            </a:r>
            <a:r>
              <a:rPr lang="en-US" altLang="zh-CN" dirty="0"/>
              <a:t>). A symmetrical adjacency matrix </a:t>
            </a:r>
            <a:r>
              <a:rPr lang="en-US" altLang="zh-CN" i="1" dirty="0"/>
              <a:t>map</a:t>
            </a:r>
            <a:r>
              <a:rPr lang="en-US" altLang="zh-CN" dirty="0"/>
              <a:t>[ ][ ] is used to represent the graph. In the diagonal of the matrix, </a:t>
            </a:r>
            <a:r>
              <a:rPr lang="en-US" altLang="zh-CN" i="1" dirty="0"/>
              <a:t>map</a:t>
            </a:r>
            <a:r>
              <a:rPr lang="en-US" altLang="zh-CN" dirty="0"/>
              <a:t>[1][4], </a:t>
            </a:r>
            <a:r>
              <a:rPr lang="en-US" altLang="zh-CN" i="1" dirty="0"/>
              <a:t>map</a:t>
            </a:r>
            <a:r>
              <a:rPr lang="en-US" altLang="zh-CN" dirty="0"/>
              <a:t>[4][1], </a:t>
            </a:r>
            <a:r>
              <a:rPr lang="en-US" altLang="zh-CN" i="1" dirty="0"/>
              <a:t>map</a:t>
            </a:r>
            <a:r>
              <a:rPr lang="en-US" altLang="zh-CN" dirty="0"/>
              <a:t>[2][4], and </a:t>
            </a:r>
            <a:r>
              <a:rPr lang="en-US" altLang="zh-CN" i="1" dirty="0"/>
              <a:t>map</a:t>
            </a:r>
            <a:r>
              <a:rPr lang="en-US" altLang="zh-CN" dirty="0"/>
              <a:t>[4][2] are 0, and other elements are 1. Because the graph is a connected graph, </a:t>
            </a:r>
            <a:r>
              <a:rPr lang="en-US" altLang="zh-CN" dirty="0" err="1"/>
              <a:t>DFS</a:t>
            </a:r>
            <a:r>
              <a:rPr lang="en-US" altLang="zh-CN" dirty="0"/>
              <a:t> for the graph starting from any vertex can visit all vertices and edges.</a:t>
            </a:r>
          </a:p>
          <a:p>
            <a:endParaRPr lang="en-US" altLang="zh-CN" dirty="0"/>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5120640" y="3675888"/>
            <a:ext cx="2633472" cy="2734056"/>
          </a:xfrm>
          <a:prstGeom prst="rect">
            <a:avLst/>
          </a:prstGeom>
          <a:noFill/>
          <a:ln>
            <a:noFill/>
          </a:ln>
        </p:spPr>
      </p:pic>
    </p:spTree>
    <p:extLst>
      <p:ext uri="{BB962C8B-B14F-4D97-AF65-F5344CB8AC3E}">
        <p14:creationId xmlns:p14="http://schemas.microsoft.com/office/powerpoint/2010/main" val="18458579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 The problem requires you to implement “</a:t>
            </a:r>
            <a:r>
              <a:rPr lang="zh-CN" altLang="zh-CN" dirty="0"/>
              <a:t>drawing the house in a stretch without lifting the pencil and not drawing a line twice</a:t>
            </a:r>
            <a:r>
              <a:rPr lang="en-US" altLang="zh-CN" dirty="0"/>
              <a:t>”. That is, the drawing must cover all 8 edges exactly once. And the problem requires to list a</a:t>
            </a:r>
            <a:r>
              <a:rPr lang="zh-CN" altLang="zh-CN" dirty="0"/>
              <a:t>ll possibilities by increasing order. Therefore DFS must visit all vertices starting from vertex 1.</a:t>
            </a:r>
            <a:endParaRPr lang="zh-CN" altLang="en-US" dirty="0"/>
          </a:p>
        </p:txBody>
      </p:sp>
    </p:spTree>
    <p:extLst>
      <p:ext uri="{BB962C8B-B14F-4D97-AF65-F5344CB8AC3E}">
        <p14:creationId xmlns:p14="http://schemas.microsoft.com/office/powerpoint/2010/main" val="17505369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9E84B6-B6FB-41F5-BD8F-59A66A71B2C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AACEE7D-C74D-465A-9ABE-F4020FA98742}"/>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9900484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4DFED2-415E-4579-8F83-61994FD72CE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567A19F-4DF9-4CA6-9E40-4B122F46E94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027342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Fundamental calculations of high precision numbers</a:t>
            </a:r>
            <a:endParaRPr lang="zh-CN" altLang="en-US" sz="36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zh-CN" dirty="0"/>
              <a:t> </a:t>
            </a:r>
            <a:r>
              <a:rPr lang="en-US" altLang="zh-CN" sz="3600" dirty="0">
                <a:latin typeface="Times New Roman" panose="02020603050405020304" pitchFamily="18" charset="0"/>
                <a:cs typeface="Times New Roman" panose="02020603050405020304" pitchFamily="18" charset="0"/>
              </a:rPr>
              <a:t>Fundamental calculations of high precision numbers are ‘+’, ‘-‘, ‘*’, and ‘/’.</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4059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Addition and Subtraction of High Precision Numbers</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Rules for addition and subtraction of high precision numbers are the same as </a:t>
            </a:r>
            <a:r>
              <a:rPr lang="en-US" altLang="zh-CN" sz="3600" dirty="0">
                <a:solidFill>
                  <a:srgbClr val="C00000"/>
                </a:solidFill>
                <a:latin typeface="Times New Roman" panose="02020603050405020304" pitchFamily="18" charset="0"/>
                <a:cs typeface="Times New Roman" panose="02020603050405020304" pitchFamily="18" charset="0"/>
              </a:rPr>
              <a:t>rules of arithmetic addition and subtraction</a:t>
            </a:r>
            <a:r>
              <a:rPr lang="en-US" altLang="zh-CN" sz="3600" dirty="0">
                <a:latin typeface="Times New Roman" panose="02020603050405020304" pitchFamily="18" charset="0"/>
                <a:cs typeface="Times New Roman" panose="02020603050405020304" pitchFamily="18" charset="0"/>
              </a:rPr>
              <a:t>. </a:t>
            </a:r>
          </a:p>
          <a:p>
            <a:r>
              <a:rPr lang="en-US" altLang="zh-CN" sz="3600" dirty="0">
                <a:latin typeface="Times New Roman" panose="02020603050405020304" pitchFamily="18" charset="0"/>
                <a:cs typeface="Times New Roman" panose="02020603050405020304" pitchFamily="18" charset="0"/>
              </a:rPr>
              <a:t>In programs, </a:t>
            </a:r>
          </a:p>
          <a:p>
            <a:pPr lvl="1"/>
            <a:r>
              <a:rPr lang="en-US" altLang="zh-CN" sz="3600" dirty="0">
                <a:latin typeface="Times New Roman" panose="02020603050405020304" pitchFamily="18" charset="0"/>
                <a:cs typeface="Times New Roman" panose="02020603050405020304" pitchFamily="18" charset="0"/>
              </a:rPr>
              <a:t>addition of high precision numbers needs to </a:t>
            </a:r>
            <a:r>
              <a:rPr lang="en-US" altLang="zh-CN" sz="3600" dirty="0">
                <a:solidFill>
                  <a:srgbClr val="C00000"/>
                </a:solidFill>
                <a:latin typeface="Times New Roman" panose="02020603050405020304" pitchFamily="18" charset="0"/>
                <a:cs typeface="Times New Roman" panose="02020603050405020304" pitchFamily="18" charset="0"/>
              </a:rPr>
              <a:t>carry</a:t>
            </a:r>
            <a:r>
              <a:rPr lang="en-US" altLang="zh-CN" sz="3600" dirty="0">
                <a:latin typeface="Times New Roman" panose="02020603050405020304" pitchFamily="18" charset="0"/>
                <a:cs typeface="Times New Roman" panose="02020603050405020304" pitchFamily="18" charset="0"/>
              </a:rPr>
              <a:t>, </a:t>
            </a:r>
          </a:p>
          <a:p>
            <a:pPr lvl="1"/>
            <a:r>
              <a:rPr lang="en-US" altLang="zh-CN" sz="3600" dirty="0">
                <a:latin typeface="Times New Roman" panose="02020603050405020304" pitchFamily="18" charset="0"/>
                <a:cs typeface="Times New Roman" panose="02020603050405020304" pitchFamily="18" charset="0"/>
              </a:rPr>
              <a:t>subtraction of high precision numbers needs to </a:t>
            </a:r>
            <a:r>
              <a:rPr lang="en-US" altLang="zh-CN" sz="3600" dirty="0">
                <a:solidFill>
                  <a:srgbClr val="C00000"/>
                </a:solidFill>
                <a:latin typeface="Times New Roman" panose="02020603050405020304" pitchFamily="18" charset="0"/>
                <a:cs typeface="Times New Roman" panose="02020603050405020304" pitchFamily="18" charset="0"/>
              </a:rPr>
              <a:t>borrow</a:t>
            </a:r>
            <a:r>
              <a:rPr lang="en-US" altLang="zh-CN" sz="3600" dirty="0">
                <a:latin typeface="Times New Roman" panose="02020603050405020304" pitchFamily="18" charset="0"/>
                <a:cs typeface="Times New Roman" panose="02020603050405020304" pitchFamily="18" charset="0"/>
              </a:rPr>
              <a:t>.</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738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4000" dirty="0">
                <a:latin typeface="Times New Roman" panose="02020603050405020304" pitchFamily="18" charset="0"/>
                <a:cs typeface="Times New Roman" panose="02020603050405020304" pitchFamily="18" charset="0"/>
              </a:rPr>
              <a:t> </a:t>
            </a:r>
            <a:r>
              <a:rPr lang="en-US" altLang="zh-CN" sz="4000" i="1" dirty="0">
                <a:latin typeface="Times New Roman" panose="02020603050405020304" pitchFamily="18" charset="0"/>
                <a:cs typeface="Times New Roman" panose="02020603050405020304" pitchFamily="18" charset="0"/>
              </a:rPr>
              <a:t>x</a:t>
            </a:r>
            <a:r>
              <a:rPr lang="en-US" altLang="zh-CN" sz="4000" dirty="0">
                <a:latin typeface="Times New Roman" panose="02020603050405020304" pitchFamily="18" charset="0"/>
                <a:cs typeface="Times New Roman" panose="02020603050405020304" pitchFamily="18" charset="0"/>
              </a:rPr>
              <a:t> and </a:t>
            </a:r>
            <a:r>
              <a:rPr lang="en-US" altLang="zh-CN" sz="4000" i="1" dirty="0">
                <a:latin typeface="Times New Roman" panose="02020603050405020304" pitchFamily="18" charset="0"/>
                <a:cs typeface="Times New Roman" panose="02020603050405020304" pitchFamily="18" charset="0"/>
              </a:rPr>
              <a:t>y</a:t>
            </a:r>
            <a:r>
              <a:rPr lang="en-US" altLang="zh-CN" sz="4000" dirty="0">
                <a:latin typeface="Times New Roman" panose="02020603050405020304" pitchFamily="18" charset="0"/>
                <a:cs typeface="Times New Roman" panose="02020603050405020304" pitchFamily="18" charset="0"/>
              </a:rPr>
              <a:t> are two non-negative high precision integers, </a:t>
            </a:r>
          </a:p>
          <a:p>
            <a:r>
              <a:rPr lang="en-US" altLang="zh-CN" sz="4000" dirty="0">
                <a:latin typeface="Times New Roman" panose="02020603050405020304" pitchFamily="18" charset="0"/>
                <a:cs typeface="Times New Roman" panose="02020603050405020304" pitchFamily="18" charset="0"/>
              </a:rPr>
              <a:t> </a:t>
            </a:r>
            <a:r>
              <a:rPr lang="en-US" altLang="zh-CN" sz="4000" i="1" dirty="0">
                <a:latin typeface="Times New Roman" panose="02020603050405020304" pitchFamily="18" charset="0"/>
                <a:cs typeface="Times New Roman" panose="02020603050405020304" pitchFamily="18" charset="0"/>
              </a:rPr>
              <a:t>n</a:t>
            </a:r>
            <a:r>
              <a:rPr lang="en-US" altLang="zh-CN" sz="4000" dirty="0">
                <a:latin typeface="Times New Roman" panose="02020603050405020304" pitchFamily="18" charset="0"/>
                <a:cs typeface="Times New Roman" panose="02020603050405020304" pitchFamily="18" charset="0"/>
              </a:rPr>
              <a:t>1 is the number of digits of </a:t>
            </a:r>
            <a:r>
              <a:rPr lang="en-US" altLang="zh-CN" sz="4000" i="1" dirty="0">
                <a:latin typeface="Times New Roman" panose="02020603050405020304" pitchFamily="18" charset="0"/>
                <a:cs typeface="Times New Roman" panose="02020603050405020304" pitchFamily="18" charset="0"/>
              </a:rPr>
              <a:t>x</a:t>
            </a:r>
            <a:r>
              <a:rPr lang="en-US" altLang="zh-CN" sz="4000" dirty="0">
                <a:latin typeface="Times New Roman" panose="02020603050405020304" pitchFamily="18" charset="0"/>
                <a:cs typeface="Times New Roman" panose="02020603050405020304" pitchFamily="18" charset="0"/>
              </a:rPr>
              <a:t>, and </a:t>
            </a:r>
            <a:r>
              <a:rPr lang="en-US" altLang="zh-CN" sz="4000" i="1" dirty="0">
                <a:latin typeface="Times New Roman" panose="02020603050405020304" pitchFamily="18" charset="0"/>
                <a:cs typeface="Times New Roman" panose="02020603050405020304" pitchFamily="18" charset="0"/>
              </a:rPr>
              <a:t>n</a:t>
            </a:r>
            <a:r>
              <a:rPr lang="en-US" altLang="zh-CN" sz="4000" dirty="0">
                <a:latin typeface="Times New Roman" panose="02020603050405020304" pitchFamily="18" charset="0"/>
                <a:cs typeface="Times New Roman" panose="02020603050405020304" pitchFamily="18" charset="0"/>
              </a:rPr>
              <a:t>2 is the number of digits of </a:t>
            </a:r>
            <a:r>
              <a:rPr lang="en-US" altLang="zh-CN" sz="4000" i="1" dirty="0">
                <a:latin typeface="Times New Roman" panose="02020603050405020304" pitchFamily="18" charset="0"/>
                <a:cs typeface="Times New Roman" panose="02020603050405020304" pitchFamily="18" charset="0"/>
              </a:rPr>
              <a:t>y</a:t>
            </a:r>
            <a:r>
              <a:rPr lang="en-US" altLang="zh-CN" sz="4000" dirty="0">
                <a:latin typeface="Times New Roman" panose="02020603050405020304" pitchFamily="18" charset="0"/>
                <a:cs typeface="Times New Roman" panose="02020603050405020304" pitchFamily="18" charset="0"/>
              </a:rPr>
              <a:t>. </a:t>
            </a:r>
          </a:p>
          <a:p>
            <a:r>
              <a:rPr lang="en-US" altLang="zh-CN" sz="4000" i="1" dirty="0">
                <a:latin typeface="Times New Roman" panose="02020603050405020304" pitchFamily="18" charset="0"/>
                <a:cs typeface="Times New Roman" panose="02020603050405020304" pitchFamily="18" charset="0"/>
              </a:rPr>
              <a:t>x</a:t>
            </a:r>
            <a:r>
              <a:rPr lang="en-US" altLang="zh-CN" sz="4000" dirty="0">
                <a:latin typeface="Times New Roman" panose="02020603050405020304" pitchFamily="18" charset="0"/>
                <a:cs typeface="Times New Roman" panose="02020603050405020304" pitchFamily="18" charset="0"/>
              </a:rPr>
              <a:t> and </a:t>
            </a:r>
            <a:r>
              <a:rPr lang="en-US" altLang="zh-CN" sz="4000" i="1" dirty="0">
                <a:latin typeface="Times New Roman" panose="02020603050405020304" pitchFamily="18" charset="0"/>
                <a:cs typeface="Times New Roman" panose="02020603050405020304" pitchFamily="18" charset="0"/>
              </a:rPr>
              <a:t>y</a:t>
            </a:r>
            <a:r>
              <a:rPr lang="en-US" altLang="zh-CN" sz="4000" dirty="0">
                <a:latin typeface="Times New Roman" panose="02020603050405020304" pitchFamily="18" charset="0"/>
                <a:cs typeface="Times New Roman" panose="02020603050405020304" pitchFamily="18" charset="0"/>
              </a:rPr>
              <a:t> are stored in array </a:t>
            </a:r>
            <a:r>
              <a:rPr lang="en-US" altLang="zh-CN" sz="4000" i="1" dirty="0">
                <a:latin typeface="Times New Roman" panose="02020603050405020304" pitchFamily="18" charset="0"/>
                <a:cs typeface="Times New Roman" panose="02020603050405020304" pitchFamily="18" charset="0"/>
              </a:rPr>
              <a:t>a</a:t>
            </a:r>
            <a:r>
              <a:rPr lang="en-US" altLang="zh-CN" sz="4000" dirty="0">
                <a:latin typeface="Times New Roman" panose="02020603050405020304" pitchFamily="18" charset="0"/>
                <a:cs typeface="Times New Roman" panose="02020603050405020304" pitchFamily="18" charset="0"/>
              </a:rPr>
              <a:t> and array </a:t>
            </a:r>
            <a:r>
              <a:rPr lang="en-US" altLang="zh-CN" sz="4000" i="1" dirty="0">
                <a:latin typeface="Times New Roman" panose="02020603050405020304" pitchFamily="18" charset="0"/>
                <a:cs typeface="Times New Roman" panose="02020603050405020304" pitchFamily="18" charset="0"/>
              </a:rPr>
              <a:t>b</a:t>
            </a:r>
            <a:r>
              <a:rPr lang="en-US" altLang="zh-CN" sz="4000" dirty="0">
                <a:latin typeface="Times New Roman" panose="02020603050405020304" pitchFamily="18" charset="0"/>
                <a:cs typeface="Times New Roman" panose="02020603050405020304" pitchFamily="18" charset="0"/>
              </a:rPr>
              <a:t> in above format. </a:t>
            </a:r>
            <a:endParaRPr lang="zh-CN" altLang="zh-C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0061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678</TotalTime>
  <Words>4671</Words>
  <Application>Microsoft Office PowerPoint</Application>
  <PresentationFormat>宽屏</PresentationFormat>
  <Paragraphs>268</Paragraphs>
  <Slides>68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68</vt:i4>
      </vt:variant>
    </vt:vector>
  </HeadingPairs>
  <TitlesOfParts>
    <vt:vector size="74" baseType="lpstr">
      <vt:lpstr>等线</vt:lpstr>
      <vt:lpstr>等线 Light</vt:lpstr>
      <vt:lpstr>Arial</vt:lpstr>
      <vt:lpstr>Symbol</vt:lpstr>
      <vt:lpstr>Times New Roman</vt:lpstr>
      <vt:lpstr>Office 主题​​</vt:lpstr>
      <vt:lpstr>Data Structure Practice</vt:lpstr>
      <vt:lpstr>Data Structure Practice</vt:lpstr>
      <vt:lpstr>Data Structure Practice</vt:lpstr>
      <vt:lpstr>Application of Arrays: Calculation of High Precision Numbers</vt:lpstr>
      <vt:lpstr>Representation of high precision numbers</vt:lpstr>
      <vt:lpstr>PowerPoint 演示文稿</vt:lpstr>
      <vt:lpstr>Fundamental calculations of high precision numbers</vt:lpstr>
      <vt:lpstr>Addition and Subtraction of High Precision Numbers</vt:lpstr>
      <vt:lpstr>PowerPoint 演示文稿</vt:lpstr>
      <vt:lpstr>Addition of two integers whose numbers of digits are n1 and n2 respectively</vt:lpstr>
      <vt:lpstr>PowerPoint 演示文稿</vt:lpstr>
      <vt:lpstr>PowerPoint 演示文稿</vt:lpstr>
      <vt:lpstr>Multiplication and Division of High Precision Numbers</vt:lpstr>
      <vt:lpstr>Multiplication of two positive high precision integers</vt:lpstr>
      <vt:lpstr>PowerPoint 演示文稿</vt:lpstr>
      <vt:lpstr>Adding Reversed Numbers</vt:lpstr>
      <vt:lpstr>PowerPoint 演示文稿</vt:lpstr>
      <vt:lpstr>PowerPoint 演示文稿</vt:lpstr>
      <vt:lpstr>PowerPoint 演示文稿</vt:lpstr>
      <vt:lpstr>PowerPoint 演示文稿</vt:lpstr>
      <vt:lpstr>Analysis</vt:lpstr>
      <vt:lpstr>PowerPoint 演示文稿</vt:lpstr>
      <vt:lpstr>Huffman Trees</vt:lpstr>
      <vt:lpstr>The process constructing a Huffman Tree</vt:lpstr>
      <vt:lpstr>PowerPoint 演示文稿</vt:lpstr>
      <vt:lpstr>PowerPoint 演示文稿</vt:lpstr>
      <vt:lpstr>Fence Repair</vt:lpstr>
      <vt:lpstr>PowerPoint 演示文稿</vt:lpstr>
      <vt:lpstr>PowerPoint 演示文稿</vt:lpstr>
      <vt:lpstr>PowerPoint 演示文稿</vt:lpstr>
      <vt:lpstr>PowerPoint 演示文稿</vt:lpstr>
      <vt:lpstr>Analysis</vt:lpstr>
      <vt:lpstr>PowerPoint 演示文稿</vt:lpstr>
      <vt:lpstr>BFS Algorithm</vt:lpstr>
      <vt:lpstr>The process for Breadth-First Search (BFS)</vt:lpstr>
      <vt:lpstr>PowerPoint 演示文稿</vt:lpstr>
      <vt:lpstr>PowerPoint 演示文稿</vt:lpstr>
      <vt:lpstr>PowerPoint 演示文稿</vt:lpstr>
      <vt:lpstr>PowerPoint 演示文稿</vt:lpstr>
      <vt:lpstr>PowerPoint 演示文稿</vt:lpstr>
      <vt:lpstr>11.1.1 Prime Path</vt:lpstr>
      <vt:lpstr>PowerPoint 演示文稿</vt:lpstr>
      <vt:lpstr>PowerPoint 演示文稿</vt:lpstr>
      <vt:lpstr>PowerPoint 演示文稿</vt:lpstr>
      <vt:lpstr>Analysis</vt:lpstr>
      <vt:lpstr>PowerPoint 演示文稿</vt:lpstr>
      <vt:lpstr>PowerPoint 演示文稿</vt:lpstr>
      <vt:lpstr>PowerPoint 演示文稿</vt:lpstr>
      <vt:lpstr>PowerPoint 演示文稿</vt:lpstr>
      <vt:lpstr>PowerPoint 演示文稿</vt:lpstr>
      <vt:lpstr>PowerPoint 演示文稿</vt:lpstr>
      <vt:lpstr>Sort\STL</vt:lpstr>
      <vt:lpstr>Who's in the Middle</vt:lpstr>
      <vt:lpstr>PowerPoint 演示文稿</vt:lpstr>
      <vt:lpstr>PowerPoint 演示文稿</vt:lpstr>
      <vt:lpstr>Analysis</vt:lpstr>
      <vt:lpstr>DFS Algorithm</vt:lpstr>
      <vt:lpstr>PowerPoint 演示文稿</vt:lpstr>
      <vt:lpstr>DFS(G, u) visits the connected component containing vertex u. DFS for a graph is as follow.</vt:lpstr>
      <vt:lpstr>The House Of Santa Claus</vt:lpstr>
      <vt:lpstr>PowerPoint 演示文稿</vt:lpstr>
      <vt:lpstr>PowerPoint 演示文稿</vt:lpstr>
      <vt:lpstr>PowerPoint 演示文稿</vt:lpstr>
      <vt:lpstr>PowerPoint 演示文稿</vt:lpstr>
      <vt:lpstr>Analysis</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Practice</dc:title>
  <dc:creator>admin</dc:creator>
  <cp:lastModifiedBy>admin</cp:lastModifiedBy>
  <cp:revision>30</cp:revision>
  <dcterms:created xsi:type="dcterms:W3CDTF">2023-09-27T08:07:55Z</dcterms:created>
  <dcterms:modified xsi:type="dcterms:W3CDTF">2023-12-01T03:47:46Z</dcterms:modified>
</cp:coreProperties>
</file>