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329" r:id="rId3"/>
    <p:sldId id="305" r:id="rId4"/>
    <p:sldId id="303" r:id="rId5"/>
    <p:sldId id="304" r:id="rId6"/>
    <p:sldId id="314" r:id="rId7"/>
    <p:sldId id="315" r:id="rId8"/>
    <p:sldId id="316" r:id="rId9"/>
    <p:sldId id="330" r:id="rId10"/>
    <p:sldId id="317" r:id="rId11"/>
    <p:sldId id="318" r:id="rId12"/>
    <p:sldId id="331" r:id="rId13"/>
    <p:sldId id="319" r:id="rId14"/>
    <p:sldId id="307" r:id="rId15"/>
    <p:sldId id="320" r:id="rId16"/>
    <p:sldId id="321" r:id="rId17"/>
    <p:sldId id="322" r:id="rId18"/>
    <p:sldId id="323" r:id="rId19"/>
    <p:sldId id="324" r:id="rId20"/>
    <p:sldId id="260" r:id="rId21"/>
    <p:sldId id="306" r:id="rId22"/>
    <p:sldId id="325" r:id="rId23"/>
    <p:sldId id="326" r:id="rId24"/>
    <p:sldId id="327" r:id="rId25"/>
    <p:sldId id="328" r:id="rId26"/>
    <p:sldId id="308" r:id="rId27"/>
    <p:sldId id="261" r:id="rId28"/>
    <p:sldId id="332" r:id="rId29"/>
    <p:sldId id="333" r:id="rId30"/>
    <p:sldId id="263" r:id="rId31"/>
    <p:sldId id="264" r:id="rId32"/>
    <p:sldId id="309" r:id="rId33"/>
    <p:sldId id="310" r:id="rId34"/>
    <p:sldId id="311" r:id="rId35"/>
    <p:sldId id="312" r:id="rId36"/>
    <p:sldId id="313" r:id="rId37"/>
    <p:sldId id="262"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50" autoAdjust="0"/>
    <p:restoredTop sz="91829" autoAdjust="0"/>
  </p:normalViewPr>
  <p:slideViewPr>
    <p:cSldViewPr snapToGrid="0">
      <p:cViewPr varScale="1">
        <p:scale>
          <a:sx n="69" d="100"/>
          <a:sy n="69" d="100"/>
        </p:scale>
        <p:origin x="72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1E0BC7-77E1-4C1A-9288-A80365F58A7C}" type="datetimeFigureOut">
              <a:rPr lang="en-MY" smtClean="0"/>
              <a:t>3/12/2023</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A00944-1D1B-4B5A-A749-DB0E190D8352}" type="slidenum">
              <a:rPr lang="en-MY" smtClean="0"/>
              <a:t>‹#›</a:t>
            </a:fld>
            <a:endParaRPr lang="en-MY"/>
          </a:p>
        </p:txBody>
      </p:sp>
    </p:spTree>
    <p:extLst>
      <p:ext uri="{BB962C8B-B14F-4D97-AF65-F5344CB8AC3E}">
        <p14:creationId xmlns:p14="http://schemas.microsoft.com/office/powerpoint/2010/main" val="1181532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56A00944-1D1B-4B5A-A749-DB0E190D8352}" type="slidenum">
              <a:rPr lang="en-MY" smtClean="0"/>
              <a:t>1</a:t>
            </a:fld>
            <a:endParaRPr lang="en-MY"/>
          </a:p>
        </p:txBody>
      </p:sp>
    </p:spTree>
    <p:extLst>
      <p:ext uri="{BB962C8B-B14F-4D97-AF65-F5344CB8AC3E}">
        <p14:creationId xmlns:p14="http://schemas.microsoft.com/office/powerpoint/2010/main" val="1704798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56A00944-1D1B-4B5A-A749-DB0E190D8352}" type="slidenum">
              <a:rPr lang="en-MY" smtClean="0"/>
              <a:t>6</a:t>
            </a:fld>
            <a:endParaRPr lang="en-MY"/>
          </a:p>
        </p:txBody>
      </p:sp>
    </p:spTree>
    <p:extLst>
      <p:ext uri="{BB962C8B-B14F-4D97-AF65-F5344CB8AC3E}">
        <p14:creationId xmlns:p14="http://schemas.microsoft.com/office/powerpoint/2010/main" val="3933445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450180-13D7-4F77-9D5E-E758D18CDA5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6E42329-2853-4938-91AA-FDFB482A30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711E6BC-936F-4EB9-9D09-36E175A918FD}"/>
              </a:ext>
            </a:extLst>
          </p:cNvPr>
          <p:cNvSpPr>
            <a:spLocks noGrp="1"/>
          </p:cNvSpPr>
          <p:nvPr>
            <p:ph type="dt" sz="half" idx="10"/>
          </p:nvPr>
        </p:nvSpPr>
        <p:spPr/>
        <p:txBody>
          <a:bodyPr/>
          <a:lstStyle/>
          <a:p>
            <a:fld id="{AB24B51B-4CFC-4CBE-A264-DDED8AAA947F}" type="datetimeFigureOut">
              <a:rPr lang="zh-CN" altLang="en-US" smtClean="0"/>
              <a:t>2023/12/3</a:t>
            </a:fld>
            <a:endParaRPr lang="zh-CN" altLang="en-US"/>
          </a:p>
        </p:txBody>
      </p:sp>
      <p:sp>
        <p:nvSpPr>
          <p:cNvPr id="5" name="页脚占位符 4">
            <a:extLst>
              <a:ext uri="{FF2B5EF4-FFF2-40B4-BE49-F238E27FC236}">
                <a16:creationId xmlns:a16="http://schemas.microsoft.com/office/drawing/2014/main" id="{67830FAE-E10D-4366-8B15-697A2C21799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D3414DB-EF71-40B2-ABA8-DEBDC576D3AB}"/>
              </a:ext>
            </a:extLst>
          </p:cNvPr>
          <p:cNvSpPr>
            <a:spLocks noGrp="1"/>
          </p:cNvSpPr>
          <p:nvPr>
            <p:ph type="sldNum" sz="quarter" idx="12"/>
          </p:nvPr>
        </p:nvSpPr>
        <p:spPr/>
        <p:txBody>
          <a:bodyPr/>
          <a:lstStyle/>
          <a:p>
            <a:fld id="{7A99D88F-9956-41F0-998C-BF2AFC742D83}" type="slidenum">
              <a:rPr lang="zh-CN" altLang="en-US" smtClean="0"/>
              <a:t>‹#›</a:t>
            </a:fld>
            <a:endParaRPr lang="zh-CN" altLang="en-US"/>
          </a:p>
        </p:txBody>
      </p:sp>
    </p:spTree>
    <p:extLst>
      <p:ext uri="{BB962C8B-B14F-4D97-AF65-F5344CB8AC3E}">
        <p14:creationId xmlns:p14="http://schemas.microsoft.com/office/powerpoint/2010/main" val="1591687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8F4E21-6DFA-42C1-86AB-93651A813D2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4C50D53-F621-489B-95F8-2078E9CD4E7C}"/>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533B8F8-DF92-46DC-A78C-C0D2C9280113}"/>
              </a:ext>
            </a:extLst>
          </p:cNvPr>
          <p:cNvSpPr>
            <a:spLocks noGrp="1"/>
          </p:cNvSpPr>
          <p:nvPr>
            <p:ph type="dt" sz="half" idx="10"/>
          </p:nvPr>
        </p:nvSpPr>
        <p:spPr/>
        <p:txBody>
          <a:bodyPr/>
          <a:lstStyle/>
          <a:p>
            <a:fld id="{AB24B51B-4CFC-4CBE-A264-DDED8AAA947F}" type="datetimeFigureOut">
              <a:rPr lang="zh-CN" altLang="en-US" smtClean="0"/>
              <a:t>2023/12/3</a:t>
            </a:fld>
            <a:endParaRPr lang="zh-CN" altLang="en-US"/>
          </a:p>
        </p:txBody>
      </p:sp>
      <p:sp>
        <p:nvSpPr>
          <p:cNvPr id="5" name="页脚占位符 4">
            <a:extLst>
              <a:ext uri="{FF2B5EF4-FFF2-40B4-BE49-F238E27FC236}">
                <a16:creationId xmlns:a16="http://schemas.microsoft.com/office/drawing/2014/main" id="{FEA123B3-0255-4BB3-913A-D9D2F107C81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70C766D-E2AA-4327-86AE-14B2A8C41D99}"/>
              </a:ext>
            </a:extLst>
          </p:cNvPr>
          <p:cNvSpPr>
            <a:spLocks noGrp="1"/>
          </p:cNvSpPr>
          <p:nvPr>
            <p:ph type="sldNum" sz="quarter" idx="12"/>
          </p:nvPr>
        </p:nvSpPr>
        <p:spPr/>
        <p:txBody>
          <a:bodyPr/>
          <a:lstStyle/>
          <a:p>
            <a:fld id="{7A99D88F-9956-41F0-998C-BF2AFC742D83}" type="slidenum">
              <a:rPr lang="zh-CN" altLang="en-US" smtClean="0"/>
              <a:t>‹#›</a:t>
            </a:fld>
            <a:endParaRPr lang="zh-CN" altLang="en-US"/>
          </a:p>
        </p:txBody>
      </p:sp>
    </p:spTree>
    <p:extLst>
      <p:ext uri="{BB962C8B-B14F-4D97-AF65-F5344CB8AC3E}">
        <p14:creationId xmlns:p14="http://schemas.microsoft.com/office/powerpoint/2010/main" val="2205692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AB81511-471E-4C68-B1A7-4663C0A0743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9D73FD0-38F6-48EE-BE9D-4FD141A58D23}"/>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423081D-783B-4DBD-BF99-D7DB75ED8297}"/>
              </a:ext>
            </a:extLst>
          </p:cNvPr>
          <p:cNvSpPr>
            <a:spLocks noGrp="1"/>
          </p:cNvSpPr>
          <p:nvPr>
            <p:ph type="dt" sz="half" idx="10"/>
          </p:nvPr>
        </p:nvSpPr>
        <p:spPr/>
        <p:txBody>
          <a:bodyPr/>
          <a:lstStyle/>
          <a:p>
            <a:fld id="{AB24B51B-4CFC-4CBE-A264-DDED8AAA947F}" type="datetimeFigureOut">
              <a:rPr lang="zh-CN" altLang="en-US" smtClean="0"/>
              <a:t>2023/12/3</a:t>
            </a:fld>
            <a:endParaRPr lang="zh-CN" altLang="en-US"/>
          </a:p>
        </p:txBody>
      </p:sp>
      <p:sp>
        <p:nvSpPr>
          <p:cNvPr id="5" name="页脚占位符 4">
            <a:extLst>
              <a:ext uri="{FF2B5EF4-FFF2-40B4-BE49-F238E27FC236}">
                <a16:creationId xmlns:a16="http://schemas.microsoft.com/office/drawing/2014/main" id="{5BE7A1FD-2058-4B7D-9AE8-C3700AB759B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080324C-4CF4-4694-BBF1-714F0CB6FF7C}"/>
              </a:ext>
            </a:extLst>
          </p:cNvPr>
          <p:cNvSpPr>
            <a:spLocks noGrp="1"/>
          </p:cNvSpPr>
          <p:nvPr>
            <p:ph type="sldNum" sz="quarter" idx="12"/>
          </p:nvPr>
        </p:nvSpPr>
        <p:spPr/>
        <p:txBody>
          <a:bodyPr/>
          <a:lstStyle/>
          <a:p>
            <a:fld id="{7A99D88F-9956-41F0-998C-BF2AFC742D83}" type="slidenum">
              <a:rPr lang="zh-CN" altLang="en-US" smtClean="0"/>
              <a:t>‹#›</a:t>
            </a:fld>
            <a:endParaRPr lang="zh-CN" altLang="en-US"/>
          </a:p>
        </p:txBody>
      </p:sp>
    </p:spTree>
    <p:extLst>
      <p:ext uri="{BB962C8B-B14F-4D97-AF65-F5344CB8AC3E}">
        <p14:creationId xmlns:p14="http://schemas.microsoft.com/office/powerpoint/2010/main" val="2116746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7C87B9-CE14-48EB-A027-936ACEAB3A8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16390CB-E73A-46F3-A971-B8A45018DC2D}"/>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7439393-F02E-435B-ABE6-56BC9B73AC4B}"/>
              </a:ext>
            </a:extLst>
          </p:cNvPr>
          <p:cNvSpPr>
            <a:spLocks noGrp="1"/>
          </p:cNvSpPr>
          <p:nvPr>
            <p:ph type="dt" sz="half" idx="10"/>
          </p:nvPr>
        </p:nvSpPr>
        <p:spPr/>
        <p:txBody>
          <a:bodyPr/>
          <a:lstStyle/>
          <a:p>
            <a:fld id="{AB24B51B-4CFC-4CBE-A264-DDED8AAA947F}" type="datetimeFigureOut">
              <a:rPr lang="zh-CN" altLang="en-US" smtClean="0"/>
              <a:t>2023/12/3</a:t>
            </a:fld>
            <a:endParaRPr lang="zh-CN" altLang="en-US"/>
          </a:p>
        </p:txBody>
      </p:sp>
      <p:sp>
        <p:nvSpPr>
          <p:cNvPr id="5" name="页脚占位符 4">
            <a:extLst>
              <a:ext uri="{FF2B5EF4-FFF2-40B4-BE49-F238E27FC236}">
                <a16:creationId xmlns:a16="http://schemas.microsoft.com/office/drawing/2014/main" id="{CCB4BD0F-B32C-409D-9A37-24F5BDC0B4D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9AEF60D-92E2-4760-9E95-B09E888ADA70}"/>
              </a:ext>
            </a:extLst>
          </p:cNvPr>
          <p:cNvSpPr>
            <a:spLocks noGrp="1"/>
          </p:cNvSpPr>
          <p:nvPr>
            <p:ph type="sldNum" sz="quarter" idx="12"/>
          </p:nvPr>
        </p:nvSpPr>
        <p:spPr/>
        <p:txBody>
          <a:bodyPr/>
          <a:lstStyle/>
          <a:p>
            <a:fld id="{7A99D88F-9956-41F0-998C-BF2AFC742D83}" type="slidenum">
              <a:rPr lang="zh-CN" altLang="en-US" smtClean="0"/>
              <a:t>‹#›</a:t>
            </a:fld>
            <a:endParaRPr lang="zh-CN" altLang="en-US"/>
          </a:p>
        </p:txBody>
      </p:sp>
    </p:spTree>
    <p:extLst>
      <p:ext uri="{BB962C8B-B14F-4D97-AF65-F5344CB8AC3E}">
        <p14:creationId xmlns:p14="http://schemas.microsoft.com/office/powerpoint/2010/main" val="2310681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087F15-AF9E-41B7-8179-38EDE5A6F17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66C3A3D-FEB8-4051-81E8-2ECA77374F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080574E6-838D-4552-9A10-8938BBEC069B}"/>
              </a:ext>
            </a:extLst>
          </p:cNvPr>
          <p:cNvSpPr>
            <a:spLocks noGrp="1"/>
          </p:cNvSpPr>
          <p:nvPr>
            <p:ph type="dt" sz="half" idx="10"/>
          </p:nvPr>
        </p:nvSpPr>
        <p:spPr/>
        <p:txBody>
          <a:bodyPr/>
          <a:lstStyle/>
          <a:p>
            <a:fld id="{AB24B51B-4CFC-4CBE-A264-DDED8AAA947F}" type="datetimeFigureOut">
              <a:rPr lang="zh-CN" altLang="en-US" smtClean="0"/>
              <a:t>2023/12/3</a:t>
            </a:fld>
            <a:endParaRPr lang="zh-CN" altLang="en-US"/>
          </a:p>
        </p:txBody>
      </p:sp>
      <p:sp>
        <p:nvSpPr>
          <p:cNvPr id="5" name="页脚占位符 4">
            <a:extLst>
              <a:ext uri="{FF2B5EF4-FFF2-40B4-BE49-F238E27FC236}">
                <a16:creationId xmlns:a16="http://schemas.microsoft.com/office/drawing/2014/main" id="{F3E09A27-FDA4-4A2D-9876-6E7DB9D7398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CA41585-4F9B-4462-AF94-22DF5890A415}"/>
              </a:ext>
            </a:extLst>
          </p:cNvPr>
          <p:cNvSpPr>
            <a:spLocks noGrp="1"/>
          </p:cNvSpPr>
          <p:nvPr>
            <p:ph type="sldNum" sz="quarter" idx="12"/>
          </p:nvPr>
        </p:nvSpPr>
        <p:spPr/>
        <p:txBody>
          <a:bodyPr/>
          <a:lstStyle/>
          <a:p>
            <a:fld id="{7A99D88F-9956-41F0-998C-BF2AFC742D83}" type="slidenum">
              <a:rPr lang="zh-CN" altLang="en-US" smtClean="0"/>
              <a:t>‹#›</a:t>
            </a:fld>
            <a:endParaRPr lang="zh-CN" altLang="en-US"/>
          </a:p>
        </p:txBody>
      </p:sp>
    </p:spTree>
    <p:extLst>
      <p:ext uri="{BB962C8B-B14F-4D97-AF65-F5344CB8AC3E}">
        <p14:creationId xmlns:p14="http://schemas.microsoft.com/office/powerpoint/2010/main" val="103236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F152F6-FE65-4AF9-9485-57456E8B67B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35CF11E-F5AA-4B83-BCE3-7671AFF170A2}"/>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6D896AEC-01CD-481B-ADFE-6B79C8F71C60}"/>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540AF5C-7CE4-4097-98D3-9AD88FCCD859}"/>
              </a:ext>
            </a:extLst>
          </p:cNvPr>
          <p:cNvSpPr>
            <a:spLocks noGrp="1"/>
          </p:cNvSpPr>
          <p:nvPr>
            <p:ph type="dt" sz="half" idx="10"/>
          </p:nvPr>
        </p:nvSpPr>
        <p:spPr/>
        <p:txBody>
          <a:bodyPr/>
          <a:lstStyle/>
          <a:p>
            <a:fld id="{AB24B51B-4CFC-4CBE-A264-DDED8AAA947F}" type="datetimeFigureOut">
              <a:rPr lang="zh-CN" altLang="en-US" smtClean="0"/>
              <a:t>2023/12/3</a:t>
            </a:fld>
            <a:endParaRPr lang="zh-CN" altLang="en-US"/>
          </a:p>
        </p:txBody>
      </p:sp>
      <p:sp>
        <p:nvSpPr>
          <p:cNvPr id="6" name="页脚占位符 5">
            <a:extLst>
              <a:ext uri="{FF2B5EF4-FFF2-40B4-BE49-F238E27FC236}">
                <a16:creationId xmlns:a16="http://schemas.microsoft.com/office/drawing/2014/main" id="{851DBAE4-5FF4-42F0-BE40-320A9608180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4BC1341-71DB-41B9-8D5B-C2F25D9AF9FE}"/>
              </a:ext>
            </a:extLst>
          </p:cNvPr>
          <p:cNvSpPr>
            <a:spLocks noGrp="1"/>
          </p:cNvSpPr>
          <p:nvPr>
            <p:ph type="sldNum" sz="quarter" idx="12"/>
          </p:nvPr>
        </p:nvSpPr>
        <p:spPr/>
        <p:txBody>
          <a:bodyPr/>
          <a:lstStyle/>
          <a:p>
            <a:fld id="{7A99D88F-9956-41F0-998C-BF2AFC742D83}" type="slidenum">
              <a:rPr lang="zh-CN" altLang="en-US" smtClean="0"/>
              <a:t>‹#›</a:t>
            </a:fld>
            <a:endParaRPr lang="zh-CN" altLang="en-US"/>
          </a:p>
        </p:txBody>
      </p:sp>
    </p:spTree>
    <p:extLst>
      <p:ext uri="{BB962C8B-B14F-4D97-AF65-F5344CB8AC3E}">
        <p14:creationId xmlns:p14="http://schemas.microsoft.com/office/powerpoint/2010/main" val="3527963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DBAC6B-F649-47EC-9062-2B5C72241AE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45D7774-2FA5-4C50-8358-C93E31212D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8439C485-57E1-4E93-9CC4-390F351275B8}"/>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2669B0AD-3981-4D6B-A280-CE59B78882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3F03DFE7-8CAD-4DC1-BD15-CD75AEE2B71D}"/>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66508248-7F91-49AA-8268-B496156B6179}"/>
              </a:ext>
            </a:extLst>
          </p:cNvPr>
          <p:cNvSpPr>
            <a:spLocks noGrp="1"/>
          </p:cNvSpPr>
          <p:nvPr>
            <p:ph type="dt" sz="half" idx="10"/>
          </p:nvPr>
        </p:nvSpPr>
        <p:spPr/>
        <p:txBody>
          <a:bodyPr/>
          <a:lstStyle/>
          <a:p>
            <a:fld id="{AB24B51B-4CFC-4CBE-A264-DDED8AAA947F}" type="datetimeFigureOut">
              <a:rPr lang="zh-CN" altLang="en-US" smtClean="0"/>
              <a:t>2023/12/3</a:t>
            </a:fld>
            <a:endParaRPr lang="zh-CN" altLang="en-US"/>
          </a:p>
        </p:txBody>
      </p:sp>
      <p:sp>
        <p:nvSpPr>
          <p:cNvPr id="8" name="页脚占位符 7">
            <a:extLst>
              <a:ext uri="{FF2B5EF4-FFF2-40B4-BE49-F238E27FC236}">
                <a16:creationId xmlns:a16="http://schemas.microsoft.com/office/drawing/2014/main" id="{B1D6E942-2CBD-4BAE-B229-9AEE7E8AE28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228D1AE-BD92-4A89-9F85-A0BAC2A3762F}"/>
              </a:ext>
            </a:extLst>
          </p:cNvPr>
          <p:cNvSpPr>
            <a:spLocks noGrp="1"/>
          </p:cNvSpPr>
          <p:nvPr>
            <p:ph type="sldNum" sz="quarter" idx="12"/>
          </p:nvPr>
        </p:nvSpPr>
        <p:spPr/>
        <p:txBody>
          <a:bodyPr/>
          <a:lstStyle/>
          <a:p>
            <a:fld id="{7A99D88F-9956-41F0-998C-BF2AFC742D83}" type="slidenum">
              <a:rPr lang="zh-CN" altLang="en-US" smtClean="0"/>
              <a:t>‹#›</a:t>
            </a:fld>
            <a:endParaRPr lang="zh-CN" altLang="en-US"/>
          </a:p>
        </p:txBody>
      </p:sp>
    </p:spTree>
    <p:extLst>
      <p:ext uri="{BB962C8B-B14F-4D97-AF65-F5344CB8AC3E}">
        <p14:creationId xmlns:p14="http://schemas.microsoft.com/office/powerpoint/2010/main" val="4011321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BF4BC7-2B05-448B-9530-7090F7E2547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A5B69F6-6EC2-44C3-A093-86F47990BF92}"/>
              </a:ext>
            </a:extLst>
          </p:cNvPr>
          <p:cNvSpPr>
            <a:spLocks noGrp="1"/>
          </p:cNvSpPr>
          <p:nvPr>
            <p:ph type="dt" sz="half" idx="10"/>
          </p:nvPr>
        </p:nvSpPr>
        <p:spPr/>
        <p:txBody>
          <a:bodyPr/>
          <a:lstStyle/>
          <a:p>
            <a:fld id="{AB24B51B-4CFC-4CBE-A264-DDED8AAA947F}" type="datetimeFigureOut">
              <a:rPr lang="zh-CN" altLang="en-US" smtClean="0"/>
              <a:t>2023/12/3</a:t>
            </a:fld>
            <a:endParaRPr lang="zh-CN" altLang="en-US"/>
          </a:p>
        </p:txBody>
      </p:sp>
      <p:sp>
        <p:nvSpPr>
          <p:cNvPr id="4" name="页脚占位符 3">
            <a:extLst>
              <a:ext uri="{FF2B5EF4-FFF2-40B4-BE49-F238E27FC236}">
                <a16:creationId xmlns:a16="http://schemas.microsoft.com/office/drawing/2014/main" id="{C8F5147D-77A9-4A77-A5A2-1C864F69D96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70C9F38-1E42-4D54-9D3C-F47A314492D8}"/>
              </a:ext>
            </a:extLst>
          </p:cNvPr>
          <p:cNvSpPr>
            <a:spLocks noGrp="1"/>
          </p:cNvSpPr>
          <p:nvPr>
            <p:ph type="sldNum" sz="quarter" idx="12"/>
          </p:nvPr>
        </p:nvSpPr>
        <p:spPr/>
        <p:txBody>
          <a:bodyPr/>
          <a:lstStyle/>
          <a:p>
            <a:fld id="{7A99D88F-9956-41F0-998C-BF2AFC742D83}" type="slidenum">
              <a:rPr lang="zh-CN" altLang="en-US" smtClean="0"/>
              <a:t>‹#›</a:t>
            </a:fld>
            <a:endParaRPr lang="zh-CN" altLang="en-US"/>
          </a:p>
        </p:txBody>
      </p:sp>
    </p:spTree>
    <p:extLst>
      <p:ext uri="{BB962C8B-B14F-4D97-AF65-F5344CB8AC3E}">
        <p14:creationId xmlns:p14="http://schemas.microsoft.com/office/powerpoint/2010/main" val="3715256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A286240-DEC9-4923-8D1E-67E506810FD2}"/>
              </a:ext>
            </a:extLst>
          </p:cNvPr>
          <p:cNvSpPr>
            <a:spLocks noGrp="1"/>
          </p:cNvSpPr>
          <p:nvPr>
            <p:ph type="dt" sz="half" idx="10"/>
          </p:nvPr>
        </p:nvSpPr>
        <p:spPr/>
        <p:txBody>
          <a:bodyPr/>
          <a:lstStyle/>
          <a:p>
            <a:fld id="{AB24B51B-4CFC-4CBE-A264-DDED8AAA947F}" type="datetimeFigureOut">
              <a:rPr lang="zh-CN" altLang="en-US" smtClean="0"/>
              <a:t>2023/12/3</a:t>
            </a:fld>
            <a:endParaRPr lang="zh-CN" altLang="en-US"/>
          </a:p>
        </p:txBody>
      </p:sp>
      <p:sp>
        <p:nvSpPr>
          <p:cNvPr id="3" name="页脚占位符 2">
            <a:extLst>
              <a:ext uri="{FF2B5EF4-FFF2-40B4-BE49-F238E27FC236}">
                <a16:creationId xmlns:a16="http://schemas.microsoft.com/office/drawing/2014/main" id="{2C5A40FC-548C-4F11-B98C-B05F4F6AEFC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1C01A54-11D1-4395-804A-5D83D153BCDA}"/>
              </a:ext>
            </a:extLst>
          </p:cNvPr>
          <p:cNvSpPr>
            <a:spLocks noGrp="1"/>
          </p:cNvSpPr>
          <p:nvPr>
            <p:ph type="sldNum" sz="quarter" idx="12"/>
          </p:nvPr>
        </p:nvSpPr>
        <p:spPr/>
        <p:txBody>
          <a:bodyPr/>
          <a:lstStyle/>
          <a:p>
            <a:fld id="{7A99D88F-9956-41F0-998C-BF2AFC742D83}" type="slidenum">
              <a:rPr lang="zh-CN" altLang="en-US" smtClean="0"/>
              <a:t>‹#›</a:t>
            </a:fld>
            <a:endParaRPr lang="zh-CN" altLang="en-US"/>
          </a:p>
        </p:txBody>
      </p:sp>
    </p:spTree>
    <p:extLst>
      <p:ext uri="{BB962C8B-B14F-4D97-AF65-F5344CB8AC3E}">
        <p14:creationId xmlns:p14="http://schemas.microsoft.com/office/powerpoint/2010/main" val="1158700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EEE52F-C202-4A7C-8EFE-3FF0C445148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9BBB15E-6C12-40F1-A2B3-8DC5F61FDB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2E0AB463-778C-4424-B524-C76E46B580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3085AFE-99CE-47D0-A50A-8DF352ABDC4A}"/>
              </a:ext>
            </a:extLst>
          </p:cNvPr>
          <p:cNvSpPr>
            <a:spLocks noGrp="1"/>
          </p:cNvSpPr>
          <p:nvPr>
            <p:ph type="dt" sz="half" idx="10"/>
          </p:nvPr>
        </p:nvSpPr>
        <p:spPr/>
        <p:txBody>
          <a:bodyPr/>
          <a:lstStyle/>
          <a:p>
            <a:fld id="{AB24B51B-4CFC-4CBE-A264-DDED8AAA947F}" type="datetimeFigureOut">
              <a:rPr lang="zh-CN" altLang="en-US" smtClean="0"/>
              <a:t>2023/12/3</a:t>
            </a:fld>
            <a:endParaRPr lang="zh-CN" altLang="en-US"/>
          </a:p>
        </p:txBody>
      </p:sp>
      <p:sp>
        <p:nvSpPr>
          <p:cNvPr id="6" name="页脚占位符 5">
            <a:extLst>
              <a:ext uri="{FF2B5EF4-FFF2-40B4-BE49-F238E27FC236}">
                <a16:creationId xmlns:a16="http://schemas.microsoft.com/office/drawing/2014/main" id="{2F2212D6-E4EC-43E0-9B06-A0268FC7ADD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29C22FA-51FA-4C27-947C-13E7695C72F5}"/>
              </a:ext>
            </a:extLst>
          </p:cNvPr>
          <p:cNvSpPr>
            <a:spLocks noGrp="1"/>
          </p:cNvSpPr>
          <p:nvPr>
            <p:ph type="sldNum" sz="quarter" idx="12"/>
          </p:nvPr>
        </p:nvSpPr>
        <p:spPr/>
        <p:txBody>
          <a:bodyPr/>
          <a:lstStyle/>
          <a:p>
            <a:fld id="{7A99D88F-9956-41F0-998C-BF2AFC742D83}" type="slidenum">
              <a:rPr lang="zh-CN" altLang="en-US" smtClean="0"/>
              <a:t>‹#›</a:t>
            </a:fld>
            <a:endParaRPr lang="zh-CN" altLang="en-US"/>
          </a:p>
        </p:txBody>
      </p:sp>
    </p:spTree>
    <p:extLst>
      <p:ext uri="{BB962C8B-B14F-4D97-AF65-F5344CB8AC3E}">
        <p14:creationId xmlns:p14="http://schemas.microsoft.com/office/powerpoint/2010/main" val="221130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ACFCAE-99CC-4C2F-82E4-59550CE0670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5DE8340-1709-4744-8168-05B9EE5339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21218B6-C253-4BD5-A19D-B305DE9C22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6FBE19C-88CC-4F6B-A31B-E670DC2D735D}"/>
              </a:ext>
            </a:extLst>
          </p:cNvPr>
          <p:cNvSpPr>
            <a:spLocks noGrp="1"/>
          </p:cNvSpPr>
          <p:nvPr>
            <p:ph type="dt" sz="half" idx="10"/>
          </p:nvPr>
        </p:nvSpPr>
        <p:spPr/>
        <p:txBody>
          <a:bodyPr/>
          <a:lstStyle/>
          <a:p>
            <a:fld id="{AB24B51B-4CFC-4CBE-A264-DDED8AAA947F}" type="datetimeFigureOut">
              <a:rPr lang="zh-CN" altLang="en-US" smtClean="0"/>
              <a:t>2023/12/3</a:t>
            </a:fld>
            <a:endParaRPr lang="zh-CN" altLang="en-US"/>
          </a:p>
        </p:txBody>
      </p:sp>
      <p:sp>
        <p:nvSpPr>
          <p:cNvPr id="6" name="页脚占位符 5">
            <a:extLst>
              <a:ext uri="{FF2B5EF4-FFF2-40B4-BE49-F238E27FC236}">
                <a16:creationId xmlns:a16="http://schemas.microsoft.com/office/drawing/2014/main" id="{991C21E8-F119-4473-8E31-FD889FCCCD1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B170EF5-FF43-4FAB-A641-D3BD8481D962}"/>
              </a:ext>
            </a:extLst>
          </p:cNvPr>
          <p:cNvSpPr>
            <a:spLocks noGrp="1"/>
          </p:cNvSpPr>
          <p:nvPr>
            <p:ph type="sldNum" sz="quarter" idx="12"/>
          </p:nvPr>
        </p:nvSpPr>
        <p:spPr/>
        <p:txBody>
          <a:bodyPr/>
          <a:lstStyle/>
          <a:p>
            <a:fld id="{7A99D88F-9956-41F0-998C-BF2AFC742D83}" type="slidenum">
              <a:rPr lang="zh-CN" altLang="en-US" smtClean="0"/>
              <a:t>‹#›</a:t>
            </a:fld>
            <a:endParaRPr lang="zh-CN" altLang="en-US"/>
          </a:p>
        </p:txBody>
      </p:sp>
    </p:spTree>
    <p:extLst>
      <p:ext uri="{BB962C8B-B14F-4D97-AF65-F5344CB8AC3E}">
        <p14:creationId xmlns:p14="http://schemas.microsoft.com/office/powerpoint/2010/main" val="2231084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BC0F99D-44CB-40F7-814C-76A546B40F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D1CC76D-47EE-4245-B12A-B9A120B743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3563436-F84A-46FE-B495-8C894FEEE7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24B51B-4CFC-4CBE-A264-DDED8AAA947F}" type="datetimeFigureOut">
              <a:rPr lang="zh-CN" altLang="en-US" smtClean="0"/>
              <a:t>2023/12/3</a:t>
            </a:fld>
            <a:endParaRPr lang="zh-CN" altLang="en-US"/>
          </a:p>
        </p:txBody>
      </p:sp>
      <p:sp>
        <p:nvSpPr>
          <p:cNvPr id="5" name="页脚占位符 4">
            <a:extLst>
              <a:ext uri="{FF2B5EF4-FFF2-40B4-BE49-F238E27FC236}">
                <a16:creationId xmlns:a16="http://schemas.microsoft.com/office/drawing/2014/main" id="{39498D63-837D-4B54-A429-93BCF0CBD6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4714026-146C-4D19-877C-6212A2609F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99D88F-9956-41F0-998C-BF2AFC742D83}" type="slidenum">
              <a:rPr lang="zh-CN" altLang="en-US" smtClean="0"/>
              <a:t>‹#›</a:t>
            </a:fld>
            <a:endParaRPr lang="zh-CN" altLang="en-US"/>
          </a:p>
        </p:txBody>
      </p:sp>
    </p:spTree>
    <p:extLst>
      <p:ext uri="{BB962C8B-B14F-4D97-AF65-F5344CB8AC3E}">
        <p14:creationId xmlns:p14="http://schemas.microsoft.com/office/powerpoint/2010/main" val="913448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yhwu@fudan.edu.c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9104BF-EAA0-48F7-AA9F-46D7CD4CF02C}"/>
              </a:ext>
            </a:extLst>
          </p:cNvPr>
          <p:cNvSpPr>
            <a:spLocks noGrp="1"/>
          </p:cNvSpPr>
          <p:nvPr>
            <p:ph type="ctrTitle"/>
          </p:nvPr>
        </p:nvSpPr>
        <p:spPr>
          <a:xfrm>
            <a:off x="457199" y="585627"/>
            <a:ext cx="11280371" cy="2531646"/>
          </a:xfrm>
        </p:spPr>
        <p:txBody>
          <a:bodyPr>
            <a:normAutofit/>
          </a:bodyPr>
          <a:lstStyle/>
          <a:p>
            <a:r>
              <a:rPr lang="en-US" altLang="zh-CN" sz="3600" b="1" dirty="0">
                <a:solidFill>
                  <a:srgbClr val="C00000"/>
                </a:solidFill>
                <a:effectLst>
                  <a:outerShdw blurRad="38100" dist="38100" dir="2700000" algn="tl">
                    <a:srgbClr val="000000">
                      <a:alpha val="43137"/>
                    </a:srgbClr>
                  </a:outerShdw>
                </a:effectLst>
              </a:rPr>
              <a:t>A Joint Experimental Curriculum for Set and Graph Theory: The Algorithm Implementation for the Constructive Proof of Euler Graph</a:t>
            </a:r>
            <a:endParaRPr lang="zh-CN" altLang="en-US" sz="3600" b="1" dirty="0">
              <a:solidFill>
                <a:srgbClr val="C00000"/>
              </a:solidFill>
              <a:effectLst>
                <a:outerShdw blurRad="38100" dist="38100" dir="2700000" algn="tl">
                  <a:srgbClr val="000000">
                    <a:alpha val="43137"/>
                  </a:srgbClr>
                </a:outerShdw>
              </a:effectLst>
            </a:endParaRPr>
          </a:p>
        </p:txBody>
      </p:sp>
      <p:sp>
        <p:nvSpPr>
          <p:cNvPr id="3" name="副标题 2">
            <a:extLst>
              <a:ext uri="{FF2B5EF4-FFF2-40B4-BE49-F238E27FC236}">
                <a16:creationId xmlns:a16="http://schemas.microsoft.com/office/drawing/2014/main" id="{59E9B100-6406-4CF5-B12D-377EAC707176}"/>
              </a:ext>
            </a:extLst>
          </p:cNvPr>
          <p:cNvSpPr>
            <a:spLocks noGrp="1"/>
          </p:cNvSpPr>
          <p:nvPr>
            <p:ph type="subTitle" idx="1"/>
          </p:nvPr>
        </p:nvSpPr>
        <p:spPr>
          <a:xfrm>
            <a:off x="1" y="3786028"/>
            <a:ext cx="11737570" cy="2388740"/>
          </a:xfrm>
        </p:spPr>
        <p:txBody>
          <a:bodyPr>
            <a:normAutofit/>
          </a:bodyPr>
          <a:lstStyle/>
          <a:p>
            <a:r>
              <a:rPr lang="en-US" altLang="zh-CN" dirty="0" err="1">
                <a:solidFill>
                  <a:srgbClr val="FF0000"/>
                </a:solidFill>
              </a:rPr>
              <a:t>Yonghui</a:t>
            </a:r>
            <a:r>
              <a:rPr lang="en-US" altLang="zh-CN" dirty="0">
                <a:solidFill>
                  <a:srgbClr val="FF0000"/>
                </a:solidFill>
              </a:rPr>
              <a:t> Wu</a:t>
            </a:r>
          </a:p>
          <a:p>
            <a:r>
              <a:rPr lang="en-US" altLang="zh-CN" dirty="0">
                <a:solidFill>
                  <a:srgbClr val="FF0000"/>
                </a:solidFill>
              </a:rPr>
              <a:t>Shanghai Key Laboratory of Intelligent Information Processing</a:t>
            </a:r>
          </a:p>
          <a:p>
            <a:r>
              <a:rPr lang="en-US" altLang="zh-CN" dirty="0">
                <a:solidFill>
                  <a:srgbClr val="FF0000"/>
                </a:solidFill>
              </a:rPr>
              <a:t>School of Computer Science, Fudan University</a:t>
            </a:r>
          </a:p>
          <a:p>
            <a:r>
              <a:rPr lang="en-US" altLang="zh-CN" u="sng" dirty="0">
                <a:solidFill>
                  <a:srgbClr val="FF0000"/>
                </a:solidFill>
                <a:hlinkClick r:id="rId3"/>
              </a:rPr>
              <a:t>yhwu@fudan.edu.cn</a:t>
            </a:r>
            <a:endParaRPr lang="en-US" altLang="zh-CN" u="sng" dirty="0">
              <a:solidFill>
                <a:srgbClr val="FF0000"/>
              </a:solidFill>
            </a:endParaRPr>
          </a:p>
        </p:txBody>
      </p:sp>
      <p:pic>
        <p:nvPicPr>
          <p:cNvPr id="5" name="图片 4">
            <a:extLst>
              <a:ext uri="{FF2B5EF4-FFF2-40B4-BE49-F238E27FC236}">
                <a16:creationId xmlns:a16="http://schemas.microsoft.com/office/drawing/2014/main" id="{DD491328-BA9D-4A85-B319-811198E4E3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41280" y="0"/>
            <a:ext cx="1890777" cy="1680691"/>
          </a:xfrm>
          <a:prstGeom prst="rect">
            <a:avLst/>
          </a:prstGeom>
        </p:spPr>
      </p:pic>
    </p:spTree>
    <p:extLst>
      <p:ext uri="{BB962C8B-B14F-4D97-AF65-F5344CB8AC3E}">
        <p14:creationId xmlns:p14="http://schemas.microsoft.com/office/powerpoint/2010/main" val="1624387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4728" y="1662978"/>
            <a:ext cx="10614488" cy="4600384"/>
          </a:xfrm>
        </p:spPr>
      </p:pic>
    </p:spTree>
    <p:extLst>
      <p:ext uri="{BB962C8B-B14F-4D97-AF65-F5344CB8AC3E}">
        <p14:creationId xmlns:p14="http://schemas.microsoft.com/office/powerpoint/2010/main" val="246550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6889"/>
            <a:ext cx="10515600" cy="704087"/>
          </a:xfrm>
        </p:spPr>
        <p:txBody>
          <a:bodyPr/>
          <a:lstStyle/>
          <a:p>
            <a:r>
              <a:rPr lang="en-US" altLang="zh-CN" dirty="0">
                <a:solidFill>
                  <a:srgbClr val="C00000"/>
                </a:solidFill>
                <a:latin typeface="Times New Roman" panose="02020603050405020304" pitchFamily="18" charset="0"/>
                <a:cs typeface="Times New Roman" panose="02020603050405020304" pitchFamily="18" charset="0"/>
              </a:rPr>
              <a:t>The merging algorithm</a:t>
            </a:r>
            <a:endParaRPr lang="zh-CN" altLang="en-US" dirty="0">
              <a:solidFill>
                <a:srgbClr val="C00000"/>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838200" y="1078992"/>
            <a:ext cx="10515600" cy="5504688"/>
          </a:xfrm>
        </p:spPr>
        <p:txBody>
          <a:bodyPr>
            <a:normAutofit/>
          </a:bodyPr>
          <a:lstStyle/>
          <a:p>
            <a:r>
              <a:rPr lang="en-US" altLang="zh-CN" sz="3600" dirty="0">
                <a:latin typeface="Times New Roman" panose="02020603050405020304" pitchFamily="18" charset="0"/>
                <a:cs typeface="Times New Roman" panose="02020603050405020304" pitchFamily="18" charset="0"/>
              </a:rPr>
              <a:t>Calculate root </a:t>
            </a:r>
            <a:r>
              <a:rPr lang="en-US" altLang="zh-CN" sz="3600" i="1" dirty="0" err="1">
                <a:latin typeface="Times New Roman" panose="02020603050405020304" pitchFamily="18" charset="0"/>
                <a:cs typeface="Times New Roman" panose="02020603050405020304" pitchFamily="18" charset="0"/>
              </a:rPr>
              <a:t>fx</a:t>
            </a:r>
            <a:r>
              <a:rPr lang="en-US" altLang="zh-CN" sz="3600" dirty="0">
                <a:latin typeface="Times New Roman" panose="02020603050405020304" pitchFamily="18" charset="0"/>
                <a:cs typeface="Times New Roman" panose="02020603050405020304" pitchFamily="18" charset="0"/>
              </a:rPr>
              <a:t> in the tree for the union set containing </a:t>
            </a:r>
            <a:r>
              <a:rPr lang="en-US" altLang="zh-CN" sz="3600" i="1" dirty="0">
                <a:latin typeface="Times New Roman" panose="02020603050405020304" pitchFamily="18" charset="0"/>
                <a:cs typeface="Times New Roman" panose="02020603050405020304" pitchFamily="18" charset="0"/>
              </a:rPr>
              <a:t>x</a:t>
            </a:r>
            <a:r>
              <a:rPr lang="en-US" altLang="zh-CN" sz="3600" dirty="0">
                <a:latin typeface="Times New Roman" panose="02020603050405020304" pitchFamily="18" charset="0"/>
                <a:cs typeface="Times New Roman" panose="02020603050405020304" pitchFamily="18" charset="0"/>
              </a:rPr>
              <a:t>, and calculate root </a:t>
            </a:r>
            <a:r>
              <a:rPr lang="en-US" altLang="zh-CN" sz="3600" i="1" dirty="0" err="1">
                <a:latin typeface="Times New Roman" panose="02020603050405020304" pitchFamily="18" charset="0"/>
                <a:cs typeface="Times New Roman" panose="02020603050405020304" pitchFamily="18" charset="0"/>
              </a:rPr>
              <a:t>fy</a:t>
            </a:r>
            <a:r>
              <a:rPr lang="en-US" altLang="zh-CN" sz="3600" dirty="0">
                <a:latin typeface="Times New Roman" panose="02020603050405020304" pitchFamily="18" charset="0"/>
                <a:cs typeface="Times New Roman" panose="02020603050405020304" pitchFamily="18" charset="0"/>
              </a:rPr>
              <a:t> in the tree for the union-find set containing </a:t>
            </a:r>
            <a:r>
              <a:rPr lang="en-US" altLang="zh-CN" sz="3600" i="1" dirty="0">
                <a:latin typeface="Times New Roman" panose="02020603050405020304" pitchFamily="18" charset="0"/>
                <a:cs typeface="Times New Roman" panose="02020603050405020304" pitchFamily="18" charset="0"/>
              </a:rPr>
              <a:t>y</a:t>
            </a:r>
            <a:r>
              <a:rPr lang="en-US" altLang="zh-CN" sz="3600" dirty="0">
                <a:latin typeface="Times New Roman" panose="02020603050405020304" pitchFamily="18" charset="0"/>
                <a:cs typeface="Times New Roman" panose="02020603050405020304" pitchFamily="18" charset="0"/>
              </a:rPr>
              <a:t>. </a:t>
            </a:r>
          </a:p>
          <a:p>
            <a:r>
              <a:rPr lang="en-US" altLang="zh-CN" sz="3600" dirty="0">
                <a:latin typeface="Times New Roman" panose="02020603050405020304" pitchFamily="18" charset="0"/>
                <a:cs typeface="Times New Roman" panose="02020603050405020304" pitchFamily="18" charset="0"/>
              </a:rPr>
              <a:t>If </a:t>
            </a:r>
            <a:r>
              <a:rPr lang="en-US" altLang="zh-CN" sz="3600" i="1" dirty="0" err="1">
                <a:latin typeface="Times New Roman" panose="02020603050405020304" pitchFamily="18" charset="0"/>
                <a:cs typeface="Times New Roman" panose="02020603050405020304" pitchFamily="18" charset="0"/>
              </a:rPr>
              <a:t>fx</a:t>
            </a:r>
            <a:r>
              <a:rPr lang="en-US" altLang="zh-CN" sz="3600" i="1" dirty="0">
                <a:latin typeface="Times New Roman" panose="02020603050405020304" pitchFamily="18" charset="0"/>
                <a:cs typeface="Times New Roman" panose="02020603050405020304" pitchFamily="18" charset="0"/>
              </a:rPr>
              <a:t>==</a:t>
            </a:r>
            <a:r>
              <a:rPr lang="en-US" altLang="zh-CN" sz="3600" i="1" dirty="0" err="1">
                <a:latin typeface="Times New Roman" panose="02020603050405020304" pitchFamily="18" charset="0"/>
                <a:cs typeface="Times New Roman" panose="02020603050405020304" pitchFamily="18" charset="0"/>
              </a:rPr>
              <a:t>fy</a:t>
            </a:r>
            <a:r>
              <a:rPr lang="en-US" altLang="zh-CN" sz="3600" dirty="0">
                <a:latin typeface="Times New Roman" panose="02020603050405020304" pitchFamily="18" charset="0"/>
                <a:cs typeface="Times New Roman" panose="02020603050405020304" pitchFamily="18" charset="0"/>
              </a:rPr>
              <a:t>, then </a:t>
            </a:r>
            <a:r>
              <a:rPr lang="en-US" altLang="zh-CN" sz="3600" i="1" dirty="0">
                <a:latin typeface="Times New Roman" panose="02020603050405020304" pitchFamily="18" charset="0"/>
                <a:cs typeface="Times New Roman" panose="02020603050405020304" pitchFamily="18" charset="0"/>
              </a:rPr>
              <a:t>x</a:t>
            </a:r>
            <a:r>
              <a:rPr lang="en-US" altLang="zh-CN" sz="3600" dirty="0">
                <a:latin typeface="Times New Roman" panose="02020603050405020304" pitchFamily="18" charset="0"/>
                <a:cs typeface="Times New Roman" panose="02020603050405020304" pitchFamily="18" charset="0"/>
              </a:rPr>
              <a:t> and </a:t>
            </a:r>
            <a:r>
              <a:rPr lang="en-US" altLang="zh-CN" sz="3600" i="1" dirty="0">
                <a:latin typeface="Times New Roman" panose="02020603050405020304" pitchFamily="18" charset="0"/>
                <a:cs typeface="Times New Roman" panose="02020603050405020304" pitchFamily="18" charset="0"/>
              </a:rPr>
              <a:t>y</a:t>
            </a:r>
            <a:r>
              <a:rPr lang="en-US" altLang="zh-CN" sz="3600" dirty="0">
                <a:latin typeface="Times New Roman" panose="02020603050405020304" pitchFamily="18" charset="0"/>
                <a:cs typeface="Times New Roman" panose="02020603050405020304" pitchFamily="18" charset="0"/>
              </a:rPr>
              <a:t> are in the same union-find set; else the set containing </a:t>
            </a:r>
            <a:r>
              <a:rPr lang="en-US" altLang="zh-CN" sz="3600" i="1" dirty="0">
                <a:latin typeface="Times New Roman" panose="02020603050405020304" pitchFamily="18" charset="0"/>
                <a:cs typeface="Times New Roman" panose="02020603050405020304" pitchFamily="18" charset="0"/>
              </a:rPr>
              <a:t>x</a:t>
            </a:r>
            <a:r>
              <a:rPr lang="en-US" altLang="zh-CN" sz="3600" dirty="0">
                <a:latin typeface="Times New Roman" panose="02020603050405020304" pitchFamily="18" charset="0"/>
                <a:cs typeface="Times New Roman" panose="02020603050405020304" pitchFamily="18" charset="0"/>
              </a:rPr>
              <a:t> is merged into the set containing </a:t>
            </a:r>
            <a:r>
              <a:rPr lang="en-US" altLang="zh-CN" sz="3600" i="1" dirty="0">
                <a:latin typeface="Times New Roman" panose="02020603050405020304" pitchFamily="18" charset="0"/>
                <a:cs typeface="Times New Roman" panose="02020603050405020304" pitchFamily="18" charset="0"/>
              </a:rPr>
              <a:t>y</a:t>
            </a:r>
            <a:r>
              <a:rPr lang="en-US" altLang="zh-CN" sz="3600" dirty="0">
                <a:latin typeface="Times New Roman" panose="02020603050405020304" pitchFamily="18" charset="0"/>
                <a:cs typeface="Times New Roman" panose="02020603050405020304" pitchFamily="18" charset="0"/>
              </a:rPr>
              <a:t>, that is, the set pointer for </a:t>
            </a:r>
            <a:r>
              <a:rPr lang="en-US" altLang="zh-CN" sz="3600" i="1" dirty="0" err="1">
                <a:latin typeface="Times New Roman" panose="02020603050405020304" pitchFamily="18" charset="0"/>
                <a:cs typeface="Times New Roman" panose="02020603050405020304" pitchFamily="18" charset="0"/>
              </a:rPr>
              <a:t>fx</a:t>
            </a:r>
            <a:r>
              <a:rPr lang="en-US" altLang="zh-CN" sz="3600" dirty="0">
                <a:latin typeface="Times New Roman" panose="02020603050405020304" pitchFamily="18" charset="0"/>
                <a:cs typeface="Times New Roman" panose="02020603050405020304" pitchFamily="18" charset="0"/>
              </a:rPr>
              <a:t> points to </a:t>
            </a:r>
            <a:r>
              <a:rPr lang="en-US" altLang="zh-CN" sz="3600" i="1" dirty="0" err="1">
                <a:latin typeface="Times New Roman" panose="02020603050405020304" pitchFamily="18" charset="0"/>
                <a:cs typeface="Times New Roman" panose="02020603050405020304" pitchFamily="18" charset="0"/>
              </a:rPr>
              <a:t>fy</a:t>
            </a:r>
            <a:r>
              <a:rPr lang="en-US" altLang="zh-CN" sz="3600" i="1" dirty="0">
                <a:latin typeface="Times New Roman" panose="02020603050405020304" pitchFamily="18" charset="0"/>
                <a:cs typeface="Times New Roman" panose="02020603050405020304" pitchFamily="18" charset="0"/>
              </a:rPr>
              <a:t>.</a:t>
            </a:r>
            <a:endParaRPr lang="zh-CN" altLang="zh-C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3962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6889"/>
            <a:ext cx="10515600" cy="704087"/>
          </a:xfrm>
        </p:spPr>
        <p:txBody>
          <a:bodyPr/>
          <a:lstStyle/>
          <a:p>
            <a:r>
              <a:rPr lang="en-US" altLang="zh-CN" dirty="0">
                <a:solidFill>
                  <a:srgbClr val="C00000"/>
                </a:solidFill>
                <a:latin typeface="Times New Roman" panose="02020603050405020304" pitchFamily="18" charset="0"/>
                <a:cs typeface="Times New Roman" panose="02020603050405020304" pitchFamily="18" charset="0"/>
              </a:rPr>
              <a:t>The merging algorithm</a:t>
            </a:r>
            <a:endParaRPr lang="zh-CN" altLang="en-US" dirty="0">
              <a:solidFill>
                <a:srgbClr val="C00000"/>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838200" y="1078992"/>
            <a:ext cx="10515600" cy="5504688"/>
          </a:xfrm>
        </p:spPr>
        <p:txBody>
          <a:bodyPr>
            <a:normAutofit/>
          </a:bodyPr>
          <a:lstStyle/>
          <a:p>
            <a:r>
              <a:rPr lang="en-US" altLang="zh-CN" sz="3600" dirty="0">
                <a:latin typeface="Times New Roman" panose="02020603050405020304" pitchFamily="18" charset="0"/>
                <a:cs typeface="Times New Roman" panose="02020603050405020304" pitchFamily="18" charset="0"/>
              </a:rPr>
              <a:t>void </a:t>
            </a:r>
            <a:r>
              <a:rPr lang="en-US" altLang="zh-CN" sz="3600" i="1" dirty="0">
                <a:latin typeface="Times New Roman" panose="02020603050405020304" pitchFamily="18" charset="0"/>
                <a:cs typeface="Times New Roman" panose="02020603050405020304" pitchFamily="18" charset="0"/>
              </a:rPr>
              <a:t>join</a:t>
            </a:r>
            <a:r>
              <a:rPr lang="en-US" altLang="zh-CN" sz="3600" dirty="0">
                <a:latin typeface="Times New Roman" panose="02020603050405020304" pitchFamily="18" charset="0"/>
                <a:cs typeface="Times New Roman" panose="02020603050405020304" pitchFamily="18" charset="0"/>
              </a:rPr>
              <a:t>(int </a:t>
            </a:r>
            <a:r>
              <a:rPr lang="en-US" altLang="zh-CN" sz="3600" i="1" dirty="0">
                <a:latin typeface="Times New Roman" panose="02020603050405020304" pitchFamily="18" charset="0"/>
                <a:cs typeface="Times New Roman" panose="02020603050405020304" pitchFamily="18" charset="0"/>
              </a:rPr>
              <a:t>p</a:t>
            </a:r>
            <a:r>
              <a:rPr lang="en-US" altLang="zh-CN" sz="3600" dirty="0">
                <a:latin typeface="Times New Roman" panose="02020603050405020304" pitchFamily="18" charset="0"/>
                <a:cs typeface="Times New Roman" panose="02020603050405020304" pitchFamily="18" charset="0"/>
              </a:rPr>
              <a:t>, int </a:t>
            </a:r>
            <a:r>
              <a:rPr lang="en-US" altLang="zh-CN" sz="3600" i="1" dirty="0">
                <a:latin typeface="Times New Roman" panose="02020603050405020304" pitchFamily="18" charset="0"/>
                <a:cs typeface="Times New Roman" panose="02020603050405020304" pitchFamily="18" charset="0"/>
              </a:rPr>
              <a:t>q</a:t>
            </a:r>
            <a:r>
              <a:rPr lang="en-US" altLang="zh-CN" sz="3600" dirty="0">
                <a:latin typeface="Times New Roman" panose="02020603050405020304" pitchFamily="18" charset="0"/>
                <a:cs typeface="Times New Roman" panose="02020603050405020304" pitchFamily="18" charset="0"/>
              </a:rPr>
              <a:t>)            </a:t>
            </a:r>
            <a:r>
              <a:rPr lang="en-US" altLang="zh-CN" sz="3600" dirty="0">
                <a:solidFill>
                  <a:srgbClr val="7030A0"/>
                </a:solidFill>
                <a:latin typeface="Times New Roman" panose="02020603050405020304" pitchFamily="18" charset="0"/>
                <a:cs typeface="Times New Roman" panose="02020603050405020304" pitchFamily="18" charset="0"/>
              </a:rPr>
              <a:t>// Merging the set containing </a:t>
            </a:r>
            <a:r>
              <a:rPr lang="en-US" altLang="zh-CN" sz="3600" i="1" dirty="0">
                <a:solidFill>
                  <a:srgbClr val="7030A0"/>
                </a:solidFill>
                <a:latin typeface="Times New Roman" panose="02020603050405020304" pitchFamily="18" charset="0"/>
                <a:cs typeface="Times New Roman" panose="02020603050405020304" pitchFamily="18" charset="0"/>
              </a:rPr>
              <a:t>p</a:t>
            </a:r>
            <a:r>
              <a:rPr lang="en-US" altLang="zh-CN" sz="3600" dirty="0">
                <a:solidFill>
                  <a:srgbClr val="7030A0"/>
                </a:solidFill>
                <a:latin typeface="Times New Roman" panose="02020603050405020304" pitchFamily="18" charset="0"/>
                <a:cs typeface="Times New Roman" panose="02020603050405020304" pitchFamily="18" charset="0"/>
              </a:rPr>
              <a:t> into the set containing</a:t>
            </a:r>
            <a:r>
              <a:rPr lang="en-US" altLang="zh-CN" sz="3600" i="1" dirty="0">
                <a:solidFill>
                  <a:srgbClr val="7030A0"/>
                </a:solidFill>
                <a:latin typeface="Times New Roman" panose="02020603050405020304" pitchFamily="18" charset="0"/>
                <a:cs typeface="Times New Roman" panose="02020603050405020304" pitchFamily="18" charset="0"/>
              </a:rPr>
              <a:t> q</a:t>
            </a:r>
            <a:endParaRPr lang="zh-CN" altLang="zh-CN" sz="3600" dirty="0">
              <a:solidFill>
                <a:srgbClr val="7030A0"/>
              </a:solidFill>
              <a:latin typeface="Times New Roman" panose="02020603050405020304" pitchFamily="18" charset="0"/>
              <a:cs typeface="Times New Roman" panose="02020603050405020304" pitchFamily="18" charset="0"/>
            </a:endParaRPr>
          </a:p>
          <a:p>
            <a:r>
              <a:rPr lang="en-US" altLang="zh-CN" sz="3600" dirty="0">
                <a:latin typeface="Times New Roman" panose="02020603050405020304" pitchFamily="18" charset="0"/>
                <a:cs typeface="Times New Roman" panose="02020603050405020304" pitchFamily="18" charset="0"/>
              </a:rPr>
              <a:t>{ </a:t>
            </a:r>
            <a:endParaRPr lang="zh-CN" altLang="zh-CN" sz="3600" dirty="0">
              <a:latin typeface="Times New Roman" panose="02020603050405020304" pitchFamily="18" charset="0"/>
              <a:cs typeface="Times New Roman" panose="02020603050405020304" pitchFamily="18" charset="0"/>
            </a:endParaRPr>
          </a:p>
          <a:p>
            <a:r>
              <a:rPr lang="en-US" altLang="zh-CN" sz="3600" dirty="0">
                <a:latin typeface="Times New Roman" panose="02020603050405020304" pitchFamily="18" charset="0"/>
                <a:cs typeface="Times New Roman" panose="02020603050405020304" pitchFamily="18" charset="0"/>
              </a:rPr>
              <a:t>    </a:t>
            </a:r>
            <a:r>
              <a:rPr lang="en-US" altLang="zh-CN" sz="3600" i="1" dirty="0">
                <a:latin typeface="Times New Roman" panose="02020603050405020304" pitchFamily="18" charset="0"/>
                <a:cs typeface="Times New Roman" panose="02020603050405020304" pitchFamily="18" charset="0"/>
              </a:rPr>
              <a:t>p=</a:t>
            </a:r>
            <a:r>
              <a:rPr lang="en-US" altLang="zh-CN" sz="3600" i="1" dirty="0" err="1">
                <a:latin typeface="Times New Roman" panose="02020603050405020304" pitchFamily="18" charset="0"/>
                <a:cs typeface="Times New Roman" panose="02020603050405020304" pitchFamily="18" charset="0"/>
              </a:rPr>
              <a:t>set_find</a:t>
            </a:r>
            <a:r>
              <a:rPr lang="en-US" altLang="zh-CN" sz="3600" dirty="0">
                <a:latin typeface="Times New Roman" panose="02020603050405020304" pitchFamily="18" charset="0"/>
                <a:cs typeface="Times New Roman" panose="02020603050405020304" pitchFamily="18" charset="0"/>
              </a:rPr>
              <a:t>(</a:t>
            </a:r>
            <a:r>
              <a:rPr lang="en-US" altLang="zh-CN" sz="3600" i="1" dirty="0">
                <a:latin typeface="Times New Roman" panose="02020603050405020304" pitchFamily="18" charset="0"/>
                <a:cs typeface="Times New Roman" panose="02020603050405020304" pitchFamily="18" charset="0"/>
              </a:rPr>
              <a:t>p</a:t>
            </a:r>
            <a:r>
              <a:rPr lang="en-US" altLang="zh-CN" sz="3600" dirty="0">
                <a:latin typeface="Times New Roman" panose="02020603050405020304" pitchFamily="18" charset="0"/>
                <a:cs typeface="Times New Roman" panose="02020603050405020304" pitchFamily="18" charset="0"/>
              </a:rPr>
              <a:t>);</a:t>
            </a:r>
            <a:endParaRPr lang="zh-CN" altLang="zh-CN" sz="3600" dirty="0">
              <a:latin typeface="Times New Roman" panose="02020603050405020304" pitchFamily="18" charset="0"/>
              <a:cs typeface="Times New Roman" panose="02020603050405020304" pitchFamily="18" charset="0"/>
            </a:endParaRPr>
          </a:p>
          <a:p>
            <a:r>
              <a:rPr lang="en-US" altLang="zh-CN" sz="3600" dirty="0">
                <a:latin typeface="Times New Roman" panose="02020603050405020304" pitchFamily="18" charset="0"/>
                <a:cs typeface="Times New Roman" panose="02020603050405020304" pitchFamily="18" charset="0"/>
              </a:rPr>
              <a:t>    </a:t>
            </a:r>
            <a:r>
              <a:rPr lang="en-US" altLang="zh-CN" sz="3600" i="1" dirty="0">
                <a:latin typeface="Times New Roman" panose="02020603050405020304" pitchFamily="18" charset="0"/>
                <a:cs typeface="Times New Roman" panose="02020603050405020304" pitchFamily="18" charset="0"/>
              </a:rPr>
              <a:t>q</a:t>
            </a:r>
            <a:r>
              <a:rPr lang="en-US" altLang="zh-CN" sz="3600" dirty="0">
                <a:latin typeface="Times New Roman" panose="02020603050405020304" pitchFamily="18" charset="0"/>
                <a:cs typeface="Times New Roman" panose="02020603050405020304" pitchFamily="18" charset="0"/>
              </a:rPr>
              <a:t>=</a:t>
            </a:r>
            <a:r>
              <a:rPr lang="en-US" altLang="zh-CN" sz="3600" i="1" dirty="0" err="1">
                <a:latin typeface="Times New Roman" panose="02020603050405020304" pitchFamily="18" charset="0"/>
                <a:cs typeface="Times New Roman" panose="02020603050405020304" pitchFamily="18" charset="0"/>
              </a:rPr>
              <a:t>set_find</a:t>
            </a:r>
            <a:r>
              <a:rPr lang="en-US" altLang="zh-CN" sz="3600" dirty="0">
                <a:latin typeface="Times New Roman" panose="02020603050405020304" pitchFamily="18" charset="0"/>
                <a:cs typeface="Times New Roman" panose="02020603050405020304" pitchFamily="18" charset="0"/>
              </a:rPr>
              <a:t>(</a:t>
            </a:r>
            <a:r>
              <a:rPr lang="en-US" altLang="zh-CN" sz="3600" i="1" dirty="0">
                <a:latin typeface="Times New Roman" panose="02020603050405020304" pitchFamily="18" charset="0"/>
                <a:cs typeface="Times New Roman" panose="02020603050405020304" pitchFamily="18" charset="0"/>
              </a:rPr>
              <a:t>q</a:t>
            </a:r>
            <a:r>
              <a:rPr lang="en-US" altLang="zh-CN" sz="3600" dirty="0">
                <a:latin typeface="Times New Roman" panose="02020603050405020304" pitchFamily="18" charset="0"/>
                <a:cs typeface="Times New Roman" panose="02020603050405020304" pitchFamily="18" charset="0"/>
              </a:rPr>
              <a:t>);</a:t>
            </a:r>
            <a:endParaRPr lang="zh-CN" altLang="zh-CN" sz="3600" dirty="0">
              <a:latin typeface="Times New Roman" panose="02020603050405020304" pitchFamily="18" charset="0"/>
              <a:cs typeface="Times New Roman" panose="02020603050405020304" pitchFamily="18" charset="0"/>
            </a:endParaRPr>
          </a:p>
          <a:p>
            <a:r>
              <a:rPr lang="en-US" altLang="zh-CN" sz="3600" dirty="0">
                <a:latin typeface="Times New Roman" panose="02020603050405020304" pitchFamily="18" charset="0"/>
                <a:cs typeface="Times New Roman" panose="02020603050405020304" pitchFamily="18" charset="0"/>
              </a:rPr>
              <a:t>    if (</a:t>
            </a:r>
            <a:r>
              <a:rPr lang="en-US" altLang="zh-CN" sz="3600" i="1" dirty="0">
                <a:latin typeface="Times New Roman" panose="02020603050405020304" pitchFamily="18" charset="0"/>
                <a:cs typeface="Times New Roman" panose="02020603050405020304" pitchFamily="18" charset="0"/>
              </a:rPr>
              <a:t>p</a:t>
            </a:r>
            <a:r>
              <a:rPr lang="en-US" altLang="zh-CN" sz="3600" dirty="0">
                <a:latin typeface="Times New Roman" panose="02020603050405020304" pitchFamily="18" charset="0"/>
                <a:cs typeface="Times New Roman" panose="02020603050405020304" pitchFamily="18" charset="0"/>
              </a:rPr>
              <a:t>!=</a:t>
            </a:r>
            <a:r>
              <a:rPr lang="en-US" altLang="zh-CN" sz="3600" i="1" dirty="0">
                <a:latin typeface="Times New Roman" panose="02020603050405020304" pitchFamily="18" charset="0"/>
                <a:cs typeface="Times New Roman" panose="02020603050405020304" pitchFamily="18" charset="0"/>
              </a:rPr>
              <a:t>q</a:t>
            </a:r>
            <a:r>
              <a:rPr lang="en-US" altLang="zh-CN" sz="3600" dirty="0">
                <a:latin typeface="Times New Roman" panose="02020603050405020304" pitchFamily="18" charset="0"/>
                <a:cs typeface="Times New Roman" panose="02020603050405020304" pitchFamily="18" charset="0"/>
              </a:rPr>
              <a:t>)</a:t>
            </a:r>
            <a:endParaRPr lang="zh-CN" altLang="zh-CN" sz="3600" dirty="0">
              <a:latin typeface="Times New Roman" panose="02020603050405020304" pitchFamily="18" charset="0"/>
              <a:cs typeface="Times New Roman" panose="02020603050405020304" pitchFamily="18" charset="0"/>
            </a:endParaRPr>
          </a:p>
          <a:p>
            <a:r>
              <a:rPr lang="en-US" altLang="zh-CN" sz="3600" dirty="0">
                <a:latin typeface="Times New Roman" panose="02020603050405020304" pitchFamily="18" charset="0"/>
                <a:cs typeface="Times New Roman" panose="02020603050405020304" pitchFamily="18" charset="0"/>
              </a:rPr>
              <a:t>        </a:t>
            </a:r>
            <a:r>
              <a:rPr lang="en-US" altLang="zh-CN" sz="3600" i="1" dirty="0">
                <a:latin typeface="Times New Roman" panose="02020603050405020304" pitchFamily="18" charset="0"/>
                <a:cs typeface="Times New Roman" panose="02020603050405020304" pitchFamily="18" charset="0"/>
              </a:rPr>
              <a:t>set</a:t>
            </a:r>
            <a:r>
              <a:rPr lang="en-US" altLang="zh-CN" sz="3600" dirty="0">
                <a:latin typeface="Times New Roman" panose="02020603050405020304" pitchFamily="18" charset="0"/>
                <a:cs typeface="Times New Roman" panose="02020603050405020304" pitchFamily="18" charset="0"/>
              </a:rPr>
              <a:t>[</a:t>
            </a:r>
            <a:r>
              <a:rPr lang="en-US" altLang="zh-CN" sz="3600" i="1" dirty="0">
                <a:latin typeface="Times New Roman" panose="02020603050405020304" pitchFamily="18" charset="0"/>
                <a:cs typeface="Times New Roman" panose="02020603050405020304" pitchFamily="18" charset="0"/>
              </a:rPr>
              <a:t>p</a:t>
            </a:r>
            <a:r>
              <a:rPr lang="en-US" altLang="zh-CN" sz="3600" dirty="0">
                <a:latin typeface="Times New Roman" panose="02020603050405020304" pitchFamily="18" charset="0"/>
                <a:cs typeface="Times New Roman" panose="02020603050405020304" pitchFamily="18" charset="0"/>
              </a:rPr>
              <a:t>]=</a:t>
            </a:r>
            <a:r>
              <a:rPr lang="en-US" altLang="zh-CN" sz="3600" i="1" dirty="0">
                <a:latin typeface="Times New Roman" panose="02020603050405020304" pitchFamily="18" charset="0"/>
                <a:cs typeface="Times New Roman" panose="02020603050405020304" pitchFamily="18" charset="0"/>
              </a:rPr>
              <a:t>q</a:t>
            </a:r>
            <a:r>
              <a:rPr lang="en-US" altLang="zh-CN" sz="3600" dirty="0">
                <a:latin typeface="Times New Roman" panose="02020603050405020304" pitchFamily="18" charset="0"/>
                <a:cs typeface="Times New Roman" panose="02020603050405020304" pitchFamily="18" charset="0"/>
              </a:rPr>
              <a:t>;</a:t>
            </a:r>
            <a:endParaRPr lang="zh-CN" altLang="zh-CN" sz="3600" dirty="0">
              <a:latin typeface="Times New Roman" panose="02020603050405020304" pitchFamily="18" charset="0"/>
              <a:cs typeface="Times New Roman" panose="02020603050405020304" pitchFamily="18" charset="0"/>
            </a:endParaRPr>
          </a:p>
          <a:p>
            <a:r>
              <a:rPr lang="en-US" altLang="zh-CN" sz="3600" dirty="0">
                <a:latin typeface="Times New Roman" panose="02020603050405020304" pitchFamily="18" charset="0"/>
                <a:cs typeface="Times New Roman" panose="02020603050405020304" pitchFamily="18" charset="0"/>
              </a:rPr>
              <a:t>}</a:t>
            </a:r>
            <a:endParaRPr lang="zh-CN"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3987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Search with "path compression" can reduce the length of a tree and can improve the time complexity. In algorithm complexity, an union-find set represented as a tree is better than as a linear list.</a:t>
            </a:r>
            <a:endParaRPr lang="zh-CN"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3254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8F5209-2347-4441-87C4-39B729682694}"/>
              </a:ext>
            </a:extLst>
          </p:cNvPr>
          <p:cNvSpPr>
            <a:spLocks noGrp="1"/>
          </p:cNvSpPr>
          <p:nvPr>
            <p:ph type="title"/>
          </p:nvPr>
        </p:nvSpPr>
        <p:spPr/>
        <p:txBody>
          <a:bodyPr/>
          <a:lstStyle/>
          <a:p>
            <a:r>
              <a:rPr lang="en-US" altLang="zh-CN" dirty="0">
                <a:solidFill>
                  <a:srgbClr val="FF0000"/>
                </a:solidFill>
                <a:latin typeface="Times New Roman" panose="02020603050405020304" pitchFamily="18" charset="0"/>
                <a:cs typeface="Times New Roman" panose="02020603050405020304" pitchFamily="18" charset="0"/>
              </a:rPr>
              <a:t>Wireless Network</a:t>
            </a:r>
            <a:endParaRPr lang="zh-CN" altLang="en-US" dirty="0">
              <a:solidFill>
                <a:srgbClr val="FF0000"/>
              </a:solidFill>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732F488E-C972-4BAC-B027-3389323B32D8}"/>
              </a:ext>
            </a:extLst>
          </p:cNvPr>
          <p:cNvSpPr>
            <a:spLocks noGrp="1"/>
          </p:cNvSpPr>
          <p:nvPr>
            <p:ph idx="1"/>
          </p:nvPr>
        </p:nvSpPr>
        <p:spPr/>
        <p:txBody>
          <a:bodyPr/>
          <a:lstStyle/>
          <a:p>
            <a:r>
              <a:rPr lang="en-US" altLang="zh-CN" b="1" dirty="0"/>
              <a:t>Source: POJ Monthly, HQM</a:t>
            </a:r>
            <a:endParaRPr lang="zh-CN" altLang="zh-CN" dirty="0"/>
          </a:p>
          <a:p>
            <a:r>
              <a:rPr lang="en-US" altLang="zh-CN" b="1" dirty="0"/>
              <a:t>IDs for Online Judge: POJ 2236</a:t>
            </a:r>
            <a:endParaRPr lang="zh-CN" altLang="en-US" dirty="0"/>
          </a:p>
        </p:txBody>
      </p:sp>
    </p:spTree>
    <p:extLst>
      <p:ext uri="{BB962C8B-B14F-4D97-AF65-F5344CB8AC3E}">
        <p14:creationId xmlns:p14="http://schemas.microsoft.com/office/powerpoint/2010/main" val="1532410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A3CEA3-529D-41CE-9BA2-973BF415642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169278E-7FB5-49C5-B0A0-F15956A121F2}"/>
              </a:ext>
            </a:extLst>
          </p:cNvPr>
          <p:cNvSpPr>
            <a:spLocks noGrp="1"/>
          </p:cNvSpPr>
          <p:nvPr>
            <p:ph idx="1"/>
          </p:nvPr>
        </p:nvSpPr>
        <p:spPr/>
        <p:txBody>
          <a:bodyPr>
            <a:normAutofit lnSpcReduction="10000"/>
          </a:bodyPr>
          <a:lstStyle/>
          <a:p>
            <a:r>
              <a:rPr lang="en-US" altLang="zh-CN" dirty="0">
                <a:latin typeface="Times New Roman" panose="02020603050405020304" pitchFamily="18" charset="0"/>
                <a:cs typeface="Times New Roman" panose="02020603050405020304" pitchFamily="18" charset="0"/>
              </a:rPr>
              <a:t>An earthquake takes place in Southeast Asia. The ACM (Asia Cooperated Medical team) have set up a wireless network with the lap computers, but an unexpected aftershock attacked, all computers in the network were all broken. The computers are repaired one by one, and the network gradually began to work again. Because of the hardware restricts, each computer can only directly communicate with the computers that are not farther than d meters from it. But every computer can be regarded as the intermediary of the communication between two other computers, that is to say computer </a:t>
            </a:r>
            <a:r>
              <a:rPr lang="en-US" altLang="zh-CN" i="1" dirty="0">
                <a:latin typeface="Times New Roman" panose="02020603050405020304" pitchFamily="18" charset="0"/>
                <a:cs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rPr>
              <a:t> and computer </a:t>
            </a:r>
            <a:r>
              <a:rPr lang="en-US" altLang="zh-CN" i="1" dirty="0">
                <a:latin typeface="Times New Roman" panose="02020603050405020304" pitchFamily="18" charset="0"/>
                <a:cs typeface="Times New Roman" panose="02020603050405020304" pitchFamily="18" charset="0"/>
              </a:rPr>
              <a:t>B</a:t>
            </a:r>
            <a:r>
              <a:rPr lang="en-US" altLang="zh-CN" dirty="0">
                <a:latin typeface="Times New Roman" panose="02020603050405020304" pitchFamily="18" charset="0"/>
                <a:cs typeface="Times New Roman" panose="02020603050405020304" pitchFamily="18" charset="0"/>
              </a:rPr>
              <a:t> can communicate if computer </a:t>
            </a:r>
            <a:r>
              <a:rPr lang="en-US" altLang="zh-CN" i="1" dirty="0">
                <a:latin typeface="Times New Roman" panose="02020603050405020304" pitchFamily="18" charset="0"/>
                <a:cs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rPr>
              <a:t> and computer </a:t>
            </a:r>
            <a:r>
              <a:rPr lang="en-US" altLang="zh-CN" i="1" dirty="0">
                <a:latin typeface="Times New Roman" panose="02020603050405020304" pitchFamily="18" charset="0"/>
                <a:cs typeface="Times New Roman" panose="02020603050405020304" pitchFamily="18" charset="0"/>
              </a:rPr>
              <a:t>B</a:t>
            </a:r>
            <a:r>
              <a:rPr lang="en-US" altLang="zh-CN" dirty="0">
                <a:latin typeface="Times New Roman" panose="02020603050405020304" pitchFamily="18" charset="0"/>
                <a:cs typeface="Times New Roman" panose="02020603050405020304" pitchFamily="18" charset="0"/>
              </a:rPr>
              <a:t> can communicate directly or there is a computer C that can communicate with both </a:t>
            </a:r>
            <a:r>
              <a:rPr lang="en-US" altLang="zh-CN" i="1" dirty="0">
                <a:latin typeface="Times New Roman" panose="02020603050405020304" pitchFamily="18" charset="0"/>
                <a:cs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rPr>
              <a:t> and </a:t>
            </a:r>
            <a:r>
              <a:rPr lang="en-US" altLang="zh-CN" i="1" dirty="0">
                <a:latin typeface="Times New Roman" panose="02020603050405020304" pitchFamily="18" charset="0"/>
                <a:cs typeface="Times New Roman" panose="02020603050405020304" pitchFamily="18" charset="0"/>
              </a:rPr>
              <a:t>B</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0860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E4F070-50EA-44B1-98CF-32203FA4247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DCF9312-A1EC-42C9-BDFA-D401A972D4D4}"/>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In the process of repairing the network, workers can take two kinds of operations at every moment, repairing a computer, or testing if two computers can communicate. Your job is to answer all the testing operations.</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5832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0152FF-3A3E-4A11-9C0A-89C7B81E367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F3FAEFA-6B87-41B8-82DF-64EB0A75811A}"/>
              </a:ext>
            </a:extLst>
          </p:cNvPr>
          <p:cNvSpPr>
            <a:spLocks noGrp="1"/>
          </p:cNvSpPr>
          <p:nvPr>
            <p:ph idx="1"/>
          </p:nvPr>
        </p:nvSpPr>
        <p:spPr>
          <a:xfrm>
            <a:off x="838200" y="1850563"/>
            <a:ext cx="10515600" cy="4351338"/>
          </a:xfrm>
        </p:spPr>
        <p:txBody>
          <a:bodyPr>
            <a:normAutofit fontScale="77500" lnSpcReduction="20000"/>
          </a:bodyPr>
          <a:lstStyle/>
          <a:p>
            <a:r>
              <a:rPr lang="en-US" altLang="zh-CN" b="1" dirty="0">
                <a:latin typeface="Times New Roman" panose="02020603050405020304" pitchFamily="18" charset="0"/>
                <a:cs typeface="Times New Roman" panose="02020603050405020304" pitchFamily="18" charset="0"/>
              </a:rPr>
              <a:t>Input</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The first line contains two integers </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and </a:t>
            </a:r>
            <a:r>
              <a:rPr lang="en-US" altLang="zh-CN" i="1" dirty="0">
                <a:latin typeface="Times New Roman" panose="02020603050405020304" pitchFamily="18" charset="0"/>
                <a:cs typeface="Times New Roman" panose="02020603050405020304" pitchFamily="18" charset="0"/>
              </a:rPr>
              <a:t>d</a:t>
            </a:r>
            <a:r>
              <a:rPr lang="en-US" altLang="zh-CN" dirty="0">
                <a:latin typeface="Times New Roman" panose="02020603050405020304" pitchFamily="18" charset="0"/>
                <a:cs typeface="Times New Roman" panose="02020603050405020304" pitchFamily="18" charset="0"/>
              </a:rPr>
              <a:t> (1≤</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≤1001, 0≤</a:t>
            </a:r>
            <a:r>
              <a:rPr lang="en-US" altLang="zh-CN" i="1" dirty="0">
                <a:latin typeface="Times New Roman" panose="02020603050405020304" pitchFamily="18" charset="0"/>
                <a:cs typeface="Times New Roman" panose="02020603050405020304" pitchFamily="18" charset="0"/>
              </a:rPr>
              <a:t>d</a:t>
            </a:r>
            <a:r>
              <a:rPr lang="en-US" altLang="zh-CN" dirty="0">
                <a:latin typeface="Times New Roman" panose="02020603050405020304" pitchFamily="18" charset="0"/>
                <a:cs typeface="Times New Roman" panose="02020603050405020304" pitchFamily="18" charset="0"/>
              </a:rPr>
              <a:t>≤20000). Here </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is the number of computers, which are numbered from 1 to </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and </a:t>
            </a:r>
            <a:r>
              <a:rPr lang="en-US" altLang="zh-CN" i="1" dirty="0">
                <a:latin typeface="Times New Roman" panose="02020603050405020304" pitchFamily="18" charset="0"/>
                <a:cs typeface="Times New Roman" panose="02020603050405020304" pitchFamily="18" charset="0"/>
              </a:rPr>
              <a:t>D</a:t>
            </a:r>
            <a:r>
              <a:rPr lang="en-US" altLang="zh-CN" dirty="0">
                <a:latin typeface="Times New Roman" panose="02020603050405020304" pitchFamily="18" charset="0"/>
                <a:cs typeface="Times New Roman" panose="02020603050405020304" pitchFamily="18" charset="0"/>
              </a:rPr>
              <a:t> is the maximum distance two computers can communicate directly. In the next N lines, each contains two integers </a:t>
            </a:r>
            <a:r>
              <a:rPr lang="en-US" altLang="zh-CN" i="1" dirty="0">
                <a:latin typeface="Times New Roman" panose="02020603050405020304" pitchFamily="18" charset="0"/>
                <a:cs typeface="Times New Roman" panose="02020603050405020304" pitchFamily="18" charset="0"/>
              </a:rPr>
              <a:t>x</a:t>
            </a:r>
            <a:r>
              <a:rPr lang="en-US" altLang="zh-CN" i="1" baseline="-25000" dirty="0">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y</a:t>
            </a:r>
            <a:r>
              <a:rPr lang="en-US" altLang="zh-CN" i="1" baseline="-25000"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(0≤</a:t>
            </a:r>
            <a:r>
              <a:rPr lang="en-US" altLang="zh-CN" i="1" dirty="0">
                <a:latin typeface="Times New Roman" panose="02020603050405020304" pitchFamily="18" charset="0"/>
                <a:cs typeface="Times New Roman" panose="02020603050405020304" pitchFamily="18" charset="0"/>
              </a:rPr>
              <a:t>x</a:t>
            </a:r>
            <a:r>
              <a:rPr lang="en-US" altLang="zh-CN" i="1" baseline="-25000" dirty="0">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y</a:t>
            </a:r>
            <a:r>
              <a:rPr lang="en-US" altLang="zh-CN" i="1" baseline="-25000" dirty="0">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≤10000), which is the coordinate of </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computers. From the (</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+1)-</a:t>
            </a:r>
            <a:r>
              <a:rPr lang="en-US" altLang="zh-CN" dirty="0" err="1">
                <a:latin typeface="Times New Roman" panose="02020603050405020304" pitchFamily="18" charset="0"/>
                <a:cs typeface="Times New Roman" panose="02020603050405020304" pitchFamily="18" charset="0"/>
              </a:rPr>
              <a:t>th</a:t>
            </a:r>
            <a:r>
              <a:rPr lang="en-US" altLang="zh-CN" dirty="0">
                <a:latin typeface="Times New Roman" panose="02020603050405020304" pitchFamily="18" charset="0"/>
                <a:cs typeface="Times New Roman" panose="02020603050405020304" pitchFamily="18" charset="0"/>
              </a:rPr>
              <a:t> line to the end of input, there are operations, which are carried out one by one. Each line contains an operation in one of following two formats:</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1. "O</a:t>
            </a:r>
            <a:r>
              <a:rPr lang="en-US" altLang="zh-CN" i="1" dirty="0">
                <a:latin typeface="Times New Roman" panose="02020603050405020304" pitchFamily="18" charset="0"/>
                <a:cs typeface="Times New Roman" panose="02020603050405020304" pitchFamily="18" charset="0"/>
              </a:rPr>
              <a:t> p</a:t>
            </a:r>
            <a:r>
              <a:rPr lang="en-US" altLang="zh-CN" dirty="0">
                <a:latin typeface="Times New Roman" panose="02020603050405020304" pitchFamily="18" charset="0"/>
                <a:cs typeface="Times New Roman" panose="02020603050405020304" pitchFamily="18" charset="0"/>
              </a:rPr>
              <a:t>" (1≤</a:t>
            </a:r>
            <a:r>
              <a:rPr lang="en-US"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which means repairing computer </a:t>
            </a:r>
            <a:r>
              <a:rPr lang="en-US"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 </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2. "S </a:t>
            </a:r>
            <a:r>
              <a:rPr lang="en-US" altLang="zh-CN" i="1" dirty="0">
                <a:latin typeface="Times New Roman" panose="02020603050405020304" pitchFamily="18" charset="0"/>
                <a:cs typeface="Times New Roman" panose="02020603050405020304" pitchFamily="18" charset="0"/>
              </a:rPr>
              <a:t>p q</a:t>
            </a:r>
            <a:r>
              <a:rPr lang="en-US" altLang="zh-CN" dirty="0">
                <a:latin typeface="Times New Roman" panose="02020603050405020304" pitchFamily="18" charset="0"/>
                <a:cs typeface="Times New Roman" panose="02020603050405020304" pitchFamily="18" charset="0"/>
              </a:rPr>
              <a:t>" (1≤</a:t>
            </a:r>
            <a:r>
              <a:rPr lang="en-US"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q</a:t>
            </a:r>
            <a:r>
              <a:rPr lang="en-US" altLang="zh-CN" dirty="0" err="1">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which means testing whether computer </a:t>
            </a:r>
            <a:r>
              <a:rPr lang="en-US"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 and </a:t>
            </a:r>
            <a:r>
              <a:rPr lang="en-US" altLang="zh-CN" i="1" dirty="0">
                <a:latin typeface="Times New Roman" panose="02020603050405020304" pitchFamily="18" charset="0"/>
                <a:cs typeface="Times New Roman" panose="02020603050405020304" pitchFamily="18" charset="0"/>
              </a:rPr>
              <a:t>q</a:t>
            </a:r>
            <a:r>
              <a:rPr lang="en-US" altLang="zh-CN" dirty="0">
                <a:latin typeface="Times New Roman" panose="02020603050405020304" pitchFamily="18" charset="0"/>
                <a:cs typeface="Times New Roman" panose="02020603050405020304" pitchFamily="18" charset="0"/>
              </a:rPr>
              <a:t> can communicate.</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The input will not exceed 300000 lines.</a:t>
            </a:r>
            <a:endParaRPr lang="zh-CN" altLang="zh-CN" dirty="0">
              <a:latin typeface="Times New Roman" panose="02020603050405020304" pitchFamily="18" charset="0"/>
              <a:cs typeface="Times New Roman" panose="02020603050405020304" pitchFamily="18" charset="0"/>
            </a:endParaRPr>
          </a:p>
          <a:p>
            <a:r>
              <a:rPr lang="en-US" altLang="zh-CN" b="1" dirty="0">
                <a:latin typeface="Times New Roman" panose="02020603050405020304" pitchFamily="18" charset="0"/>
                <a:cs typeface="Times New Roman" panose="02020603050405020304" pitchFamily="18" charset="0"/>
              </a:rPr>
              <a:t>Output</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For each Testing operation, print "SUCCESS" if the two computers can communicate, or "FAIL" if not.</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104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27A8C4-E4D2-4E32-A5B6-7E869A37B119}"/>
              </a:ext>
            </a:extLst>
          </p:cNvPr>
          <p:cNvSpPr>
            <a:spLocks noGrp="1"/>
          </p:cNvSpPr>
          <p:nvPr>
            <p:ph type="title"/>
          </p:nvPr>
        </p:nvSpPr>
        <p:spPr/>
        <p:txBody>
          <a:bodyPr/>
          <a:lstStyle/>
          <a:p>
            <a:r>
              <a:rPr lang="en-US" altLang="zh-CN" dirty="0">
                <a:solidFill>
                  <a:srgbClr val="C00000"/>
                </a:solidFill>
                <a:latin typeface="Times New Roman" panose="02020603050405020304" pitchFamily="18" charset="0"/>
                <a:cs typeface="Times New Roman" panose="02020603050405020304" pitchFamily="18" charset="0"/>
              </a:rPr>
              <a:t>Analysis</a:t>
            </a:r>
            <a:endParaRPr lang="zh-CN" altLang="en-US" dirty="0"/>
          </a:p>
        </p:txBody>
      </p:sp>
      <p:sp>
        <p:nvSpPr>
          <p:cNvPr id="3" name="内容占位符 2">
            <a:extLst>
              <a:ext uri="{FF2B5EF4-FFF2-40B4-BE49-F238E27FC236}">
                <a16:creationId xmlns:a16="http://schemas.microsoft.com/office/drawing/2014/main" id="{C3092E22-3D3E-452F-A8FE-B126BD923AF3}"/>
              </a:ext>
            </a:extLst>
          </p:cNvPr>
          <p:cNvSpPr>
            <a:spLocks noGrp="1"/>
          </p:cNvSpPr>
          <p:nvPr>
            <p:ph idx="1"/>
          </p:nvPr>
        </p:nvSpPr>
        <p:spPr/>
        <p:txBody>
          <a:bodyPr/>
          <a:lstStyle/>
          <a:p>
            <a:r>
              <a:rPr lang="en-US" altLang="zh-CN" sz="3600" dirty="0">
                <a:latin typeface="Times New Roman" panose="02020603050405020304" pitchFamily="18" charset="0"/>
                <a:cs typeface="Times New Roman" panose="02020603050405020304" pitchFamily="18" charset="0"/>
              </a:rPr>
              <a:t>Working computers that can communicate constitute a set. </a:t>
            </a:r>
          </a:p>
          <a:p>
            <a:r>
              <a:rPr lang="en-US" altLang="zh-CN" sz="3600" dirty="0">
                <a:latin typeface="Times New Roman" panose="02020603050405020304" pitchFamily="18" charset="0"/>
                <a:cs typeface="Times New Roman" panose="02020603050405020304" pitchFamily="18" charset="0"/>
              </a:rPr>
              <a:t>Suppose the representative of the set containing computer </a:t>
            </a:r>
            <a:r>
              <a:rPr lang="en-US" altLang="zh-CN" sz="3600" i="1" dirty="0">
                <a:latin typeface="Times New Roman" panose="02020603050405020304" pitchFamily="18" charset="0"/>
                <a:cs typeface="Times New Roman" panose="02020603050405020304" pitchFamily="18" charset="0"/>
              </a:rPr>
              <a:t>p</a:t>
            </a:r>
            <a:r>
              <a:rPr lang="en-US" altLang="zh-CN" sz="3600" dirty="0">
                <a:latin typeface="Times New Roman" panose="02020603050405020304" pitchFamily="18" charset="0"/>
                <a:cs typeface="Times New Roman" panose="02020603050405020304" pitchFamily="18" charset="0"/>
              </a:rPr>
              <a:t> is </a:t>
            </a:r>
            <a:r>
              <a:rPr lang="en-US" altLang="zh-CN" sz="3600" i="1" dirty="0">
                <a:latin typeface="Times New Roman" panose="02020603050405020304" pitchFamily="18" charset="0"/>
                <a:cs typeface="Times New Roman" panose="02020603050405020304" pitchFamily="18" charset="0"/>
              </a:rPr>
              <a:t>set</a:t>
            </a:r>
            <a:r>
              <a:rPr lang="en-US" altLang="zh-CN" sz="3600" dirty="0">
                <a:latin typeface="Times New Roman" panose="02020603050405020304" pitchFamily="18" charset="0"/>
                <a:cs typeface="Times New Roman" panose="02020603050405020304" pitchFamily="18" charset="0"/>
              </a:rPr>
              <a:t>[</a:t>
            </a:r>
            <a:r>
              <a:rPr lang="en-US" altLang="zh-CN" sz="3600" i="1" dirty="0">
                <a:latin typeface="Times New Roman" panose="02020603050405020304" pitchFamily="18" charset="0"/>
                <a:cs typeface="Times New Roman" panose="02020603050405020304" pitchFamily="18" charset="0"/>
              </a:rPr>
              <a:t>p</a:t>
            </a:r>
            <a:r>
              <a:rPr lang="en-US" altLang="zh-CN" sz="3600" dirty="0">
                <a:latin typeface="Times New Roman" panose="02020603050405020304" pitchFamily="18" charset="0"/>
                <a:cs typeface="Times New Roman" panose="02020603050405020304" pitchFamily="18" charset="0"/>
              </a:rPr>
              <a:t>]; the sign whether computer </a:t>
            </a:r>
            <a:r>
              <a:rPr lang="en-US" altLang="zh-CN" sz="3600" i="1" dirty="0">
                <a:latin typeface="Times New Roman" panose="02020603050405020304" pitchFamily="18" charset="0"/>
                <a:cs typeface="Times New Roman" panose="02020603050405020304" pitchFamily="18" charset="0"/>
              </a:rPr>
              <a:t>p</a:t>
            </a:r>
            <a:r>
              <a:rPr lang="en-US" altLang="zh-CN" sz="3600" dirty="0">
                <a:latin typeface="Times New Roman" panose="02020603050405020304" pitchFamily="18" charset="0"/>
                <a:cs typeface="Times New Roman" panose="02020603050405020304" pitchFamily="18" charset="0"/>
              </a:rPr>
              <a:t> works is </a:t>
            </a:r>
            <a:r>
              <a:rPr lang="en-US" altLang="zh-CN" sz="3600" i="1" dirty="0">
                <a:latin typeface="Times New Roman" panose="02020603050405020304" pitchFamily="18" charset="0"/>
                <a:cs typeface="Times New Roman" panose="02020603050405020304" pitchFamily="18" charset="0"/>
              </a:rPr>
              <a:t>valid</a:t>
            </a:r>
            <a:r>
              <a:rPr lang="en-US" altLang="zh-CN" sz="3600" dirty="0">
                <a:latin typeface="Times New Roman" panose="02020603050405020304" pitchFamily="18" charset="0"/>
                <a:cs typeface="Times New Roman" panose="02020603050405020304" pitchFamily="18" charset="0"/>
              </a:rPr>
              <a:t>[</a:t>
            </a:r>
            <a:r>
              <a:rPr lang="en-US" altLang="zh-CN" sz="3600" i="1" dirty="0">
                <a:latin typeface="Times New Roman" panose="02020603050405020304" pitchFamily="18" charset="0"/>
                <a:cs typeface="Times New Roman" panose="02020603050405020304" pitchFamily="18" charset="0"/>
              </a:rPr>
              <a:t>p</a:t>
            </a:r>
            <a:r>
              <a:rPr lang="en-US" altLang="zh-CN" sz="3600" dirty="0">
                <a:latin typeface="Times New Roman" panose="02020603050405020304" pitchFamily="18" charset="0"/>
                <a:cs typeface="Times New Roman" panose="02020603050405020304" pitchFamily="18" charset="0"/>
              </a:rPr>
              <a:t>]; function </a:t>
            </a:r>
            <a:r>
              <a:rPr lang="en-US" altLang="zh-CN" sz="3600" i="1" dirty="0">
                <a:latin typeface="Times New Roman" panose="02020603050405020304" pitchFamily="18" charset="0"/>
                <a:cs typeface="Times New Roman" panose="02020603050405020304" pitchFamily="18" charset="0"/>
              </a:rPr>
              <a:t>join</a:t>
            </a:r>
            <a:r>
              <a:rPr lang="en-US" altLang="zh-CN" sz="3600" dirty="0">
                <a:latin typeface="Times New Roman" panose="02020603050405020304" pitchFamily="18" charset="0"/>
                <a:cs typeface="Times New Roman" panose="02020603050405020304" pitchFamily="18" charset="0"/>
              </a:rPr>
              <a:t>(</a:t>
            </a:r>
            <a:r>
              <a:rPr lang="en-US" altLang="zh-CN" sz="3600" i="1" dirty="0">
                <a:latin typeface="Times New Roman" panose="02020603050405020304" pitchFamily="18" charset="0"/>
                <a:cs typeface="Times New Roman" panose="02020603050405020304" pitchFamily="18" charset="0"/>
              </a:rPr>
              <a:t>p</a:t>
            </a:r>
            <a:r>
              <a:rPr lang="en-US" altLang="zh-CN" sz="3600" dirty="0">
                <a:latin typeface="Times New Roman" panose="02020603050405020304" pitchFamily="18" charset="0"/>
                <a:cs typeface="Times New Roman" panose="02020603050405020304" pitchFamily="18" charset="0"/>
              </a:rPr>
              <a:t>, </a:t>
            </a:r>
            <a:r>
              <a:rPr lang="en-US" altLang="zh-CN" sz="3600" i="1" dirty="0">
                <a:latin typeface="Times New Roman" panose="02020603050405020304" pitchFamily="18" charset="0"/>
                <a:cs typeface="Times New Roman" panose="02020603050405020304" pitchFamily="18" charset="0"/>
              </a:rPr>
              <a:t>q</a:t>
            </a:r>
            <a:r>
              <a:rPr lang="en-US" altLang="zh-CN" sz="3600" dirty="0">
                <a:latin typeface="Times New Roman" panose="02020603050405020304" pitchFamily="18" charset="0"/>
                <a:cs typeface="Times New Roman" panose="02020603050405020304" pitchFamily="18" charset="0"/>
              </a:rPr>
              <a:t>) is used to merge the set containing </a:t>
            </a:r>
            <a:r>
              <a:rPr lang="en-US" altLang="zh-CN" sz="3600" i="1" dirty="0">
                <a:latin typeface="Times New Roman" panose="02020603050405020304" pitchFamily="18" charset="0"/>
                <a:cs typeface="Times New Roman" panose="02020603050405020304" pitchFamily="18" charset="0"/>
              </a:rPr>
              <a:t>p</a:t>
            </a:r>
            <a:r>
              <a:rPr lang="en-US" altLang="zh-CN" sz="3600" dirty="0">
                <a:latin typeface="Times New Roman" panose="02020603050405020304" pitchFamily="18" charset="0"/>
                <a:cs typeface="Times New Roman" panose="02020603050405020304" pitchFamily="18" charset="0"/>
              </a:rPr>
              <a:t> into the set containing </a:t>
            </a:r>
            <a:r>
              <a:rPr lang="en-US" altLang="zh-CN" sz="3600" i="1" dirty="0">
                <a:latin typeface="Times New Roman" panose="02020603050405020304" pitchFamily="18" charset="0"/>
                <a:cs typeface="Times New Roman" panose="02020603050405020304" pitchFamily="18" charset="0"/>
              </a:rPr>
              <a:t>q</a:t>
            </a:r>
            <a:r>
              <a:rPr lang="en-US" altLang="zh-CN" sz="3600" dirty="0">
                <a:latin typeface="Times New Roman" panose="02020603050405020304" pitchFamily="18" charset="0"/>
                <a:cs typeface="Times New Roman" panose="02020603050405020304" pitchFamily="18" charset="0"/>
              </a:rPr>
              <a:t>; and function </a:t>
            </a:r>
            <a:r>
              <a:rPr lang="en-US" altLang="zh-CN" sz="3600" i="1" dirty="0" err="1">
                <a:latin typeface="Times New Roman" panose="02020603050405020304" pitchFamily="18" charset="0"/>
                <a:cs typeface="Times New Roman" panose="02020603050405020304" pitchFamily="18" charset="0"/>
              </a:rPr>
              <a:t>set_find</a:t>
            </a:r>
            <a:r>
              <a:rPr lang="en-US" altLang="zh-CN" sz="3600" dirty="0">
                <a:latin typeface="Times New Roman" panose="02020603050405020304" pitchFamily="18" charset="0"/>
                <a:cs typeface="Times New Roman" panose="02020603050405020304" pitchFamily="18" charset="0"/>
              </a:rPr>
              <a:t>( </a:t>
            </a:r>
            <a:r>
              <a:rPr lang="en-US" altLang="zh-CN" sz="3600" i="1" dirty="0">
                <a:latin typeface="Times New Roman" panose="02020603050405020304" pitchFamily="18" charset="0"/>
                <a:cs typeface="Times New Roman" panose="02020603050405020304" pitchFamily="18" charset="0"/>
              </a:rPr>
              <a:t>p</a:t>
            </a:r>
            <a:r>
              <a:rPr lang="en-US" altLang="zh-CN" sz="3600" dirty="0">
                <a:latin typeface="Times New Roman" panose="02020603050405020304" pitchFamily="18" charset="0"/>
                <a:cs typeface="Times New Roman" panose="02020603050405020304" pitchFamily="18" charset="0"/>
              </a:rPr>
              <a:t>) is used to find the representative of the set containing </a:t>
            </a:r>
            <a:r>
              <a:rPr lang="en-US" altLang="zh-CN" sz="3600" i="1" dirty="0">
                <a:latin typeface="Times New Roman" panose="02020603050405020304" pitchFamily="18" charset="0"/>
                <a:cs typeface="Times New Roman" panose="02020603050405020304" pitchFamily="18" charset="0"/>
              </a:rPr>
              <a:t>p</a:t>
            </a:r>
            <a:r>
              <a:rPr lang="en-US" altLang="zh-CN" sz="3600" dirty="0">
                <a:latin typeface="Times New Roman" panose="02020603050405020304" pitchFamily="18" charset="0"/>
                <a:cs typeface="Times New Roman" panose="02020603050405020304" pitchFamily="18" charset="0"/>
              </a:rPr>
              <a:t>. </a:t>
            </a:r>
            <a:endParaRPr lang="zh-CN" altLang="zh-CN" sz="3600" dirty="0">
              <a:latin typeface="Times New Roman" panose="02020603050405020304" pitchFamily="18" charset="0"/>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3628861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020D47-612A-4FB7-BB44-7E0AC0D99646}"/>
              </a:ext>
            </a:extLst>
          </p:cNvPr>
          <p:cNvSpPr>
            <a:spLocks noGrp="1"/>
          </p:cNvSpPr>
          <p:nvPr>
            <p:ph type="title"/>
          </p:nvPr>
        </p:nvSpPr>
        <p:spPr/>
        <p:txBody>
          <a:bodyPr/>
          <a:lstStyle/>
          <a:p>
            <a:endParaRPr lang="zh-CN" altLang="en-US" dirty="0">
              <a:solidFill>
                <a:srgbClr val="C00000"/>
              </a:solidFill>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488AE890-EB0D-4B62-BDFE-9175C4D56A5A}"/>
              </a:ext>
            </a:extLst>
          </p:cNvPr>
          <p:cNvSpPr>
            <a:spLocks noGrp="1"/>
          </p:cNvSpPr>
          <p:nvPr>
            <p:ph idx="1"/>
          </p:nvPr>
        </p:nvSpPr>
        <p:spPr/>
        <p:txBody>
          <a:bodyPr/>
          <a:lstStyle/>
          <a:p>
            <a:pPr lvl="0"/>
            <a:r>
              <a:rPr lang="en-US" altLang="zh-CN" dirty="0">
                <a:latin typeface="Times New Roman" panose="02020603050405020304" pitchFamily="18" charset="0"/>
                <a:cs typeface="Times New Roman" panose="02020603050405020304" pitchFamily="18" charset="0"/>
              </a:rPr>
              <a:t>“O </a:t>
            </a:r>
            <a:r>
              <a:rPr lang="en-US"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 (1≤</a:t>
            </a:r>
            <a:r>
              <a:rPr lang="en-US"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Repairing computer </a:t>
            </a:r>
            <a:r>
              <a:rPr lang="en-US"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Computer </a:t>
            </a:r>
            <a:r>
              <a:rPr lang="en-US"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 works (</a:t>
            </a:r>
            <a:r>
              <a:rPr lang="en-US" altLang="zh-CN" i="1" dirty="0">
                <a:latin typeface="Times New Roman" panose="02020603050405020304" pitchFamily="18" charset="0"/>
                <a:cs typeface="Times New Roman" panose="02020603050405020304" pitchFamily="18" charset="0"/>
              </a:rPr>
              <a:t>valid</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 = true); Find each working computer </a:t>
            </a:r>
            <a:r>
              <a:rPr lang="en-US" altLang="zh-CN" i="1" dirty="0" err="1">
                <a:latin typeface="Times New Roman" panose="02020603050405020304" pitchFamily="18" charset="0"/>
                <a:cs typeface="Times New Roman" panose="02020603050405020304" pitchFamily="18" charset="0"/>
              </a:rPr>
              <a:t>i</a:t>
            </a:r>
            <a:r>
              <a:rPr lang="en-US" altLang="zh-CN" i="1"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that can communicate with computer </a:t>
            </a:r>
            <a:r>
              <a:rPr lang="en-US"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valid</a:t>
            </a:r>
            <a:r>
              <a:rPr lang="en-US" altLang="zh-CN" dirty="0">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&amp;&amp;((</a:t>
            </a:r>
            <a:r>
              <a:rPr lang="en-US" altLang="zh-CN" i="1" dirty="0">
                <a:latin typeface="Times New Roman" panose="02020603050405020304" pitchFamily="18" charset="0"/>
                <a:cs typeface="Times New Roman" panose="02020603050405020304" pitchFamily="18" charset="0"/>
              </a:rPr>
              <a:t>x</a:t>
            </a:r>
            <a:r>
              <a:rPr lang="en-US" altLang="zh-CN" i="1" baseline="-25000" dirty="0">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x</a:t>
            </a:r>
            <a:r>
              <a:rPr lang="en-US" altLang="zh-CN" i="1" baseline="-25000" dirty="0" err="1">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y</a:t>
            </a:r>
            <a:r>
              <a:rPr lang="en-US" altLang="zh-CN" i="1" baseline="-25000"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y</a:t>
            </a:r>
            <a:r>
              <a:rPr lang="en-US" altLang="zh-CN" i="1" baseline="-25000" dirty="0" err="1">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d</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1≤</a:t>
            </a:r>
            <a:r>
              <a:rPr lang="en-US" altLang="zh-CN" i="1" dirty="0">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and merge the set containing </a:t>
            </a:r>
            <a:r>
              <a:rPr lang="en-US" altLang="zh-CN" i="1"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into the set containing </a:t>
            </a:r>
            <a:r>
              <a:rPr lang="en-US" altLang="zh-CN" i="1" dirty="0">
                <a:latin typeface="Times New Roman" panose="02020603050405020304" pitchFamily="18" charset="0"/>
                <a:cs typeface="Times New Roman" panose="02020603050405020304" pitchFamily="18" charset="0"/>
              </a:rPr>
              <a:t>q</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join</a:t>
            </a:r>
            <a:r>
              <a:rPr lang="en-US" altLang="zh-CN" dirty="0">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pPr lvl="0"/>
            <a:r>
              <a:rPr lang="en-US" altLang="zh-CN" dirty="0">
                <a:latin typeface="Times New Roman" panose="02020603050405020304" pitchFamily="18" charset="0"/>
                <a:cs typeface="Times New Roman" panose="02020603050405020304" pitchFamily="18" charset="0"/>
              </a:rPr>
              <a:t>“S </a:t>
            </a:r>
            <a:r>
              <a:rPr lang="en-US" altLang="zh-CN" i="1" dirty="0">
                <a:latin typeface="Times New Roman" panose="02020603050405020304" pitchFamily="18" charset="0"/>
                <a:cs typeface="Times New Roman" panose="02020603050405020304" pitchFamily="18" charset="0"/>
              </a:rPr>
              <a:t>p q</a:t>
            </a:r>
            <a:r>
              <a:rPr lang="en-US" altLang="zh-CN" dirty="0">
                <a:latin typeface="Times New Roman" panose="02020603050405020304" pitchFamily="18" charset="0"/>
                <a:cs typeface="Times New Roman" panose="02020603050405020304" pitchFamily="18" charset="0"/>
              </a:rPr>
              <a:t>” (1≤</a:t>
            </a:r>
            <a:r>
              <a:rPr lang="en-US"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q</a:t>
            </a:r>
            <a:r>
              <a:rPr lang="en-US" altLang="zh-CN" dirty="0" err="1">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Testing whether computer </a:t>
            </a:r>
            <a:r>
              <a:rPr lang="en-US"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 and </a:t>
            </a:r>
            <a:r>
              <a:rPr lang="en-US" altLang="zh-CN" i="1" dirty="0">
                <a:latin typeface="Times New Roman" panose="02020603050405020304" pitchFamily="18" charset="0"/>
                <a:cs typeface="Times New Roman" panose="02020603050405020304" pitchFamily="18" charset="0"/>
              </a:rPr>
              <a:t>q</a:t>
            </a:r>
            <a:r>
              <a:rPr lang="en-US" altLang="zh-CN" dirty="0">
                <a:latin typeface="Times New Roman" panose="02020603050405020304" pitchFamily="18" charset="0"/>
                <a:cs typeface="Times New Roman" panose="02020603050405020304" pitchFamily="18" charset="0"/>
              </a:rPr>
              <a:t> can communicate:</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If computer </a:t>
            </a:r>
            <a:r>
              <a:rPr lang="en-US"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 and computer </a:t>
            </a:r>
            <a:r>
              <a:rPr lang="en-US" altLang="zh-CN" i="1" dirty="0">
                <a:latin typeface="Times New Roman" panose="02020603050405020304" pitchFamily="18" charset="0"/>
                <a:cs typeface="Times New Roman" panose="02020603050405020304" pitchFamily="18" charset="0"/>
              </a:rPr>
              <a:t>q</a:t>
            </a:r>
            <a:r>
              <a:rPr lang="en-US" altLang="zh-CN" dirty="0">
                <a:latin typeface="Times New Roman" panose="02020603050405020304" pitchFamily="18" charset="0"/>
                <a:cs typeface="Times New Roman" panose="02020603050405020304" pitchFamily="18" charset="0"/>
              </a:rPr>
              <a:t> belong to a same set (</a:t>
            </a:r>
            <a:r>
              <a:rPr lang="en-US" altLang="zh-CN" i="1" dirty="0" err="1">
                <a:latin typeface="Times New Roman" panose="02020603050405020304" pitchFamily="18" charset="0"/>
                <a:cs typeface="Times New Roman" panose="02020603050405020304" pitchFamily="18" charset="0"/>
              </a:rPr>
              <a:t>set_find</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set_find</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q</a:t>
            </a:r>
            <a:r>
              <a:rPr lang="en-US" altLang="zh-CN" dirty="0">
                <a:latin typeface="Times New Roman" panose="02020603050405020304" pitchFamily="18" charset="0"/>
                <a:cs typeface="Times New Roman" panose="02020603050405020304" pitchFamily="18" charset="0"/>
              </a:rPr>
              <a:t>)), then computer </a:t>
            </a:r>
            <a:r>
              <a:rPr lang="en-US"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 and computer </a:t>
            </a:r>
            <a:r>
              <a:rPr lang="en-US" altLang="zh-CN" i="1" dirty="0">
                <a:latin typeface="Times New Roman" panose="02020603050405020304" pitchFamily="18" charset="0"/>
                <a:cs typeface="Times New Roman" panose="02020603050405020304" pitchFamily="18" charset="0"/>
              </a:rPr>
              <a:t>q</a:t>
            </a:r>
            <a:r>
              <a:rPr lang="en-US" altLang="zh-CN" dirty="0">
                <a:latin typeface="Times New Roman" panose="02020603050405020304" pitchFamily="18" charset="0"/>
                <a:cs typeface="Times New Roman" panose="02020603050405020304" pitchFamily="18" charset="0"/>
              </a:rPr>
              <a:t> can communicate; else they can’t.</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1931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B71EC7-A7BA-4D3A-AEED-4EA5A0A13D37}"/>
              </a:ext>
            </a:extLst>
          </p:cNvPr>
          <p:cNvSpPr>
            <a:spLocks noGrp="1"/>
          </p:cNvSpPr>
          <p:nvPr>
            <p:ph type="title"/>
          </p:nvPr>
        </p:nvSpPr>
        <p:spPr>
          <a:xfrm>
            <a:off x="838200" y="365125"/>
            <a:ext cx="10515600" cy="1920875"/>
          </a:xfrm>
        </p:spPr>
        <p:txBody>
          <a:bodyPr>
            <a:normAutofit fontScale="90000"/>
          </a:bodyPr>
          <a:lstStyle/>
          <a:p>
            <a:r>
              <a:rPr lang="en-US" altLang="zh-CN" b="1" dirty="0">
                <a:solidFill>
                  <a:srgbClr val="C00000"/>
                </a:solidFill>
                <a:effectLst>
                  <a:outerShdw blurRad="38100" dist="38100" dir="2700000" algn="tl">
                    <a:srgbClr val="000000">
                      <a:alpha val="43137"/>
                    </a:srgbClr>
                  </a:outerShdw>
                </a:effectLst>
              </a:rPr>
              <a:t>A Joint Experimental Curriculum for Set and Graph Theory: The Algorithm Implementation for the Constructive Proof of Euler Graph</a:t>
            </a:r>
            <a:endParaRPr lang="zh-CN" altLang="en-US" dirty="0"/>
          </a:p>
        </p:txBody>
      </p:sp>
      <p:sp>
        <p:nvSpPr>
          <p:cNvPr id="3" name="内容占位符 2">
            <a:extLst>
              <a:ext uri="{FF2B5EF4-FFF2-40B4-BE49-F238E27FC236}">
                <a16:creationId xmlns:a16="http://schemas.microsoft.com/office/drawing/2014/main" id="{42970ECF-DFD9-43C0-B556-28F4C6EB7E12}"/>
              </a:ext>
            </a:extLst>
          </p:cNvPr>
          <p:cNvSpPr>
            <a:spLocks noGrp="1"/>
          </p:cNvSpPr>
          <p:nvPr>
            <p:ph idx="1"/>
          </p:nvPr>
        </p:nvSpPr>
        <p:spPr>
          <a:xfrm>
            <a:off x="838200" y="2734887"/>
            <a:ext cx="10515600" cy="3442076"/>
          </a:xfrm>
        </p:spPr>
        <p:txBody>
          <a:bodyPr>
            <a:normAutofit/>
          </a:bodyPr>
          <a:lstStyle/>
          <a:p>
            <a:r>
              <a:rPr lang="en-US" altLang="zh-CN" sz="4000" dirty="0">
                <a:solidFill>
                  <a:srgbClr val="C00000"/>
                </a:solidFill>
                <a:latin typeface="Times New Roman" panose="02020603050405020304" pitchFamily="18" charset="0"/>
                <a:cs typeface="Times New Roman" panose="02020603050405020304" pitchFamily="18" charset="0"/>
              </a:rPr>
              <a:t>This lecture is supported by Office of Global Partnerships (Key Projects Development Fund), Fudan University.</a:t>
            </a:r>
            <a:endParaRPr lang="zh-CN" altLang="en-US" sz="4000" dirty="0">
              <a:solidFill>
                <a:srgbClr val="C00000"/>
              </a:solidFill>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85D03B77-3492-4020-9C11-C0D159CA09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5493" y="16019"/>
            <a:ext cx="1936508" cy="1721341"/>
          </a:xfrm>
          <a:prstGeom prst="rect">
            <a:avLst/>
          </a:prstGeom>
        </p:spPr>
      </p:pic>
    </p:spTree>
    <p:extLst>
      <p:ext uri="{BB962C8B-B14F-4D97-AF65-F5344CB8AC3E}">
        <p14:creationId xmlns:p14="http://schemas.microsoft.com/office/powerpoint/2010/main" val="37155858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9F2A46-F44A-4C8B-917D-32605384C3B5}"/>
              </a:ext>
            </a:extLst>
          </p:cNvPr>
          <p:cNvSpPr>
            <a:spLocks noGrp="1"/>
          </p:cNvSpPr>
          <p:nvPr>
            <p:ph type="title"/>
          </p:nvPr>
        </p:nvSpPr>
        <p:spPr/>
        <p:txBody>
          <a:bodyPr/>
          <a:lstStyle/>
          <a:p>
            <a:r>
              <a:rPr lang="en-US" altLang="zh-CN" dirty="0">
                <a:solidFill>
                  <a:srgbClr val="C00000"/>
                </a:solidFill>
                <a:latin typeface="Times New Roman" panose="02020603050405020304" pitchFamily="18" charset="0"/>
                <a:cs typeface="Times New Roman" panose="02020603050405020304" pitchFamily="18" charset="0"/>
              </a:rPr>
              <a:t>Union-Find Sets used to determine graph connectivity</a:t>
            </a:r>
            <a:endParaRPr lang="zh-CN" altLang="en-US" dirty="0">
              <a:solidFill>
                <a:srgbClr val="C00000"/>
              </a:solidFill>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3EB37567-1440-4359-B5C4-29871B2CA88F}"/>
              </a:ext>
            </a:extLst>
          </p:cNvPr>
          <p:cNvSpPr>
            <a:spLocks noGrp="1"/>
          </p:cNvSpPr>
          <p:nvPr>
            <p:ph idx="1"/>
          </p:nvPr>
        </p:nvSpPr>
        <p:spPr/>
        <p:txBody>
          <a:bodyPr>
            <a:normAutofit/>
          </a:bodyPr>
          <a:lstStyle/>
          <a:p>
            <a:r>
              <a:rPr lang="en-US" altLang="zh-CN" dirty="0"/>
              <a:t> </a:t>
            </a:r>
            <a:r>
              <a:rPr lang="en-US" altLang="zh-CN" dirty="0">
                <a:latin typeface="Times New Roman" panose="02020603050405020304" pitchFamily="18" charset="0"/>
                <a:cs typeface="Times New Roman" panose="02020603050405020304" pitchFamily="18" charset="0"/>
              </a:rPr>
              <a:t>The partition for the set of vertices is based on edges in the graph. If two vertices are connected by an edge, they are in a same set. </a:t>
            </a:r>
          </a:p>
          <a:p>
            <a:pPr lvl="1"/>
            <a:r>
              <a:rPr lang="en-US" altLang="zh-CN" dirty="0">
                <a:latin typeface="Times New Roman" panose="02020603050405020304" pitchFamily="18" charset="0"/>
                <a:cs typeface="Times New Roman" panose="02020603050405020304" pitchFamily="18" charset="0"/>
              </a:rPr>
              <a:t>each vertex in a graph constitutes a set. </a:t>
            </a:r>
          </a:p>
          <a:p>
            <a:pPr lvl="1"/>
            <a:r>
              <a:rPr lang="en-US" altLang="zh-CN" dirty="0">
                <a:latin typeface="Times New Roman" panose="02020603050405020304" pitchFamily="18" charset="0"/>
                <a:cs typeface="Times New Roman" panose="02020603050405020304" pitchFamily="18" charset="0"/>
              </a:rPr>
              <a:t>input the edges in the graph. If the two vertices are associated with an edge, and are in two different sets, then the two sets should be merged.</a:t>
            </a:r>
          </a:p>
          <a:p>
            <a:r>
              <a:rPr lang="en-US" altLang="zh-CN" dirty="0">
                <a:latin typeface="Times New Roman" panose="02020603050405020304" pitchFamily="18" charset="0"/>
                <a:cs typeface="Times New Roman" panose="02020603050405020304" pitchFamily="18" charset="0"/>
              </a:rPr>
              <a:t>Repeat the above process to get the partition of the set of vertices. </a:t>
            </a:r>
          </a:p>
          <a:p>
            <a:endParaRPr lang="en-US" altLang="zh-CN" dirty="0">
              <a:latin typeface="Times New Roman" panose="02020603050405020304" pitchFamily="18" charset="0"/>
              <a:cs typeface="Times New Roman" panose="02020603050405020304" pitchFamily="18" charset="0"/>
            </a:endParaRPr>
          </a:p>
          <a:p>
            <a:r>
              <a:rPr lang="en-US" altLang="zh-CN" b="1" i="1" u="sng" dirty="0">
                <a:solidFill>
                  <a:srgbClr val="7030A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If all vertices are in a same set, the graph is connected; otherwise, the graph is not connected, and each partition for the set of vertices is a connected component of the graph.</a:t>
            </a:r>
            <a:endParaRPr lang="zh-CN" altLang="en-US" b="1" i="1" u="sng" dirty="0">
              <a:solidFill>
                <a:srgbClr val="7030A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37383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E3C2C5-A9C0-4F92-87CD-78C1FCDE8052}"/>
              </a:ext>
            </a:extLst>
          </p:cNvPr>
          <p:cNvSpPr>
            <a:spLocks noGrp="1"/>
          </p:cNvSpPr>
          <p:nvPr>
            <p:ph type="title"/>
          </p:nvPr>
        </p:nvSpPr>
        <p:spPr/>
        <p:txBody>
          <a:bodyPr/>
          <a:lstStyle/>
          <a:p>
            <a:r>
              <a:rPr lang="en-US" altLang="zh-CN" dirty="0">
                <a:solidFill>
                  <a:srgbClr val="FF0000"/>
                </a:solidFill>
                <a:latin typeface="Times New Roman" panose="02020603050405020304" pitchFamily="18" charset="0"/>
                <a:cs typeface="Times New Roman" panose="02020603050405020304" pitchFamily="18" charset="0"/>
              </a:rPr>
              <a:t>Is It A Tree?</a:t>
            </a:r>
            <a:endParaRPr lang="zh-CN" altLang="en-US" dirty="0"/>
          </a:p>
        </p:txBody>
      </p:sp>
      <p:sp>
        <p:nvSpPr>
          <p:cNvPr id="3" name="内容占位符 2">
            <a:extLst>
              <a:ext uri="{FF2B5EF4-FFF2-40B4-BE49-F238E27FC236}">
                <a16:creationId xmlns:a16="http://schemas.microsoft.com/office/drawing/2014/main" id="{6EA69CF0-009C-4060-A05B-214462AD8FEA}"/>
              </a:ext>
            </a:extLst>
          </p:cNvPr>
          <p:cNvSpPr>
            <a:spLocks noGrp="1"/>
          </p:cNvSpPr>
          <p:nvPr>
            <p:ph idx="1"/>
          </p:nvPr>
        </p:nvSpPr>
        <p:spPr/>
        <p:txBody>
          <a:bodyPr/>
          <a:lstStyle/>
          <a:p>
            <a:r>
              <a:rPr lang="en-US" altLang="zh-CN" b="1" dirty="0"/>
              <a:t>Source: ACM North Central North America 1997</a:t>
            </a:r>
            <a:endParaRPr lang="zh-CN" altLang="zh-CN" dirty="0"/>
          </a:p>
          <a:p>
            <a:r>
              <a:rPr lang="en-US" altLang="zh-CN" b="1" dirty="0"/>
              <a:t>IDs for Online Judge: POJ 1308</a:t>
            </a:r>
            <a:r>
              <a:rPr lang="zh-CN" altLang="zh-CN" b="1" dirty="0"/>
              <a:t>，</a:t>
            </a:r>
            <a:r>
              <a:rPr lang="en-US" altLang="zh-CN" b="1" dirty="0"/>
              <a:t>UVA 615</a:t>
            </a:r>
            <a:endParaRPr lang="zh-CN" altLang="en-US" dirty="0"/>
          </a:p>
        </p:txBody>
      </p:sp>
    </p:spTree>
    <p:extLst>
      <p:ext uri="{BB962C8B-B14F-4D97-AF65-F5344CB8AC3E}">
        <p14:creationId xmlns:p14="http://schemas.microsoft.com/office/powerpoint/2010/main" val="24546959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7397D9-292B-46CB-B268-9CE7D690478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6B0C9EF-CC30-45F4-99B1-0E96BC6B9A54}"/>
              </a:ext>
            </a:extLst>
          </p:cNvPr>
          <p:cNvSpPr>
            <a:spLocks noGrp="1"/>
          </p:cNvSpPr>
          <p:nvPr>
            <p:ph idx="1"/>
          </p:nvPr>
        </p:nvSpPr>
        <p:spPr/>
        <p:txBody>
          <a:bodyPr>
            <a:normAutofit fontScale="92500" lnSpcReduction="10000"/>
          </a:bodyPr>
          <a:lstStyle/>
          <a:p>
            <a:r>
              <a:rPr lang="en-US" altLang="zh-CN" dirty="0"/>
              <a:t>A tree is a well-known data structure that is either empty (null, void, nothing) or is a set of one or more nodes connected by directed edges between nodes satisfying the following properties.</a:t>
            </a:r>
          </a:p>
          <a:p>
            <a:r>
              <a:rPr lang="en-US" altLang="zh-CN" dirty="0"/>
              <a:t>There is exactly one node, called the root, to which no directed edges point.</a:t>
            </a:r>
          </a:p>
          <a:p>
            <a:r>
              <a:rPr lang="en-US" altLang="zh-CN" dirty="0"/>
              <a:t>Every node except the root has exactly one edge pointing to it.</a:t>
            </a:r>
          </a:p>
          <a:p>
            <a:r>
              <a:rPr lang="en-US" altLang="zh-CN" dirty="0"/>
              <a:t>There is a unique sequence of directed edges from the root to each node.</a:t>
            </a:r>
          </a:p>
          <a:p>
            <a:r>
              <a:rPr lang="en-US" altLang="zh-CN" dirty="0"/>
              <a:t>For example, consider the illustrations below, in which nodes are represented by circles and edges are represented by lines with arrowheads. The first two of these are trees, but the last is not.</a:t>
            </a:r>
            <a:endParaRPr lang="zh-CN" altLang="en-US" dirty="0"/>
          </a:p>
        </p:txBody>
      </p:sp>
    </p:spTree>
    <p:extLst>
      <p:ext uri="{BB962C8B-B14F-4D97-AF65-F5344CB8AC3E}">
        <p14:creationId xmlns:p14="http://schemas.microsoft.com/office/powerpoint/2010/main" val="1041814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A146CEB1-A776-4508-955B-5516B4E49F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6087" y="2215773"/>
            <a:ext cx="10424792" cy="3586511"/>
          </a:xfrm>
        </p:spPr>
      </p:pic>
    </p:spTree>
    <p:extLst>
      <p:ext uri="{BB962C8B-B14F-4D97-AF65-F5344CB8AC3E}">
        <p14:creationId xmlns:p14="http://schemas.microsoft.com/office/powerpoint/2010/main" val="38692234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DA05B2-E41A-4AD6-8843-795C1E1B7D0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337A0AB-BF66-47C2-8F43-4642EF0344B0}"/>
              </a:ext>
            </a:extLst>
          </p:cNvPr>
          <p:cNvSpPr>
            <a:spLocks noGrp="1"/>
          </p:cNvSpPr>
          <p:nvPr>
            <p:ph idx="1"/>
          </p:nvPr>
        </p:nvSpPr>
        <p:spPr/>
        <p:txBody>
          <a:bodyPr/>
          <a:lstStyle/>
          <a:p>
            <a:r>
              <a:rPr lang="en-US" altLang="zh-CN" dirty="0"/>
              <a:t>In this problem you will be given several descriptions of collections of nodes connected by directed edges. For each of these you are to determine if the collection satisfies the definition of a tree or not.</a:t>
            </a:r>
            <a:endParaRPr lang="zh-CN" altLang="en-US" dirty="0"/>
          </a:p>
        </p:txBody>
      </p:sp>
    </p:spTree>
    <p:extLst>
      <p:ext uri="{BB962C8B-B14F-4D97-AF65-F5344CB8AC3E}">
        <p14:creationId xmlns:p14="http://schemas.microsoft.com/office/powerpoint/2010/main" val="18674891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4BB60A-89B6-4901-B0D0-8271C393E74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1BFD9D7-A9A3-4A8D-A843-61C0F84BB352}"/>
              </a:ext>
            </a:extLst>
          </p:cNvPr>
          <p:cNvSpPr>
            <a:spLocks noGrp="1"/>
          </p:cNvSpPr>
          <p:nvPr>
            <p:ph idx="1"/>
          </p:nvPr>
        </p:nvSpPr>
        <p:spPr/>
        <p:txBody>
          <a:bodyPr>
            <a:normAutofit fontScale="92500" lnSpcReduction="10000"/>
          </a:bodyPr>
          <a:lstStyle/>
          <a:p>
            <a:r>
              <a:rPr lang="en-US" altLang="zh-CN" dirty="0"/>
              <a:t>Input</a:t>
            </a:r>
          </a:p>
          <a:p>
            <a:r>
              <a:rPr lang="en-US" altLang="zh-CN" dirty="0"/>
              <a:t>The input will consist of a sequence of descriptions (test cases) followed by a pair of negative integers. Each test case will consist of a sequence of edge descriptions followed by a pair of zeroes Each edge description will consist of a pair of integers; the first integer identifies the node from which the edge begins, and the second integer identifies the node to which the edge is directed. Node numbers will always be greater than zero.</a:t>
            </a:r>
          </a:p>
          <a:p>
            <a:r>
              <a:rPr lang="en-US" altLang="zh-CN" dirty="0"/>
              <a:t>Output</a:t>
            </a:r>
          </a:p>
          <a:p>
            <a:r>
              <a:rPr lang="en-US" altLang="zh-CN" dirty="0"/>
              <a:t>For each test case display the line "Case k is a tree." or the line "Case k is not a tree.", where k corresponds to the test case number (they are sequentially numbered starting with 1).</a:t>
            </a:r>
            <a:endParaRPr lang="zh-CN" altLang="en-US" dirty="0"/>
          </a:p>
        </p:txBody>
      </p:sp>
    </p:spTree>
    <p:extLst>
      <p:ext uri="{BB962C8B-B14F-4D97-AF65-F5344CB8AC3E}">
        <p14:creationId xmlns:p14="http://schemas.microsoft.com/office/powerpoint/2010/main" val="21765641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62D1EE-CEA8-4FF0-B1D1-7F051A404FD1}"/>
              </a:ext>
            </a:extLst>
          </p:cNvPr>
          <p:cNvSpPr>
            <a:spLocks noGrp="1"/>
          </p:cNvSpPr>
          <p:nvPr>
            <p:ph type="title"/>
          </p:nvPr>
        </p:nvSpPr>
        <p:spPr/>
        <p:txBody>
          <a:bodyPr/>
          <a:lstStyle/>
          <a:p>
            <a:r>
              <a:rPr lang="en-US" altLang="zh-CN" dirty="0">
                <a:solidFill>
                  <a:srgbClr val="FF0000"/>
                </a:solidFill>
                <a:latin typeface="Times New Roman" panose="02020603050405020304" pitchFamily="18" charset="0"/>
                <a:cs typeface="Times New Roman" panose="02020603050405020304" pitchFamily="18" charset="0"/>
              </a:rPr>
              <a:t>Euler Graph</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89FFA8E5-C065-4D20-B2E1-99A2F1D437F2}"/>
              </a:ext>
            </a:extLst>
          </p:cNvPr>
          <p:cNvSpPr>
            <a:spLocks noGrp="1"/>
          </p:cNvSpPr>
          <p:nvPr>
            <p:ph idx="1"/>
          </p:nvPr>
        </p:nvSpPr>
        <p:spPr/>
        <p:txBody>
          <a:bodyPr>
            <a:normAutofit/>
          </a:bodyPr>
          <a:lstStyle/>
          <a:p>
            <a:r>
              <a:rPr lang="en-US" altLang="zh-CN" sz="3600" b="1" dirty="0">
                <a:solidFill>
                  <a:srgbClr val="FF0000"/>
                </a:solidFill>
                <a:latin typeface="Times New Roman" panose="02020603050405020304" pitchFamily="18" charset="0"/>
                <a:cs typeface="Times New Roman" panose="02020603050405020304" pitchFamily="18" charset="0"/>
              </a:rPr>
              <a:t>Definition (Euler Circuit, Euler graph).</a:t>
            </a:r>
            <a:r>
              <a:rPr lang="en-US" altLang="zh-CN" sz="3600" dirty="0">
                <a:latin typeface="Times New Roman" panose="02020603050405020304" pitchFamily="18" charset="0"/>
                <a:cs typeface="Times New Roman" panose="02020603050405020304" pitchFamily="18" charset="0"/>
              </a:rPr>
              <a:t> </a:t>
            </a:r>
          </a:p>
          <a:p>
            <a:r>
              <a:rPr lang="en-US" altLang="zh-CN" sz="3600" dirty="0">
                <a:latin typeface="Times New Roman" panose="02020603050405020304" pitchFamily="18" charset="0"/>
                <a:cs typeface="Times New Roman" panose="02020603050405020304" pitchFamily="18" charset="0"/>
              </a:rPr>
              <a:t>A circuit in a graph </a:t>
            </a:r>
            <a:r>
              <a:rPr lang="en-US" altLang="zh-CN" sz="3600" i="1" dirty="0">
                <a:latin typeface="Times New Roman" panose="02020603050405020304" pitchFamily="18" charset="0"/>
                <a:cs typeface="Times New Roman" panose="02020603050405020304" pitchFamily="18" charset="0"/>
              </a:rPr>
              <a:t>G</a:t>
            </a:r>
            <a:r>
              <a:rPr lang="en-US" altLang="zh-CN" sz="3600" dirty="0">
                <a:latin typeface="Times New Roman" panose="02020603050405020304" pitchFamily="18" charset="0"/>
                <a:cs typeface="Times New Roman" panose="02020603050405020304" pitchFamily="18" charset="0"/>
              </a:rPr>
              <a:t> containing all edges is called an </a:t>
            </a:r>
            <a:r>
              <a:rPr lang="en-US" altLang="zh-CN" sz="3600" dirty="0">
                <a:solidFill>
                  <a:srgbClr val="FF0000"/>
                </a:solidFill>
                <a:latin typeface="Times New Roman" panose="02020603050405020304" pitchFamily="18" charset="0"/>
                <a:cs typeface="Times New Roman" panose="02020603050405020304" pitchFamily="18" charset="0"/>
              </a:rPr>
              <a:t>Euler circuit </a:t>
            </a:r>
            <a:r>
              <a:rPr lang="en-US" altLang="zh-CN" sz="3600" dirty="0">
                <a:latin typeface="Times New Roman" panose="02020603050405020304" pitchFamily="18" charset="0"/>
                <a:cs typeface="Times New Roman" panose="02020603050405020304" pitchFamily="18" charset="0"/>
              </a:rPr>
              <a:t>of </a:t>
            </a:r>
            <a:r>
              <a:rPr lang="en-US" altLang="zh-CN" sz="3600" i="1" dirty="0">
                <a:latin typeface="Times New Roman" panose="02020603050405020304" pitchFamily="18" charset="0"/>
                <a:cs typeface="Times New Roman" panose="02020603050405020304" pitchFamily="18" charset="0"/>
              </a:rPr>
              <a:t>G</a:t>
            </a:r>
            <a:r>
              <a:rPr lang="en-US" altLang="zh-CN" sz="3600" dirty="0">
                <a:latin typeface="Times New Roman" panose="02020603050405020304" pitchFamily="18" charset="0"/>
                <a:cs typeface="Times New Roman" panose="02020603050405020304" pitchFamily="18" charset="0"/>
              </a:rPr>
              <a:t>. And graph </a:t>
            </a:r>
            <a:r>
              <a:rPr lang="en-US" altLang="zh-CN" sz="3600" i="1" dirty="0">
                <a:latin typeface="Times New Roman" panose="02020603050405020304" pitchFamily="18" charset="0"/>
                <a:cs typeface="Times New Roman" panose="02020603050405020304" pitchFamily="18" charset="0"/>
              </a:rPr>
              <a:t>G</a:t>
            </a:r>
            <a:r>
              <a:rPr lang="en-US" altLang="zh-CN" sz="3600" dirty="0">
                <a:latin typeface="Times New Roman" panose="02020603050405020304" pitchFamily="18" charset="0"/>
                <a:cs typeface="Times New Roman" panose="02020603050405020304" pitchFamily="18" charset="0"/>
              </a:rPr>
              <a:t> is called </a:t>
            </a:r>
            <a:r>
              <a:rPr lang="en-US" altLang="zh-CN" sz="3600" dirty="0">
                <a:solidFill>
                  <a:srgbClr val="FF0000"/>
                </a:solidFill>
                <a:latin typeface="Times New Roman" panose="02020603050405020304" pitchFamily="18" charset="0"/>
                <a:cs typeface="Times New Roman" panose="02020603050405020304" pitchFamily="18" charset="0"/>
              </a:rPr>
              <a:t>Euler graph</a:t>
            </a:r>
            <a:r>
              <a:rPr lang="en-US" altLang="zh-CN" sz="3600" dirty="0">
                <a:latin typeface="Times New Roman" panose="02020603050405020304" pitchFamily="18" charset="0"/>
                <a:cs typeface="Times New Roman" panose="02020603050405020304" pitchFamily="18" charset="0"/>
              </a:rPr>
              <a:t>.</a:t>
            </a:r>
            <a:endParaRPr lang="zh-CN"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16103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F392C3-E1AC-4287-88AC-FE0FEBF75F1C}"/>
              </a:ext>
            </a:extLst>
          </p:cNvPr>
          <p:cNvSpPr>
            <a:spLocks noGrp="1"/>
          </p:cNvSpPr>
          <p:nvPr>
            <p:ph type="title"/>
          </p:nvPr>
        </p:nvSpPr>
        <p:spPr/>
        <p:txBody>
          <a:bodyPr/>
          <a:lstStyle/>
          <a:p>
            <a:r>
              <a:rPr lang="en-US" altLang="zh-CN" dirty="0">
                <a:solidFill>
                  <a:srgbClr val="C00000"/>
                </a:solidFill>
                <a:latin typeface="Times New Roman" panose="02020603050405020304" pitchFamily="18" charset="0"/>
                <a:cs typeface="Times New Roman" panose="02020603050405020304" pitchFamily="18" charset="0"/>
              </a:rPr>
              <a:t>The algorithm implementation for the constructive proof of Euler graph</a:t>
            </a:r>
            <a:endParaRPr lang="zh-CN" altLang="en-US" dirty="0">
              <a:solidFill>
                <a:srgbClr val="C00000"/>
              </a:solidFill>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8B440C40-649F-4B44-9F2E-3E5CB09FCEA7}"/>
              </a:ext>
            </a:extLst>
          </p:cNvPr>
          <p:cNvSpPr>
            <a:spLocks noGrp="1"/>
          </p:cNvSpPr>
          <p:nvPr>
            <p:ph idx="1"/>
          </p:nvPr>
        </p:nvSpPr>
        <p:spPr/>
        <p:txBody>
          <a:bodyPr>
            <a:normAutofit/>
          </a:bodyPr>
          <a:lstStyle/>
          <a:p>
            <a:r>
              <a:rPr lang="en-US" altLang="zh-CN" sz="3600" b="1" dirty="0">
                <a:solidFill>
                  <a:srgbClr val="FF0000"/>
                </a:solidFill>
                <a:latin typeface="Times New Roman" panose="02020603050405020304" pitchFamily="18" charset="0"/>
                <a:cs typeface="Times New Roman" panose="02020603050405020304" pitchFamily="18" charset="0"/>
              </a:rPr>
              <a:t>Theorem</a:t>
            </a:r>
            <a:r>
              <a:rPr lang="en-US" altLang="zh-CN" sz="3600" dirty="0">
                <a:latin typeface="Times New Roman" panose="02020603050405020304" pitchFamily="18" charset="0"/>
                <a:cs typeface="Times New Roman" panose="02020603050405020304" pitchFamily="18" charset="0"/>
              </a:rPr>
              <a:t>.  Graph </a:t>
            </a:r>
            <a:r>
              <a:rPr lang="en-US" altLang="zh-CN" sz="3600" i="1" dirty="0">
                <a:latin typeface="Times New Roman" panose="02020603050405020304" pitchFamily="18" charset="0"/>
                <a:cs typeface="Times New Roman" panose="02020603050405020304" pitchFamily="18" charset="0"/>
              </a:rPr>
              <a:t>G</a:t>
            </a:r>
            <a:r>
              <a:rPr lang="en-US" altLang="zh-CN" sz="3600" dirty="0">
                <a:latin typeface="Times New Roman" panose="02020603050405020304" pitchFamily="18" charset="0"/>
                <a:cs typeface="Times New Roman" panose="02020603050405020304" pitchFamily="18" charset="0"/>
              </a:rPr>
              <a:t> is connected. Graph </a:t>
            </a:r>
            <a:r>
              <a:rPr lang="en-US" altLang="zh-CN" sz="3600" i="1" dirty="0">
                <a:latin typeface="Times New Roman" panose="02020603050405020304" pitchFamily="18" charset="0"/>
                <a:cs typeface="Times New Roman" panose="02020603050405020304" pitchFamily="18" charset="0"/>
              </a:rPr>
              <a:t>G</a:t>
            </a:r>
            <a:r>
              <a:rPr lang="en-US" altLang="zh-CN" sz="3600" dirty="0">
                <a:latin typeface="Times New Roman" panose="02020603050405020304" pitchFamily="18" charset="0"/>
                <a:cs typeface="Times New Roman" panose="02020603050405020304" pitchFamily="18" charset="0"/>
              </a:rPr>
              <a:t> is an Euler graph if and only if degrees for all vertices are even.</a:t>
            </a:r>
          </a:p>
          <a:p>
            <a:r>
              <a:rPr lang="en-US" altLang="zh-CN" sz="3600" i="1" dirty="0">
                <a:solidFill>
                  <a:srgbClr val="7030A0"/>
                </a:solidFill>
                <a:latin typeface="Times New Roman" panose="02020603050405020304" pitchFamily="18" charset="0"/>
                <a:cs typeface="Times New Roman" panose="02020603050405020304" pitchFamily="18" charset="0"/>
              </a:rPr>
              <a:t>the proof for necessity is also the algorithm finding the Euler circuit.</a:t>
            </a:r>
          </a:p>
          <a:p>
            <a:r>
              <a:rPr lang="en-US" altLang="zh-CN" sz="3600" i="1" dirty="0">
                <a:solidFill>
                  <a:srgbClr val="7030A0"/>
                </a:solidFill>
                <a:latin typeface="Times New Roman" panose="02020603050405020304" pitchFamily="18" charset="0"/>
                <a:cs typeface="Times New Roman" panose="02020603050405020304" pitchFamily="18" charset="0"/>
              </a:rPr>
              <a:t>a programming contest problem "the necklace“.</a:t>
            </a:r>
          </a:p>
          <a:p>
            <a:r>
              <a:rPr lang="en-US" altLang="zh-CN" sz="3600" i="1" dirty="0">
                <a:solidFill>
                  <a:srgbClr val="7030A0"/>
                </a:solidFill>
                <a:latin typeface="Times New Roman" panose="02020603050405020304" pitchFamily="18" charset="0"/>
                <a:cs typeface="Times New Roman" panose="02020603050405020304" pitchFamily="18" charset="0"/>
              </a:rPr>
              <a:t>creating a graph model</a:t>
            </a:r>
            <a:endParaRPr lang="zh-CN" altLang="en-US" sz="3600" i="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43280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CD26A9-83CD-4881-BD2F-BF205348681B}"/>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B6FD2EBB-2BE8-49C1-9549-9C166C85E445}"/>
              </a:ext>
            </a:extLst>
          </p:cNvPr>
          <p:cNvSpPr>
            <a:spLocks noGrp="1"/>
          </p:cNvSpPr>
          <p:nvPr>
            <p:ph idx="1"/>
          </p:nvPr>
        </p:nvSpPr>
        <p:spPr/>
        <p:txBody>
          <a:bodyPr>
            <a:normAutofit/>
          </a:bodyPr>
          <a:lstStyle/>
          <a:p>
            <a:r>
              <a:rPr lang="en-US" altLang="zh-CN" sz="3600" b="1" dirty="0">
                <a:solidFill>
                  <a:srgbClr val="C00000"/>
                </a:solidFill>
                <a:latin typeface="Times New Roman" panose="02020603050405020304" pitchFamily="18" charset="0"/>
                <a:cs typeface="Times New Roman" panose="02020603050405020304" pitchFamily="18" charset="0"/>
              </a:rPr>
              <a:t>Proof.</a:t>
            </a:r>
            <a:r>
              <a:rPr lang="en-US" altLang="zh-CN" sz="3600" dirty="0">
                <a:solidFill>
                  <a:srgbClr val="C00000"/>
                </a:solidFill>
                <a:latin typeface="Times New Roman" panose="02020603050405020304" pitchFamily="18" charset="0"/>
                <a:cs typeface="Times New Roman" panose="02020603050405020304" pitchFamily="18" charset="0"/>
              </a:rPr>
              <a:t> </a:t>
            </a:r>
          </a:p>
          <a:p>
            <a:r>
              <a:rPr lang="en-US" altLang="zh-CN" sz="3600" dirty="0">
                <a:latin typeface="Times New Roman" panose="02020603050405020304" pitchFamily="18" charset="0"/>
                <a:cs typeface="Times New Roman" panose="02020603050405020304" pitchFamily="18" charset="0"/>
              </a:rPr>
              <a:t>Suppose </a:t>
            </a:r>
            <a:r>
              <a:rPr lang="en-US" altLang="zh-CN" sz="3600" i="1" dirty="0">
                <a:latin typeface="Times New Roman" panose="02020603050405020304" pitchFamily="18" charset="0"/>
                <a:cs typeface="Times New Roman" panose="02020603050405020304" pitchFamily="18" charset="0"/>
              </a:rPr>
              <a:t>G</a:t>
            </a:r>
            <a:r>
              <a:rPr lang="en-US" altLang="zh-CN" sz="3600" dirty="0">
                <a:latin typeface="Times New Roman" panose="02020603050405020304" pitchFamily="18" charset="0"/>
                <a:cs typeface="Times New Roman" panose="02020603050405020304" pitchFamily="18" charset="0"/>
              </a:rPr>
              <a:t> has an Euler circuit </a:t>
            </a:r>
            <a:r>
              <a:rPr lang="en-US" altLang="zh-CN" sz="3600" i="1" dirty="0">
                <a:latin typeface="Times New Roman" panose="02020603050405020304" pitchFamily="18" charset="0"/>
                <a:cs typeface="Times New Roman" panose="02020603050405020304" pitchFamily="18" charset="0"/>
              </a:rPr>
              <a:t>x</a:t>
            </a:r>
            <a:r>
              <a:rPr lang="en-US" altLang="zh-CN" sz="3600" baseline="-25000" dirty="0">
                <a:latin typeface="Times New Roman" panose="02020603050405020304" pitchFamily="18" charset="0"/>
                <a:cs typeface="Times New Roman" panose="02020603050405020304" pitchFamily="18" charset="0"/>
              </a:rPr>
              <a:t>1</a:t>
            </a:r>
            <a:r>
              <a:rPr lang="en-US" altLang="zh-CN" sz="3600" dirty="0">
                <a:latin typeface="Times New Roman" panose="02020603050405020304" pitchFamily="18" charset="0"/>
                <a:cs typeface="Times New Roman" panose="02020603050405020304" pitchFamily="18" charset="0"/>
              </a:rPr>
              <a:t> </a:t>
            </a:r>
            <a:r>
              <a:rPr lang="en-US" altLang="zh-CN" sz="3600" i="1" dirty="0">
                <a:latin typeface="Times New Roman" panose="02020603050405020304" pitchFamily="18" charset="0"/>
                <a:cs typeface="Times New Roman" panose="02020603050405020304" pitchFamily="18" charset="0"/>
              </a:rPr>
              <a:t>x</a:t>
            </a:r>
            <a:r>
              <a:rPr lang="en-US" altLang="zh-CN" sz="3600" baseline="-25000" dirty="0">
                <a:latin typeface="Times New Roman" panose="02020603050405020304" pitchFamily="18" charset="0"/>
                <a:cs typeface="Times New Roman" panose="02020603050405020304" pitchFamily="18" charset="0"/>
              </a:rPr>
              <a:t>2</a:t>
            </a:r>
            <a:r>
              <a:rPr lang="en-US" altLang="zh-CN" sz="3600" dirty="0">
                <a:latin typeface="Times New Roman" panose="02020603050405020304" pitchFamily="18" charset="0"/>
                <a:cs typeface="Times New Roman" panose="02020603050405020304" pitchFamily="18" charset="0"/>
              </a:rPr>
              <a:t> … </a:t>
            </a:r>
            <a:r>
              <a:rPr lang="en-US" altLang="zh-CN" sz="3600" i="1" dirty="0" err="1">
                <a:latin typeface="Times New Roman" panose="02020603050405020304" pitchFamily="18" charset="0"/>
                <a:cs typeface="Times New Roman" panose="02020603050405020304" pitchFamily="18" charset="0"/>
              </a:rPr>
              <a:t>x</a:t>
            </a:r>
            <a:r>
              <a:rPr lang="en-US" altLang="zh-CN" sz="3600" i="1" baseline="-25000" dirty="0" err="1">
                <a:latin typeface="Times New Roman" panose="02020603050405020304" pitchFamily="18" charset="0"/>
                <a:cs typeface="Times New Roman" panose="02020603050405020304" pitchFamily="18" charset="0"/>
              </a:rPr>
              <a:t>m</a:t>
            </a:r>
            <a:r>
              <a:rPr lang="en-US" altLang="zh-CN" sz="3600" dirty="0">
                <a:latin typeface="Times New Roman" panose="02020603050405020304" pitchFamily="18" charset="0"/>
                <a:cs typeface="Times New Roman" panose="02020603050405020304" pitchFamily="18" charset="0"/>
              </a:rPr>
              <a:t>, </a:t>
            </a:r>
            <a:r>
              <a:rPr lang="en-US" altLang="zh-CN" sz="3600" i="1" dirty="0">
                <a:latin typeface="Times New Roman" panose="02020603050405020304" pitchFamily="18" charset="0"/>
                <a:cs typeface="Times New Roman" panose="02020603050405020304" pitchFamily="18" charset="0"/>
              </a:rPr>
              <a:t>x</a:t>
            </a:r>
            <a:r>
              <a:rPr lang="en-US" altLang="zh-CN" sz="3600" baseline="-25000" dirty="0">
                <a:latin typeface="Times New Roman" panose="02020603050405020304" pitchFamily="18" charset="0"/>
                <a:cs typeface="Times New Roman" panose="02020603050405020304" pitchFamily="18" charset="0"/>
              </a:rPr>
              <a:t>1</a:t>
            </a:r>
            <a:r>
              <a:rPr lang="en-US" altLang="zh-CN" sz="3600" dirty="0">
                <a:latin typeface="Times New Roman" panose="02020603050405020304" pitchFamily="18" charset="0"/>
                <a:cs typeface="Times New Roman" panose="02020603050405020304" pitchFamily="18" charset="0"/>
              </a:rPr>
              <a:t>=</a:t>
            </a:r>
            <a:r>
              <a:rPr lang="en-US" altLang="zh-CN" sz="3600" i="1" dirty="0">
                <a:latin typeface="Times New Roman" panose="02020603050405020304" pitchFamily="18" charset="0"/>
                <a:cs typeface="Times New Roman" panose="02020603050405020304" pitchFamily="18" charset="0"/>
              </a:rPr>
              <a:t> </a:t>
            </a:r>
            <a:r>
              <a:rPr lang="en-US" altLang="zh-CN" sz="3600" i="1" dirty="0" err="1">
                <a:latin typeface="Times New Roman" panose="02020603050405020304" pitchFamily="18" charset="0"/>
                <a:cs typeface="Times New Roman" panose="02020603050405020304" pitchFamily="18" charset="0"/>
              </a:rPr>
              <a:t>x</a:t>
            </a:r>
            <a:r>
              <a:rPr lang="en-US" altLang="zh-CN" sz="3600" i="1" baseline="-25000" dirty="0" err="1">
                <a:latin typeface="Times New Roman" panose="02020603050405020304" pitchFamily="18" charset="0"/>
                <a:cs typeface="Times New Roman" panose="02020603050405020304" pitchFamily="18" charset="0"/>
              </a:rPr>
              <a:t>m</a:t>
            </a:r>
            <a:r>
              <a:rPr lang="en-US" altLang="zh-CN" sz="3600" dirty="0">
                <a:latin typeface="Times New Roman" panose="02020603050405020304" pitchFamily="18" charset="0"/>
                <a:cs typeface="Times New Roman" panose="02020603050405020304" pitchFamily="18" charset="0"/>
              </a:rPr>
              <a:t>. And </a:t>
            </a:r>
            <a:r>
              <a:rPr lang="en-US" altLang="zh-CN" sz="3600" i="1" dirty="0">
                <a:latin typeface="Times New Roman" panose="02020603050405020304" pitchFamily="18" charset="0"/>
                <a:cs typeface="Times New Roman" panose="02020603050405020304" pitchFamily="18" charset="0"/>
              </a:rPr>
              <a:t>x</a:t>
            </a:r>
            <a:r>
              <a:rPr lang="en-US" altLang="zh-CN" sz="3600" i="1" baseline="-25000" dirty="0">
                <a:latin typeface="Times New Roman" panose="02020603050405020304" pitchFamily="18" charset="0"/>
                <a:cs typeface="Times New Roman" panose="02020603050405020304" pitchFamily="18" charset="0"/>
              </a:rPr>
              <a:t>i</a:t>
            </a:r>
            <a:r>
              <a:rPr lang="en-US" altLang="zh-CN" sz="3600" i="1" dirty="0">
                <a:latin typeface="Times New Roman" panose="02020603050405020304" pitchFamily="18" charset="0"/>
                <a:cs typeface="Times New Roman" panose="02020603050405020304" pitchFamily="18" charset="0"/>
              </a:rPr>
              <a:t> </a:t>
            </a:r>
            <a:r>
              <a:rPr lang="en-US" altLang="zh-CN" sz="3600" dirty="0">
                <a:latin typeface="Times New Roman" panose="02020603050405020304" pitchFamily="18" charset="0"/>
                <a:cs typeface="Times New Roman" panose="02020603050405020304" pitchFamily="18" charset="0"/>
              </a:rPr>
              <a:t>occurs </a:t>
            </a:r>
            <a:r>
              <a:rPr lang="en-US" altLang="zh-CN" sz="3600" i="1" dirty="0">
                <a:latin typeface="Times New Roman" panose="02020603050405020304" pitchFamily="18" charset="0"/>
                <a:cs typeface="Times New Roman" panose="02020603050405020304" pitchFamily="18" charset="0"/>
              </a:rPr>
              <a:t>k</a:t>
            </a:r>
            <a:r>
              <a:rPr lang="en-US" altLang="zh-CN" sz="3600" dirty="0">
                <a:latin typeface="Times New Roman" panose="02020603050405020304" pitchFamily="18" charset="0"/>
                <a:cs typeface="Times New Roman" panose="02020603050405020304" pitchFamily="18" charset="0"/>
              </a:rPr>
              <a:t> times in the sequence </a:t>
            </a:r>
            <a:r>
              <a:rPr lang="en-US" altLang="zh-CN" sz="3600" i="1" dirty="0">
                <a:latin typeface="Times New Roman" panose="02020603050405020304" pitchFamily="18" charset="0"/>
                <a:cs typeface="Times New Roman" panose="02020603050405020304" pitchFamily="18" charset="0"/>
              </a:rPr>
              <a:t>x</a:t>
            </a:r>
            <a:r>
              <a:rPr lang="en-US" altLang="zh-CN" sz="3600" baseline="-25000" dirty="0">
                <a:latin typeface="Times New Roman" panose="02020603050405020304" pitchFamily="18" charset="0"/>
                <a:cs typeface="Times New Roman" panose="02020603050405020304" pitchFamily="18" charset="0"/>
              </a:rPr>
              <a:t>1</a:t>
            </a:r>
            <a:r>
              <a:rPr lang="en-US" altLang="zh-CN" sz="3600" dirty="0">
                <a:latin typeface="Times New Roman" panose="02020603050405020304" pitchFamily="18" charset="0"/>
                <a:cs typeface="Times New Roman" panose="02020603050405020304" pitchFamily="18" charset="0"/>
              </a:rPr>
              <a:t> </a:t>
            </a:r>
            <a:r>
              <a:rPr lang="en-US" altLang="zh-CN" sz="3600" i="1" dirty="0">
                <a:latin typeface="Times New Roman" panose="02020603050405020304" pitchFamily="18" charset="0"/>
                <a:cs typeface="Times New Roman" panose="02020603050405020304" pitchFamily="18" charset="0"/>
              </a:rPr>
              <a:t>x</a:t>
            </a:r>
            <a:r>
              <a:rPr lang="en-US" altLang="zh-CN" sz="3600" baseline="-25000" dirty="0">
                <a:latin typeface="Times New Roman" panose="02020603050405020304" pitchFamily="18" charset="0"/>
                <a:cs typeface="Times New Roman" panose="02020603050405020304" pitchFamily="18" charset="0"/>
              </a:rPr>
              <a:t>2</a:t>
            </a:r>
            <a:r>
              <a:rPr lang="en-US" altLang="zh-CN" sz="3600" dirty="0">
                <a:latin typeface="Times New Roman" panose="02020603050405020304" pitchFamily="18" charset="0"/>
                <a:cs typeface="Times New Roman" panose="02020603050405020304" pitchFamily="18" charset="0"/>
              </a:rPr>
              <a:t> … </a:t>
            </a:r>
            <a:r>
              <a:rPr lang="en-US" altLang="zh-CN" sz="3600" i="1" dirty="0" err="1">
                <a:latin typeface="Times New Roman" panose="02020603050405020304" pitchFamily="18" charset="0"/>
                <a:cs typeface="Times New Roman" panose="02020603050405020304" pitchFamily="18" charset="0"/>
              </a:rPr>
              <a:t>x</a:t>
            </a:r>
            <a:r>
              <a:rPr lang="en-US" altLang="zh-CN" sz="3600" i="1" baseline="-25000" dirty="0" err="1">
                <a:latin typeface="Times New Roman" panose="02020603050405020304" pitchFamily="18" charset="0"/>
                <a:cs typeface="Times New Roman" panose="02020603050405020304" pitchFamily="18" charset="0"/>
              </a:rPr>
              <a:t>m</a:t>
            </a:r>
            <a:r>
              <a:rPr lang="en-US" altLang="zh-CN" sz="3600" dirty="0">
                <a:latin typeface="Times New Roman" panose="02020603050405020304" pitchFamily="18" charset="0"/>
                <a:cs typeface="Times New Roman" panose="02020603050405020304" pitchFamily="18" charset="0"/>
              </a:rPr>
              <a:t>, 1</a:t>
            </a:r>
            <a:r>
              <a:rPr lang="en-US" altLang="zh-CN" sz="3600" i="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600" i="1" dirty="0">
                <a:latin typeface="Times New Roman" panose="02020603050405020304" pitchFamily="18" charset="0"/>
                <a:cs typeface="Times New Roman" panose="02020603050405020304" pitchFamily="18" charset="0"/>
              </a:rPr>
              <a:t>i</a:t>
            </a:r>
            <a:r>
              <a:rPr lang="en-US" altLang="zh-CN" sz="3600" i="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600" i="1" dirty="0">
                <a:latin typeface="Times New Roman" panose="02020603050405020304" pitchFamily="18" charset="0"/>
                <a:cs typeface="Times New Roman" panose="02020603050405020304" pitchFamily="18" charset="0"/>
              </a:rPr>
              <a:t>m-</a:t>
            </a:r>
            <a:r>
              <a:rPr lang="en-US" altLang="zh-CN" sz="3600" dirty="0">
                <a:latin typeface="Times New Roman" panose="02020603050405020304" pitchFamily="18" charset="0"/>
                <a:cs typeface="Times New Roman" panose="02020603050405020304" pitchFamily="18" charset="0"/>
              </a:rPr>
              <a:t>1. Then </a:t>
            </a:r>
            <a:r>
              <a:rPr lang="en-US" altLang="zh-CN" sz="3600" i="1" dirty="0">
                <a:latin typeface="Times New Roman" panose="02020603050405020304" pitchFamily="18" charset="0"/>
                <a:cs typeface="Times New Roman" panose="02020603050405020304" pitchFamily="18" charset="0"/>
              </a:rPr>
              <a:t>d</a:t>
            </a:r>
            <a:r>
              <a:rPr lang="en-US" altLang="zh-CN" sz="3600" dirty="0">
                <a:latin typeface="Times New Roman" panose="02020603050405020304" pitchFamily="18" charset="0"/>
                <a:cs typeface="Times New Roman" panose="02020603050405020304" pitchFamily="18" charset="0"/>
              </a:rPr>
              <a:t>(</a:t>
            </a:r>
            <a:r>
              <a:rPr lang="en-US" altLang="zh-CN" sz="3600" i="1" dirty="0">
                <a:latin typeface="Times New Roman" panose="02020603050405020304" pitchFamily="18" charset="0"/>
                <a:cs typeface="Times New Roman" panose="02020603050405020304" pitchFamily="18" charset="0"/>
              </a:rPr>
              <a:t>x</a:t>
            </a:r>
            <a:r>
              <a:rPr lang="en-US" altLang="zh-CN" sz="3600" i="1" baseline="-25000" dirty="0">
                <a:latin typeface="Times New Roman" panose="02020603050405020304" pitchFamily="18" charset="0"/>
                <a:cs typeface="Times New Roman" panose="02020603050405020304" pitchFamily="18" charset="0"/>
              </a:rPr>
              <a:t>i</a:t>
            </a:r>
            <a:r>
              <a:rPr lang="en-US" altLang="zh-CN" sz="3600" dirty="0">
                <a:latin typeface="Times New Roman" panose="02020603050405020304" pitchFamily="18" charset="0"/>
                <a:cs typeface="Times New Roman" panose="02020603050405020304" pitchFamily="18" charset="0"/>
              </a:rPr>
              <a:t>)=2</a:t>
            </a:r>
            <a:r>
              <a:rPr lang="en-US" altLang="zh-CN" sz="3600" i="1" dirty="0">
                <a:latin typeface="Times New Roman" panose="02020603050405020304" pitchFamily="18" charset="0"/>
                <a:cs typeface="Times New Roman" panose="02020603050405020304" pitchFamily="18" charset="0"/>
              </a:rPr>
              <a:t>k</a:t>
            </a:r>
            <a:r>
              <a:rPr lang="en-US" altLang="zh-CN" sz="3600" dirty="0">
                <a:latin typeface="Times New Roman" panose="02020603050405020304" pitchFamily="18" charset="0"/>
                <a:cs typeface="Times New Roman" panose="02020603050405020304" pitchFamily="18" charset="0"/>
              </a:rPr>
              <a:t>. </a:t>
            </a:r>
          </a:p>
          <a:p>
            <a:r>
              <a:rPr lang="en-US" altLang="zh-CN" sz="3600" dirty="0">
                <a:latin typeface="Times New Roman" panose="02020603050405020304" pitchFamily="18" charset="0"/>
                <a:cs typeface="Times New Roman" panose="02020603050405020304" pitchFamily="18" charset="0"/>
              </a:rPr>
              <a:t>Therefore, each vertex has even degree.</a:t>
            </a:r>
            <a:endParaRPr lang="zh-CN" altLang="zh-C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54431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F1A440-A06B-4CB3-8A94-03EA2BF4C777}"/>
              </a:ext>
            </a:extLst>
          </p:cNvPr>
          <p:cNvSpPr>
            <a:spLocks noGrp="1"/>
          </p:cNvSpPr>
          <p:nvPr>
            <p:ph type="title"/>
          </p:nvPr>
        </p:nvSpPr>
        <p:spPr>
          <a:xfrm>
            <a:off x="838200" y="274321"/>
            <a:ext cx="10515600" cy="498764"/>
          </a:xfrm>
        </p:spPr>
        <p:txBody>
          <a:bodyPr>
            <a:normAutofit fontScale="90000"/>
          </a:bodyPr>
          <a:lstStyle/>
          <a:p>
            <a:endParaRPr lang="zh-CN" altLang="en-US" dirty="0"/>
          </a:p>
        </p:txBody>
      </p:sp>
      <p:sp>
        <p:nvSpPr>
          <p:cNvPr id="3" name="内容占位符 2">
            <a:extLst>
              <a:ext uri="{FF2B5EF4-FFF2-40B4-BE49-F238E27FC236}">
                <a16:creationId xmlns:a16="http://schemas.microsoft.com/office/drawing/2014/main" id="{001929BB-6227-4C30-B22C-19CA5E491CF5}"/>
              </a:ext>
            </a:extLst>
          </p:cNvPr>
          <p:cNvSpPr>
            <a:spLocks noGrp="1"/>
          </p:cNvSpPr>
          <p:nvPr>
            <p:ph idx="1"/>
          </p:nvPr>
        </p:nvSpPr>
        <p:spPr>
          <a:xfrm>
            <a:off x="838200" y="1014154"/>
            <a:ext cx="10515600" cy="5436522"/>
          </a:xfrm>
        </p:spPr>
        <p:txBody>
          <a:bodyPr>
            <a:normAutofit lnSpcReduction="10000"/>
          </a:bodyPr>
          <a:lstStyle/>
          <a:p>
            <a:r>
              <a:rPr lang="en-US" altLang="zh-CN" sz="3200" dirty="0">
                <a:latin typeface="Times New Roman" panose="02020603050405020304" pitchFamily="18" charset="0"/>
                <a:cs typeface="Times New Roman" panose="02020603050405020304" pitchFamily="18" charset="0"/>
              </a:rPr>
              <a:t>Because </a:t>
            </a:r>
            <a:r>
              <a:rPr lang="en-US" altLang="zh-CN" sz="3200" i="1" dirty="0">
                <a:latin typeface="Times New Roman" panose="02020603050405020304" pitchFamily="18" charset="0"/>
                <a:cs typeface="Times New Roman" panose="02020603050405020304" pitchFamily="18" charset="0"/>
              </a:rPr>
              <a:t>G</a:t>
            </a:r>
            <a:r>
              <a:rPr lang="en-US" altLang="zh-CN" sz="3200" dirty="0">
                <a:latin typeface="Times New Roman" panose="02020603050405020304" pitchFamily="18" charset="0"/>
                <a:cs typeface="Times New Roman" panose="02020603050405020304" pitchFamily="18" charset="0"/>
              </a:rPr>
              <a:t> is connected and each vertex has even degree, there is a circuit </a:t>
            </a:r>
            <a:r>
              <a:rPr lang="en-US" altLang="zh-CN" sz="3200" i="1" dirty="0">
                <a:latin typeface="Times New Roman" panose="02020603050405020304" pitchFamily="18" charset="0"/>
                <a:cs typeface="Times New Roman" panose="02020603050405020304" pitchFamily="18" charset="0"/>
              </a:rPr>
              <a:t>C</a:t>
            </a:r>
            <a:r>
              <a:rPr lang="en-US" altLang="zh-CN" sz="3200" dirty="0">
                <a:latin typeface="Times New Roman" panose="02020603050405020304" pitchFamily="18" charset="0"/>
                <a:cs typeface="Times New Roman" panose="02020603050405020304" pitchFamily="18" charset="0"/>
              </a:rPr>
              <a:t> in </a:t>
            </a:r>
            <a:r>
              <a:rPr lang="en-US" altLang="zh-CN" sz="3200" i="1" dirty="0">
                <a:latin typeface="Times New Roman" panose="02020603050405020304" pitchFamily="18" charset="0"/>
                <a:cs typeface="Times New Roman" panose="02020603050405020304" pitchFamily="18" charset="0"/>
              </a:rPr>
              <a:t>G</a:t>
            </a:r>
            <a:r>
              <a:rPr lang="en-US" altLang="zh-CN" sz="3200" dirty="0">
                <a:latin typeface="Times New Roman" panose="02020603050405020304" pitchFamily="18" charset="0"/>
                <a:cs typeface="Times New Roman" panose="02020603050405020304" pitchFamily="18" charset="0"/>
              </a:rPr>
              <a:t> and the circuit </a:t>
            </a:r>
            <a:r>
              <a:rPr lang="en-US" altLang="zh-CN" sz="3200" i="1" dirty="0">
                <a:latin typeface="Times New Roman" panose="02020603050405020304" pitchFamily="18" charset="0"/>
                <a:cs typeface="Times New Roman" panose="02020603050405020304" pitchFamily="18" charset="0"/>
              </a:rPr>
              <a:t>C</a:t>
            </a:r>
            <a:r>
              <a:rPr lang="en-US" altLang="zh-CN" sz="3200" dirty="0">
                <a:latin typeface="Times New Roman" panose="02020603050405020304" pitchFamily="18" charset="0"/>
                <a:cs typeface="Times New Roman" panose="02020603050405020304" pitchFamily="18" charset="0"/>
              </a:rPr>
              <a:t> can be gotten by </a:t>
            </a:r>
            <a:r>
              <a:rPr lang="en-US" altLang="zh-CN" sz="3200" dirty="0">
                <a:solidFill>
                  <a:srgbClr val="C00000"/>
                </a:solidFill>
                <a:latin typeface="Times New Roman" panose="02020603050405020304" pitchFamily="18" charset="0"/>
                <a:cs typeface="Times New Roman" panose="02020603050405020304" pitchFamily="18" charset="0"/>
              </a:rPr>
              <a:t>DFS</a:t>
            </a:r>
            <a:r>
              <a:rPr lang="en-US" altLang="zh-CN" sz="3200" dirty="0">
                <a:latin typeface="Times New Roman" panose="02020603050405020304" pitchFamily="18" charset="0"/>
                <a:cs typeface="Times New Roman" panose="02020603050405020304" pitchFamily="18" charset="0"/>
              </a:rPr>
              <a:t>. </a:t>
            </a:r>
          </a:p>
          <a:p>
            <a:r>
              <a:rPr lang="en-US" altLang="zh-CN" sz="3200" dirty="0">
                <a:latin typeface="Times New Roman" panose="02020603050405020304" pitchFamily="18" charset="0"/>
                <a:cs typeface="Times New Roman" panose="02020603050405020304" pitchFamily="18" charset="0"/>
              </a:rPr>
              <a:t>If </a:t>
            </a:r>
            <a:r>
              <a:rPr lang="en-US" altLang="zh-CN" sz="3200" i="1" dirty="0">
                <a:latin typeface="Times New Roman" panose="02020603050405020304" pitchFamily="18" charset="0"/>
                <a:cs typeface="Times New Roman" panose="02020603050405020304" pitchFamily="18" charset="0"/>
              </a:rPr>
              <a:t>C</a:t>
            </a:r>
            <a:r>
              <a:rPr lang="en-US" altLang="zh-CN" sz="3200" dirty="0">
                <a:latin typeface="Times New Roman" panose="02020603050405020304" pitchFamily="18" charset="0"/>
                <a:cs typeface="Times New Roman" panose="02020603050405020304" pitchFamily="18" charset="0"/>
              </a:rPr>
              <a:t> isn’t the Euler circuit, in </a:t>
            </a:r>
            <a:r>
              <a:rPr lang="en-US" altLang="zh-CN" sz="3200" i="1" dirty="0">
                <a:latin typeface="Times New Roman" panose="02020603050405020304" pitchFamily="18" charset="0"/>
                <a:cs typeface="Times New Roman" panose="02020603050405020304" pitchFamily="18" charset="0"/>
              </a:rPr>
              <a:t>C</a:t>
            </a:r>
            <a:r>
              <a:rPr lang="en-US" altLang="zh-CN" sz="3200" dirty="0">
                <a:latin typeface="Times New Roman" panose="02020603050405020304" pitchFamily="18" charset="0"/>
                <a:cs typeface="Times New Roman" panose="02020603050405020304" pitchFamily="18" charset="0"/>
              </a:rPr>
              <a:t> there must be a vertex </a:t>
            </a:r>
            <a:r>
              <a:rPr lang="en-US" altLang="zh-CN" sz="3200" i="1" dirty="0" err="1">
                <a:latin typeface="Times New Roman" panose="02020603050405020304" pitchFamily="18" charset="0"/>
                <a:cs typeface="Times New Roman" panose="02020603050405020304" pitchFamily="18" charset="0"/>
              </a:rPr>
              <a:t>v</a:t>
            </a:r>
            <a:r>
              <a:rPr lang="en-US" altLang="zh-CN" sz="3200" i="1" baseline="-25000" dirty="0" err="1">
                <a:latin typeface="Times New Roman" panose="02020603050405020304" pitchFamily="18" charset="0"/>
                <a:cs typeface="Times New Roman" panose="02020603050405020304" pitchFamily="18" charset="0"/>
              </a:rPr>
              <a:t>k</a:t>
            </a:r>
            <a:r>
              <a:rPr lang="en-US" altLang="zh-CN" sz="3200" dirty="0">
                <a:latin typeface="Times New Roman" panose="02020603050405020304" pitchFamily="18" charset="0"/>
                <a:cs typeface="Times New Roman" panose="02020603050405020304" pitchFamily="18" charset="0"/>
              </a:rPr>
              <a:t> whose degree is larger than the number of edges connected by </a:t>
            </a:r>
            <a:r>
              <a:rPr lang="en-US" altLang="zh-CN" sz="3200" i="1" dirty="0" err="1">
                <a:latin typeface="Times New Roman" panose="02020603050405020304" pitchFamily="18" charset="0"/>
                <a:cs typeface="Times New Roman" panose="02020603050405020304" pitchFamily="18" charset="0"/>
              </a:rPr>
              <a:t>v</a:t>
            </a:r>
            <a:r>
              <a:rPr lang="en-US" altLang="zh-CN" sz="3200" i="1" baseline="-25000" dirty="0" err="1">
                <a:latin typeface="Times New Roman" panose="02020603050405020304" pitchFamily="18" charset="0"/>
                <a:cs typeface="Times New Roman" panose="02020603050405020304" pitchFamily="18" charset="0"/>
              </a:rPr>
              <a:t>k</a:t>
            </a:r>
            <a:r>
              <a:rPr lang="en-US" altLang="zh-CN" sz="3200" dirty="0">
                <a:latin typeface="Times New Roman" panose="02020603050405020304" pitchFamily="18" charset="0"/>
                <a:cs typeface="Times New Roman" panose="02020603050405020304" pitchFamily="18" charset="0"/>
              </a:rPr>
              <a:t> in </a:t>
            </a:r>
            <a:r>
              <a:rPr lang="en-US" altLang="zh-CN" sz="3200" i="1" dirty="0">
                <a:latin typeface="Times New Roman" panose="02020603050405020304" pitchFamily="18" charset="0"/>
                <a:cs typeface="Times New Roman" panose="02020603050405020304" pitchFamily="18" charset="0"/>
              </a:rPr>
              <a:t>C</a:t>
            </a:r>
            <a:r>
              <a:rPr lang="en-US" altLang="zh-CN" sz="3200" dirty="0">
                <a:latin typeface="Times New Roman" panose="02020603050405020304" pitchFamily="18" charset="0"/>
                <a:cs typeface="Times New Roman" panose="02020603050405020304" pitchFamily="18" charset="0"/>
              </a:rPr>
              <a:t>. From </a:t>
            </a:r>
            <a:r>
              <a:rPr lang="en-US" altLang="zh-CN" sz="3200" i="1" dirty="0" err="1">
                <a:latin typeface="Times New Roman" panose="02020603050405020304" pitchFamily="18" charset="0"/>
                <a:cs typeface="Times New Roman" panose="02020603050405020304" pitchFamily="18" charset="0"/>
              </a:rPr>
              <a:t>v</a:t>
            </a:r>
            <a:r>
              <a:rPr lang="en-US" altLang="zh-CN" sz="3200" i="1" baseline="-25000" dirty="0" err="1">
                <a:latin typeface="Times New Roman" panose="02020603050405020304" pitchFamily="18" charset="0"/>
                <a:cs typeface="Times New Roman" panose="02020603050405020304" pitchFamily="18" charset="0"/>
              </a:rPr>
              <a:t>k</a:t>
            </a:r>
            <a:r>
              <a:rPr lang="en-US" altLang="zh-CN" sz="3200" dirty="0">
                <a:latin typeface="Times New Roman" panose="02020603050405020304" pitchFamily="18" charset="0"/>
                <a:cs typeface="Times New Roman" panose="02020603050405020304" pitchFamily="18" charset="0"/>
              </a:rPr>
              <a:t> a </a:t>
            </a:r>
            <a:r>
              <a:rPr lang="en-US" altLang="zh-CN" sz="3200" dirty="0" err="1">
                <a:latin typeface="Times New Roman" panose="02020603050405020304" pitchFamily="18" charset="0"/>
                <a:cs typeface="Times New Roman" panose="02020603050405020304" pitchFamily="18" charset="0"/>
              </a:rPr>
              <a:t>cuicuit</a:t>
            </a:r>
            <a:r>
              <a:rPr lang="en-US" altLang="zh-CN" sz="3200" dirty="0">
                <a:latin typeface="Times New Roman" panose="02020603050405020304" pitchFamily="18" charset="0"/>
                <a:cs typeface="Times New Roman" panose="02020603050405020304" pitchFamily="18" charset="0"/>
              </a:rPr>
              <a:t> </a:t>
            </a:r>
            <a:r>
              <a:rPr lang="en-US" altLang="zh-CN" sz="3200" i="1" dirty="0">
                <a:latin typeface="Times New Roman" panose="02020603050405020304" pitchFamily="18" charset="0"/>
                <a:cs typeface="Times New Roman" panose="02020603050405020304" pitchFamily="18" charset="0"/>
              </a:rPr>
              <a:t>C</a:t>
            </a:r>
            <a:r>
              <a:rPr lang="en-US" altLang="zh-CN" sz="3200" dirty="0">
                <a:latin typeface="Times New Roman" panose="02020603050405020304" pitchFamily="18" charset="0"/>
                <a:cs typeface="Times New Roman" panose="02020603050405020304" pitchFamily="18" charset="0"/>
              </a:rPr>
              <a:t>’ whose edges aren’t in </a:t>
            </a:r>
            <a:r>
              <a:rPr lang="en-US" altLang="zh-CN" sz="3200" i="1" dirty="0">
                <a:latin typeface="Times New Roman" panose="02020603050405020304" pitchFamily="18" charset="0"/>
                <a:cs typeface="Times New Roman" panose="02020603050405020304" pitchFamily="18" charset="0"/>
              </a:rPr>
              <a:t>C</a:t>
            </a:r>
            <a:r>
              <a:rPr lang="en-US" altLang="zh-CN" sz="3200" dirty="0">
                <a:latin typeface="Times New Roman" panose="02020603050405020304" pitchFamily="18" charset="0"/>
                <a:cs typeface="Times New Roman" panose="02020603050405020304" pitchFamily="18" charset="0"/>
              </a:rPr>
              <a:t> can be gotten through DFS. </a:t>
            </a:r>
          </a:p>
          <a:p>
            <a:r>
              <a:rPr lang="en-US" altLang="zh-CN" sz="3200" dirty="0">
                <a:latin typeface="Times New Roman" panose="02020603050405020304" pitchFamily="18" charset="0"/>
                <a:cs typeface="Times New Roman" panose="02020603050405020304" pitchFamily="18" charset="0"/>
              </a:rPr>
              <a:t>If </a:t>
            </a:r>
            <a:r>
              <a:rPr lang="en-US" altLang="zh-CN" sz="3200" i="1" dirty="0">
                <a:latin typeface="Times New Roman" panose="02020603050405020304" pitchFamily="18" charset="0"/>
                <a:cs typeface="Times New Roman" panose="02020603050405020304" pitchFamily="18" charset="0"/>
              </a:rPr>
              <a:t>C</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a:latin typeface="Times New Roman" panose="02020603050405020304" pitchFamily="18" charset="0"/>
                <a:cs typeface="Times New Roman" panose="02020603050405020304" pitchFamily="18" charset="0"/>
              </a:rPr>
              <a:t>C</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G</a:t>
            </a:r>
            <a:r>
              <a:rPr lang="en-US" altLang="zh-CN" sz="3200" dirty="0">
                <a:latin typeface="Times New Roman" panose="02020603050405020304" pitchFamily="18" charset="0"/>
                <a:cs typeface="Times New Roman" panose="02020603050405020304" pitchFamily="18" charset="0"/>
              </a:rPr>
              <a:t>, </a:t>
            </a:r>
            <a:r>
              <a:rPr lang="en-US" altLang="zh-CN" sz="3200" i="1" dirty="0" err="1">
                <a:latin typeface="Times New Roman" panose="02020603050405020304" pitchFamily="18" charset="0"/>
                <a:cs typeface="Times New Roman" panose="02020603050405020304" pitchFamily="18" charset="0"/>
              </a:rPr>
              <a:t>C</a:t>
            </a:r>
            <a:r>
              <a:rPr lang="en-US" altLang="zh-CN" sz="32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err="1">
                <a:latin typeface="Times New Roman" panose="02020603050405020304" pitchFamily="18" charset="0"/>
                <a:cs typeface="Times New Roman" panose="02020603050405020304" pitchFamily="18" charset="0"/>
              </a:rPr>
              <a:t>C</a:t>
            </a:r>
            <a:r>
              <a:rPr lang="en-US" altLang="zh-CN" sz="3200" dirty="0" err="1">
                <a:latin typeface="Times New Roman" panose="02020603050405020304" pitchFamily="18" charset="0"/>
                <a:cs typeface="Times New Roman" panose="02020603050405020304" pitchFamily="18" charset="0"/>
              </a:rPr>
              <a:t>’is</a:t>
            </a:r>
            <a:r>
              <a:rPr lang="en-US" altLang="zh-CN" sz="3200" dirty="0">
                <a:latin typeface="Times New Roman" panose="02020603050405020304" pitchFamily="18" charset="0"/>
                <a:cs typeface="Times New Roman" panose="02020603050405020304" pitchFamily="18" charset="0"/>
              </a:rPr>
              <a:t> Euler circuit. Else by the same reason, in </a:t>
            </a:r>
            <a:r>
              <a:rPr lang="en-US" altLang="zh-CN" sz="3200" i="1" dirty="0">
                <a:latin typeface="Times New Roman" panose="02020603050405020304" pitchFamily="18" charset="0"/>
                <a:cs typeface="Times New Roman" panose="02020603050405020304" pitchFamily="18" charset="0"/>
              </a:rPr>
              <a:t>C</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a:latin typeface="Times New Roman" panose="02020603050405020304" pitchFamily="18" charset="0"/>
                <a:cs typeface="Times New Roman" panose="02020603050405020304" pitchFamily="18" charset="0"/>
              </a:rPr>
              <a:t>C</a:t>
            </a:r>
            <a:r>
              <a:rPr lang="en-US" altLang="zh-CN" sz="3200" dirty="0">
                <a:latin typeface="Times New Roman" panose="02020603050405020304" pitchFamily="18" charset="0"/>
                <a:cs typeface="Times New Roman" panose="02020603050405020304" pitchFamily="18" charset="0"/>
              </a:rPr>
              <a:t>’ there must be a vertex </a:t>
            </a:r>
            <a:r>
              <a:rPr lang="en-US" altLang="zh-CN" sz="3200" i="1" dirty="0" err="1">
                <a:latin typeface="Times New Roman" panose="02020603050405020304" pitchFamily="18" charset="0"/>
                <a:cs typeface="Times New Roman" panose="02020603050405020304" pitchFamily="18" charset="0"/>
              </a:rPr>
              <a:t>v</a:t>
            </a:r>
            <a:r>
              <a:rPr lang="en-US" altLang="zh-CN" sz="3200" i="1" baseline="-25000" dirty="0" err="1">
                <a:latin typeface="Times New Roman" panose="02020603050405020304" pitchFamily="18" charset="0"/>
                <a:cs typeface="Times New Roman" panose="02020603050405020304" pitchFamily="18" charset="0"/>
              </a:rPr>
              <a:t>k</a:t>
            </a:r>
            <a:r>
              <a:rPr lang="en-US" altLang="zh-CN" sz="3200" dirty="0">
                <a:latin typeface="Times New Roman" panose="02020603050405020304" pitchFamily="18" charset="0"/>
                <a:cs typeface="Times New Roman" panose="02020603050405020304" pitchFamily="18" charset="0"/>
              </a:rPr>
              <a:t>’ whose degree is larger than the number of edges connected by </a:t>
            </a:r>
            <a:r>
              <a:rPr lang="en-US" altLang="zh-CN" sz="3200" i="1" dirty="0" err="1">
                <a:latin typeface="Times New Roman" panose="02020603050405020304" pitchFamily="18" charset="0"/>
                <a:cs typeface="Times New Roman" panose="02020603050405020304" pitchFamily="18" charset="0"/>
              </a:rPr>
              <a:t>v</a:t>
            </a:r>
            <a:r>
              <a:rPr lang="en-US" altLang="zh-CN" sz="3200" i="1" baseline="-25000" dirty="0" err="1">
                <a:latin typeface="Times New Roman" panose="02020603050405020304" pitchFamily="18" charset="0"/>
                <a:cs typeface="Times New Roman" panose="02020603050405020304" pitchFamily="18" charset="0"/>
              </a:rPr>
              <a:t>k</a:t>
            </a:r>
            <a:r>
              <a:rPr lang="en-US" altLang="zh-CN" sz="3200" dirty="0">
                <a:latin typeface="Times New Roman" panose="02020603050405020304" pitchFamily="18" charset="0"/>
                <a:cs typeface="Times New Roman" panose="02020603050405020304" pitchFamily="18" charset="0"/>
              </a:rPr>
              <a:t>’ in </a:t>
            </a:r>
            <a:r>
              <a:rPr lang="en-US" altLang="zh-CN" sz="3200" i="1" dirty="0">
                <a:latin typeface="Times New Roman" panose="02020603050405020304" pitchFamily="18" charset="0"/>
                <a:cs typeface="Times New Roman" panose="02020603050405020304" pitchFamily="18" charset="0"/>
              </a:rPr>
              <a:t>C</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a:latin typeface="Times New Roman" panose="02020603050405020304" pitchFamily="18" charset="0"/>
                <a:cs typeface="Times New Roman" panose="02020603050405020304" pitchFamily="18" charset="0"/>
              </a:rPr>
              <a:t>C</a:t>
            </a:r>
            <a:r>
              <a:rPr lang="en-US" altLang="zh-CN" sz="3200" dirty="0">
                <a:latin typeface="Times New Roman" panose="02020603050405020304" pitchFamily="18" charset="0"/>
                <a:cs typeface="Times New Roman" panose="02020603050405020304" pitchFamily="18" charset="0"/>
              </a:rPr>
              <a:t>’. And from </a:t>
            </a:r>
            <a:r>
              <a:rPr lang="en-US" altLang="zh-CN" sz="3200" i="1" dirty="0" err="1">
                <a:latin typeface="Times New Roman" panose="02020603050405020304" pitchFamily="18" charset="0"/>
                <a:cs typeface="Times New Roman" panose="02020603050405020304" pitchFamily="18" charset="0"/>
              </a:rPr>
              <a:t>v</a:t>
            </a:r>
            <a:r>
              <a:rPr lang="en-US" altLang="zh-CN" sz="3200" i="1" baseline="-25000" dirty="0" err="1">
                <a:latin typeface="Times New Roman" panose="02020603050405020304" pitchFamily="18" charset="0"/>
                <a:cs typeface="Times New Roman" panose="02020603050405020304" pitchFamily="18" charset="0"/>
              </a:rPr>
              <a:t>k</a:t>
            </a:r>
            <a:r>
              <a:rPr lang="en-US" altLang="zh-CN" sz="3200" dirty="0">
                <a:latin typeface="Times New Roman" panose="02020603050405020304" pitchFamily="18" charset="0"/>
                <a:cs typeface="Times New Roman" panose="02020603050405020304" pitchFamily="18" charset="0"/>
              </a:rPr>
              <a:t>’ a </a:t>
            </a:r>
            <a:r>
              <a:rPr lang="en-US" altLang="zh-CN" sz="3200" dirty="0" err="1">
                <a:latin typeface="Times New Roman" panose="02020603050405020304" pitchFamily="18" charset="0"/>
                <a:cs typeface="Times New Roman" panose="02020603050405020304" pitchFamily="18" charset="0"/>
              </a:rPr>
              <a:t>cuicuit</a:t>
            </a:r>
            <a:r>
              <a:rPr lang="en-US" altLang="zh-CN" sz="3200" dirty="0">
                <a:latin typeface="Times New Roman" panose="02020603050405020304" pitchFamily="18" charset="0"/>
                <a:cs typeface="Times New Roman" panose="02020603050405020304" pitchFamily="18" charset="0"/>
              </a:rPr>
              <a:t> </a:t>
            </a:r>
            <a:r>
              <a:rPr lang="en-US" altLang="zh-CN" sz="3200" i="1" dirty="0">
                <a:latin typeface="Times New Roman" panose="02020603050405020304" pitchFamily="18" charset="0"/>
                <a:cs typeface="Times New Roman" panose="02020603050405020304" pitchFamily="18" charset="0"/>
              </a:rPr>
              <a:t>C</a:t>
            </a:r>
            <a:r>
              <a:rPr lang="en-US" altLang="zh-CN" sz="3200" dirty="0">
                <a:latin typeface="Times New Roman" panose="02020603050405020304" pitchFamily="18" charset="0"/>
                <a:cs typeface="Times New Roman" panose="02020603050405020304" pitchFamily="18" charset="0"/>
              </a:rPr>
              <a:t>” whose edges aren’t in </a:t>
            </a:r>
            <a:r>
              <a:rPr lang="en-US" altLang="zh-CN" sz="3200" i="1" dirty="0">
                <a:latin typeface="Times New Roman" panose="02020603050405020304" pitchFamily="18" charset="0"/>
                <a:cs typeface="Times New Roman" panose="02020603050405020304" pitchFamily="18" charset="0"/>
              </a:rPr>
              <a:t>C</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a:latin typeface="Times New Roman" panose="02020603050405020304" pitchFamily="18" charset="0"/>
                <a:cs typeface="Times New Roman" panose="02020603050405020304" pitchFamily="18" charset="0"/>
              </a:rPr>
              <a:t>C</a:t>
            </a:r>
            <a:r>
              <a:rPr lang="en-US" altLang="zh-CN" sz="3200" dirty="0">
                <a:latin typeface="Times New Roman" panose="02020603050405020304" pitchFamily="18" charset="0"/>
                <a:cs typeface="Times New Roman" panose="02020603050405020304" pitchFamily="18" charset="0"/>
              </a:rPr>
              <a:t>’ can be gotten through DFS. Then </a:t>
            </a:r>
            <a:r>
              <a:rPr lang="en-US" altLang="zh-CN" sz="3200" i="1" dirty="0">
                <a:latin typeface="Times New Roman" panose="02020603050405020304" pitchFamily="18" charset="0"/>
                <a:cs typeface="Times New Roman" panose="02020603050405020304" pitchFamily="18" charset="0"/>
              </a:rPr>
              <a:t>C</a:t>
            </a:r>
            <a:r>
              <a:rPr lang="en-US" altLang="zh-CN" sz="3200" dirty="0">
                <a:latin typeface="Times New Roman" panose="02020603050405020304" pitchFamily="18" charset="0"/>
                <a:cs typeface="Times New Roman" panose="02020603050405020304" pitchFamily="18" charset="0"/>
              </a:rPr>
              <a:t>” is added into </a:t>
            </a:r>
            <a:r>
              <a:rPr lang="en-US" altLang="zh-CN" sz="3200" i="1" dirty="0">
                <a:latin typeface="Times New Roman" panose="02020603050405020304" pitchFamily="18" charset="0"/>
                <a:cs typeface="Times New Roman" panose="02020603050405020304" pitchFamily="18" charset="0"/>
              </a:rPr>
              <a:t>C</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a:latin typeface="Times New Roman" panose="02020603050405020304" pitchFamily="18" charset="0"/>
                <a:cs typeface="Times New Roman" panose="02020603050405020304" pitchFamily="18" charset="0"/>
              </a:rPr>
              <a:t>C</a:t>
            </a:r>
            <a:r>
              <a:rPr lang="en-US" altLang="zh-CN" sz="3200" dirty="0">
                <a:latin typeface="Times New Roman" panose="02020603050405020304" pitchFamily="18" charset="0"/>
                <a:cs typeface="Times New Roman" panose="02020603050405020304" pitchFamily="18" charset="0"/>
              </a:rPr>
              <a:t>’. And so on until the Euler circuit is gotten.</a:t>
            </a:r>
            <a:r>
              <a:rPr lang="zh-CN" altLang="zh-CN" sz="3200" dirty="0">
                <a:latin typeface="Times New Roman" panose="02020603050405020304" pitchFamily="18" charset="0"/>
                <a:cs typeface="Times New Roman" panose="02020603050405020304" pitchFamily="18" charset="0"/>
              </a:rPr>
              <a:t>■</a:t>
            </a: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2899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7BCE27-B7E4-4390-AE2A-B616409DB7B5}"/>
              </a:ext>
            </a:extLst>
          </p:cNvPr>
          <p:cNvSpPr>
            <a:spLocks noGrp="1"/>
          </p:cNvSpPr>
          <p:nvPr>
            <p:ph type="title"/>
          </p:nvPr>
        </p:nvSpPr>
        <p:spPr/>
        <p:txBody>
          <a:bodyPr>
            <a:normAutofit fontScale="90000"/>
          </a:bodyPr>
          <a:lstStyle/>
          <a:p>
            <a:r>
              <a:rPr lang="en-US" altLang="zh-CN" b="1" dirty="0">
                <a:solidFill>
                  <a:srgbClr val="C00000"/>
                </a:solidFill>
                <a:effectLst>
                  <a:outerShdw blurRad="38100" dist="38100" dir="2700000" algn="tl">
                    <a:srgbClr val="000000">
                      <a:alpha val="43137"/>
                    </a:srgbClr>
                  </a:outerShdw>
                </a:effectLst>
              </a:rPr>
              <a:t>A Joint Experimental Curriculum for Set and Graph Theory: The Algorithm Implementation for the Constructive Proof of Euler Graph</a:t>
            </a:r>
            <a:endParaRPr lang="zh-CN" altLang="en-US" dirty="0"/>
          </a:p>
        </p:txBody>
      </p:sp>
      <p:sp>
        <p:nvSpPr>
          <p:cNvPr id="3" name="内容占位符 2">
            <a:extLst>
              <a:ext uri="{FF2B5EF4-FFF2-40B4-BE49-F238E27FC236}">
                <a16:creationId xmlns:a16="http://schemas.microsoft.com/office/drawing/2014/main" id="{9834DFF4-A965-4365-A426-74FBA515A228}"/>
              </a:ext>
            </a:extLst>
          </p:cNvPr>
          <p:cNvSpPr>
            <a:spLocks noGrp="1"/>
          </p:cNvSpPr>
          <p:nvPr>
            <p:ph idx="1"/>
          </p:nvPr>
        </p:nvSpPr>
        <p:spPr>
          <a:xfrm>
            <a:off x="838200" y="2152995"/>
            <a:ext cx="10515600" cy="4023967"/>
          </a:xfrm>
        </p:spPr>
        <p:txBody>
          <a:bodyPr>
            <a:normAutofit/>
          </a:bodyPr>
          <a:lstStyle/>
          <a:p>
            <a:r>
              <a:rPr lang="en-US" altLang="zh-CN" sz="4000" dirty="0">
                <a:solidFill>
                  <a:srgbClr val="FF0000"/>
                </a:solidFill>
              </a:rPr>
              <a:t>Union-Find Sets :  </a:t>
            </a:r>
          </a:p>
          <a:p>
            <a:pPr lvl="1"/>
            <a:r>
              <a:rPr lang="en-US" altLang="zh-CN" sz="4000" dirty="0">
                <a:solidFill>
                  <a:srgbClr val="FF0000"/>
                </a:solidFill>
              </a:rPr>
              <a:t>Prerequisite</a:t>
            </a:r>
          </a:p>
          <a:p>
            <a:r>
              <a:rPr lang="en-US" altLang="zh-CN" sz="4000" dirty="0">
                <a:solidFill>
                  <a:srgbClr val="FF0000"/>
                </a:solidFill>
              </a:rPr>
              <a:t>Euler Graph:</a:t>
            </a:r>
          </a:p>
          <a:p>
            <a:pPr lvl="1"/>
            <a:r>
              <a:rPr lang="en-US" altLang="zh-CN" sz="4000" dirty="0">
                <a:solidFill>
                  <a:srgbClr val="FF0000"/>
                </a:solidFill>
              </a:rPr>
              <a:t>Graph modeling</a:t>
            </a:r>
          </a:p>
          <a:p>
            <a:pPr lvl="1"/>
            <a:r>
              <a:rPr lang="en-US" altLang="zh-CN" sz="4000" dirty="0">
                <a:solidFill>
                  <a:srgbClr val="FF0000"/>
                </a:solidFill>
              </a:rPr>
              <a:t>Euler Theorem and Constructive Proof</a:t>
            </a:r>
            <a:endParaRPr lang="zh-CN" altLang="en-US" sz="4000" dirty="0">
              <a:solidFill>
                <a:srgbClr val="FF0000"/>
              </a:solidFill>
            </a:endParaRPr>
          </a:p>
        </p:txBody>
      </p:sp>
    </p:spTree>
    <p:extLst>
      <p:ext uri="{BB962C8B-B14F-4D97-AF65-F5344CB8AC3E}">
        <p14:creationId xmlns:p14="http://schemas.microsoft.com/office/powerpoint/2010/main" val="23075769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FFBE5B-E37A-4BA1-A46C-9071071B45D9}"/>
              </a:ext>
            </a:extLst>
          </p:cNvPr>
          <p:cNvSpPr>
            <a:spLocks noGrp="1"/>
          </p:cNvSpPr>
          <p:nvPr>
            <p:ph type="title"/>
          </p:nvPr>
        </p:nvSpPr>
        <p:spPr/>
        <p:txBody>
          <a:bodyPr/>
          <a:lstStyle/>
          <a:p>
            <a:r>
              <a:rPr lang="en-US" altLang="zh-CN" dirty="0">
                <a:solidFill>
                  <a:srgbClr val="FF0000"/>
                </a:solidFill>
                <a:latin typeface="Times New Roman" panose="02020603050405020304" pitchFamily="18" charset="0"/>
                <a:cs typeface="Times New Roman" panose="02020603050405020304" pitchFamily="18" charset="0"/>
              </a:rPr>
              <a:t>The Necklace</a:t>
            </a:r>
            <a:endParaRPr lang="zh-CN" altLang="en-US" dirty="0">
              <a:solidFill>
                <a:srgbClr val="FF0000"/>
              </a:solidFill>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3E1A33FC-3CC1-4CA0-9837-472DADB611A1}"/>
              </a:ext>
            </a:extLst>
          </p:cNvPr>
          <p:cNvSpPr>
            <a:spLocks noGrp="1"/>
          </p:cNvSpPr>
          <p:nvPr>
            <p:ph idx="1"/>
          </p:nvPr>
        </p:nvSpPr>
        <p:spPr/>
        <p:txBody>
          <a:bodyPr/>
          <a:lstStyle/>
          <a:p>
            <a:r>
              <a:rPr lang="pl-PL" altLang="zh-CN" b="1" dirty="0"/>
              <a:t>Source: ACM Shanghai 2000</a:t>
            </a:r>
            <a:r>
              <a:rPr lang="zh-CN" altLang="zh-CN" b="1" dirty="0"/>
              <a:t>，</a:t>
            </a:r>
            <a:r>
              <a:rPr lang="pl-PL" altLang="zh-CN" b="1" dirty="0"/>
              <a:t>University of Valladolid New Millenium Contest</a:t>
            </a:r>
            <a:endParaRPr lang="zh-CN" altLang="zh-CN" dirty="0"/>
          </a:p>
          <a:p>
            <a:r>
              <a:rPr lang="pl-PL" altLang="zh-CN" b="1" dirty="0"/>
              <a:t>IDs for Online Judges: UVA 10054, UVA 2036</a:t>
            </a:r>
            <a:endParaRPr lang="zh-CN" altLang="en-US" dirty="0"/>
          </a:p>
        </p:txBody>
      </p:sp>
    </p:spTree>
    <p:extLst>
      <p:ext uri="{BB962C8B-B14F-4D97-AF65-F5344CB8AC3E}">
        <p14:creationId xmlns:p14="http://schemas.microsoft.com/office/powerpoint/2010/main" val="3784772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26E688-DE6B-43A0-BDCF-0248200B40C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085BE5A-CA0F-40D9-A776-C324E737F3B7}"/>
              </a:ext>
            </a:extLst>
          </p:cNvPr>
          <p:cNvSpPr>
            <a:spLocks noGrp="1"/>
          </p:cNvSpPr>
          <p:nvPr>
            <p:ph idx="1"/>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My little sister had a beautiful necklace made of colorful beads. Two successive beads in the necklace shared a common color at their meeting point. The figure below shows a segment of the necklace:</a:t>
            </a:r>
            <a:endParaRPr lang="zh-CN" altLang="en-US" sz="3600"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B7C83626-11AC-4F09-BC2A-E64AB3A8D8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126978"/>
            <a:ext cx="10515600" cy="1791684"/>
          </a:xfrm>
          <a:prstGeom prst="rect">
            <a:avLst/>
          </a:prstGeom>
        </p:spPr>
      </p:pic>
    </p:spTree>
    <p:extLst>
      <p:ext uri="{BB962C8B-B14F-4D97-AF65-F5344CB8AC3E}">
        <p14:creationId xmlns:p14="http://schemas.microsoft.com/office/powerpoint/2010/main" val="23505806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98A3FF-9712-497D-BCA3-53131C0A075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63D4192-388B-4B3B-BC22-763FCA652114}"/>
              </a:ext>
            </a:extLst>
          </p:cNvPr>
          <p:cNvSpPr>
            <a:spLocks noGrp="1"/>
          </p:cNvSpPr>
          <p:nvPr>
            <p:ph idx="1"/>
          </p:nvPr>
        </p:nvSpPr>
        <p:spPr/>
        <p:txBody>
          <a:bodyPr>
            <a:normAutofit/>
          </a:bodyPr>
          <a:lstStyle/>
          <a:p>
            <a:r>
              <a:rPr lang="en-US" altLang="zh-CN" sz="3200" dirty="0">
                <a:latin typeface="Times New Roman" panose="02020603050405020304" pitchFamily="18" charset="0"/>
                <a:cs typeface="Times New Roman" panose="02020603050405020304" pitchFamily="18" charset="0"/>
              </a:rPr>
              <a:t>One day, the necklace was torn and the beads were all scattered over the floor. My sister did her best to recollect all the beads from the floor, but she is not sure whether she was able to collect all of them. Now, she has come to me for help. She wants to know whether it is possible to make a necklace using all the beads she has in the same way her original necklace was made and if so in which order the bids must be put.</a:t>
            </a:r>
            <a:endParaRPr lang="zh-CN" altLang="zh-CN" sz="3200" dirty="0">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 Please help me write a program to solve the problem.</a:t>
            </a: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81035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8EA341-7243-4539-ADBA-7B129B515A1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2074F9F-2E5A-422C-A2C4-736D7F80A788}"/>
              </a:ext>
            </a:extLst>
          </p:cNvPr>
          <p:cNvSpPr>
            <a:spLocks noGrp="1"/>
          </p:cNvSpPr>
          <p:nvPr>
            <p:ph idx="1"/>
          </p:nvPr>
        </p:nvSpPr>
        <p:spPr/>
        <p:txBody>
          <a:bodyPr>
            <a:normAutofit/>
          </a:bodyPr>
          <a:lstStyle/>
          <a:p>
            <a:r>
              <a:rPr lang="pl-PL" altLang="zh-CN" sz="3200" b="1" dirty="0">
                <a:latin typeface="Times New Roman" panose="02020603050405020304" pitchFamily="18" charset="0"/>
                <a:cs typeface="Times New Roman" panose="02020603050405020304" pitchFamily="18" charset="0"/>
              </a:rPr>
              <a:t>Input</a:t>
            </a:r>
            <a:endParaRPr lang="zh-CN" altLang="zh-CN" sz="3200" dirty="0">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    The input contains </a:t>
            </a:r>
            <a:r>
              <a:rPr lang="en-US" altLang="zh-CN" sz="3200" i="1" dirty="0">
                <a:latin typeface="Times New Roman" panose="02020603050405020304" pitchFamily="18" charset="0"/>
                <a:cs typeface="Times New Roman" panose="02020603050405020304" pitchFamily="18" charset="0"/>
              </a:rPr>
              <a:t>T</a:t>
            </a:r>
            <a:r>
              <a:rPr lang="en-US" altLang="zh-CN" sz="3200" dirty="0">
                <a:latin typeface="Times New Roman" panose="02020603050405020304" pitchFamily="18" charset="0"/>
                <a:cs typeface="Times New Roman" panose="02020603050405020304" pitchFamily="18" charset="0"/>
              </a:rPr>
              <a:t> test cases. The first line of the input contains the integer </a:t>
            </a:r>
            <a:r>
              <a:rPr lang="en-US" altLang="zh-CN" sz="3200" i="1" dirty="0">
                <a:latin typeface="Times New Roman" panose="02020603050405020304" pitchFamily="18" charset="0"/>
                <a:cs typeface="Times New Roman" panose="02020603050405020304" pitchFamily="18" charset="0"/>
              </a:rPr>
              <a:t>T</a:t>
            </a:r>
            <a:r>
              <a:rPr lang="en-US" altLang="zh-CN" sz="3200" dirty="0">
                <a:latin typeface="Times New Roman" panose="02020603050405020304" pitchFamily="18" charset="0"/>
                <a:cs typeface="Times New Roman" panose="02020603050405020304" pitchFamily="18" charset="0"/>
              </a:rPr>
              <a:t>. </a:t>
            </a:r>
            <a:endParaRPr lang="zh-CN" altLang="zh-CN" sz="3200" dirty="0">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    The first line of each test case contains an integer </a:t>
            </a:r>
            <a:r>
              <a:rPr lang="en-US" altLang="zh-CN" sz="3200" i="1" dirty="0">
                <a:latin typeface="Times New Roman" panose="02020603050405020304" pitchFamily="18" charset="0"/>
                <a:cs typeface="Times New Roman" panose="02020603050405020304" pitchFamily="18" charset="0"/>
              </a:rPr>
              <a:t>N</a:t>
            </a:r>
            <a:r>
              <a:rPr lang="en-US" altLang="zh-CN" sz="3200" dirty="0">
                <a:latin typeface="Times New Roman" panose="02020603050405020304" pitchFamily="18" charset="0"/>
                <a:cs typeface="Times New Roman" panose="02020603050405020304" pitchFamily="18" charset="0"/>
              </a:rPr>
              <a:t> (5≤</a:t>
            </a:r>
            <a:r>
              <a:rPr lang="en-US" altLang="zh-CN" sz="3200" i="1" dirty="0">
                <a:latin typeface="Times New Roman" panose="02020603050405020304" pitchFamily="18" charset="0"/>
                <a:cs typeface="Times New Roman" panose="02020603050405020304" pitchFamily="18" charset="0"/>
              </a:rPr>
              <a:t>N</a:t>
            </a:r>
            <a:r>
              <a:rPr lang="en-US" altLang="zh-CN" sz="3200" dirty="0">
                <a:latin typeface="Times New Roman" panose="02020603050405020304" pitchFamily="18" charset="0"/>
                <a:cs typeface="Times New Roman" panose="02020603050405020304" pitchFamily="18" charset="0"/>
              </a:rPr>
              <a:t>≤100) giving the number of beads my sister was able to collect. Each of the next </a:t>
            </a:r>
            <a:r>
              <a:rPr lang="en-US" altLang="zh-CN" sz="3200" i="1" dirty="0">
                <a:latin typeface="Times New Roman" panose="02020603050405020304" pitchFamily="18" charset="0"/>
                <a:cs typeface="Times New Roman" panose="02020603050405020304" pitchFamily="18" charset="0"/>
              </a:rPr>
              <a:t>N</a:t>
            </a:r>
            <a:r>
              <a:rPr lang="en-US" altLang="zh-CN" sz="3200" dirty="0">
                <a:latin typeface="Times New Roman" panose="02020603050405020304" pitchFamily="18" charset="0"/>
                <a:cs typeface="Times New Roman" panose="02020603050405020304" pitchFamily="18" charset="0"/>
              </a:rPr>
              <a:t> lines contains two integers describing the colors of a bead. Colors are represented by integers ranging from 1 to 50.</a:t>
            </a: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40735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6571A0-DE80-46D6-B17C-407578CA3562}"/>
              </a:ext>
            </a:extLst>
          </p:cNvPr>
          <p:cNvSpPr>
            <a:spLocks noGrp="1"/>
          </p:cNvSpPr>
          <p:nvPr>
            <p:ph type="title"/>
          </p:nvPr>
        </p:nvSpPr>
        <p:spPr>
          <a:xfrm>
            <a:off x="838200" y="365126"/>
            <a:ext cx="10515600" cy="491085"/>
          </a:xfrm>
        </p:spPr>
        <p:txBody>
          <a:bodyPr>
            <a:normAutofit fontScale="90000"/>
          </a:bodyPr>
          <a:lstStyle/>
          <a:p>
            <a:endParaRPr lang="zh-CN" altLang="en-US" dirty="0"/>
          </a:p>
        </p:txBody>
      </p:sp>
      <p:sp>
        <p:nvSpPr>
          <p:cNvPr id="3" name="内容占位符 2">
            <a:extLst>
              <a:ext uri="{FF2B5EF4-FFF2-40B4-BE49-F238E27FC236}">
                <a16:creationId xmlns:a16="http://schemas.microsoft.com/office/drawing/2014/main" id="{B6E4385F-AC9E-4C37-8EAE-A8F2272E77A6}"/>
              </a:ext>
            </a:extLst>
          </p:cNvPr>
          <p:cNvSpPr>
            <a:spLocks noGrp="1"/>
          </p:cNvSpPr>
          <p:nvPr>
            <p:ph idx="1"/>
          </p:nvPr>
        </p:nvSpPr>
        <p:spPr>
          <a:xfrm>
            <a:off x="838200" y="1030778"/>
            <a:ext cx="10515600" cy="5378335"/>
          </a:xfrm>
        </p:spPr>
        <p:txBody>
          <a:bodyPr>
            <a:noAutofit/>
          </a:bodyPr>
          <a:lstStyle/>
          <a:p>
            <a:r>
              <a:rPr lang="en-US" altLang="zh-CN" sz="3200" b="1" dirty="0">
                <a:latin typeface="Times New Roman" panose="02020603050405020304" pitchFamily="18" charset="0"/>
                <a:cs typeface="Times New Roman" panose="02020603050405020304" pitchFamily="18" charset="0"/>
              </a:rPr>
              <a:t>Output</a:t>
            </a:r>
          </a:p>
          <a:p>
            <a:r>
              <a:rPr lang="en-US" altLang="zh-CN" sz="3000" dirty="0">
                <a:latin typeface="Times New Roman" panose="02020603050405020304" pitchFamily="18" charset="0"/>
                <a:cs typeface="Times New Roman" panose="02020603050405020304" pitchFamily="18" charset="0"/>
              </a:rPr>
              <a:t>    For each test case in the input first output the test case number as shown in the sample output. Then if you apprehend that some beads may be lost just print the sentence ``some beads may be lost" on a line by itself. Otherwise, print N lines with a single bead description on each line. Each bead description consists of two integers giving the colors of its two ends. For 1</a:t>
            </a:r>
            <a:r>
              <a:rPr lang="en-US" altLang="zh-CN" sz="30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000" i="1" dirty="0">
                <a:latin typeface="Times New Roman" panose="02020603050405020304" pitchFamily="18" charset="0"/>
                <a:cs typeface="Times New Roman" panose="02020603050405020304" pitchFamily="18" charset="0"/>
              </a:rPr>
              <a:t>i</a:t>
            </a:r>
            <a:r>
              <a:rPr lang="en-US" altLang="zh-CN" sz="30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000" i="1" dirty="0">
                <a:latin typeface="Times New Roman" panose="02020603050405020304" pitchFamily="18" charset="0"/>
                <a:cs typeface="Times New Roman" panose="02020603050405020304" pitchFamily="18" charset="0"/>
              </a:rPr>
              <a:t>N</a:t>
            </a:r>
            <a:r>
              <a:rPr lang="en-US" altLang="zh-CN" sz="3000" dirty="0">
                <a:latin typeface="Times New Roman" panose="02020603050405020304" pitchFamily="18" charset="0"/>
                <a:cs typeface="Times New Roman" panose="02020603050405020304" pitchFamily="18" charset="0"/>
              </a:rPr>
              <a:t>-1, the second integer on line </a:t>
            </a:r>
            <a:r>
              <a:rPr lang="en-US" altLang="zh-CN" sz="3000" dirty="0" err="1">
                <a:latin typeface="Times New Roman" panose="02020603050405020304" pitchFamily="18" charset="0"/>
                <a:cs typeface="Times New Roman" panose="02020603050405020304" pitchFamily="18" charset="0"/>
              </a:rPr>
              <a:t>i</a:t>
            </a:r>
            <a:r>
              <a:rPr lang="en-US" altLang="zh-CN" sz="3000" dirty="0">
                <a:latin typeface="Times New Roman" panose="02020603050405020304" pitchFamily="18" charset="0"/>
                <a:cs typeface="Times New Roman" panose="02020603050405020304" pitchFamily="18" charset="0"/>
              </a:rPr>
              <a:t> must be the same as the first integer on line </a:t>
            </a:r>
            <a:r>
              <a:rPr lang="en-US" altLang="zh-CN" sz="3000" dirty="0" err="1">
                <a:latin typeface="Times New Roman" panose="02020603050405020304" pitchFamily="18" charset="0"/>
                <a:cs typeface="Times New Roman" panose="02020603050405020304" pitchFamily="18" charset="0"/>
              </a:rPr>
              <a:t>i</a:t>
            </a:r>
            <a:r>
              <a:rPr lang="en-US" altLang="zh-CN" sz="3000" dirty="0">
                <a:latin typeface="Times New Roman" panose="02020603050405020304" pitchFamily="18" charset="0"/>
                <a:cs typeface="Times New Roman" panose="02020603050405020304" pitchFamily="18" charset="0"/>
              </a:rPr>
              <a:t> + 1. Additionally, the second integer on line N must be equal to the first integer on line 1. Since there are many solutions, any one of them is acceptable.</a:t>
            </a:r>
          </a:p>
          <a:p>
            <a:r>
              <a:rPr lang="en-US" altLang="zh-CN" sz="3000" dirty="0">
                <a:latin typeface="Times New Roman" panose="02020603050405020304" pitchFamily="18" charset="0"/>
                <a:cs typeface="Times New Roman" panose="02020603050405020304" pitchFamily="18" charset="0"/>
              </a:rPr>
              <a:t>    Print a blank line between two successive test cases.</a:t>
            </a:r>
            <a:endParaRPr lang="zh-CN" alt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52390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43DA77-7694-4AE4-B279-D46AAE3262A3}"/>
              </a:ext>
            </a:extLst>
          </p:cNvPr>
          <p:cNvSpPr>
            <a:spLocks noGrp="1"/>
          </p:cNvSpPr>
          <p:nvPr>
            <p:ph type="title"/>
          </p:nvPr>
        </p:nvSpPr>
        <p:spPr/>
        <p:txBody>
          <a:bodyPr/>
          <a:lstStyle/>
          <a:p>
            <a:r>
              <a:rPr lang="en-US" altLang="zh-CN" dirty="0">
                <a:solidFill>
                  <a:srgbClr val="FF0000"/>
                </a:solidFill>
                <a:latin typeface="Times New Roman" panose="02020603050405020304" pitchFamily="18" charset="0"/>
                <a:cs typeface="Times New Roman" panose="02020603050405020304" pitchFamily="18" charset="0"/>
              </a:rPr>
              <a:t>Analysis to the Experiment: Data Structure + Algorithm = Program </a:t>
            </a:r>
            <a:endParaRPr lang="zh-CN" altLang="en-US" dirty="0">
              <a:solidFill>
                <a:srgbClr val="FF0000"/>
              </a:solidFill>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A2A34B0C-D40B-4783-BA3A-029085616323}"/>
              </a:ext>
            </a:extLst>
          </p:cNvPr>
          <p:cNvSpPr>
            <a:spLocks noGrp="1"/>
          </p:cNvSpPr>
          <p:nvPr>
            <p:ph idx="1"/>
          </p:nvPr>
        </p:nvSpPr>
        <p:spPr/>
        <p:txBody>
          <a:bodyPr/>
          <a:lstStyle/>
          <a:p>
            <a:r>
              <a:rPr lang="en-US" altLang="zh-CN" dirty="0">
                <a:solidFill>
                  <a:srgbClr val="FF0000"/>
                </a:solidFill>
                <a:latin typeface="Times New Roman" panose="02020603050405020304" pitchFamily="18" charset="0"/>
                <a:cs typeface="Times New Roman" panose="02020603050405020304" pitchFamily="18" charset="0"/>
              </a:rPr>
              <a:t>A graph model</a:t>
            </a:r>
          </a:p>
          <a:p>
            <a:pPr lvl="1"/>
            <a:r>
              <a:rPr lang="en-US" altLang="zh-CN" dirty="0">
                <a:solidFill>
                  <a:srgbClr val="FF0000"/>
                </a:solidFill>
                <a:latin typeface="Times New Roman" panose="02020603050405020304" pitchFamily="18" charset="0"/>
                <a:cs typeface="Times New Roman" panose="02020603050405020304" pitchFamily="18" charset="0"/>
              </a:rPr>
              <a:t> In the graph, what are vertices (objects)? What are edges (relationships among objects)?</a:t>
            </a:r>
          </a:p>
          <a:p>
            <a:r>
              <a:rPr lang="en-US" altLang="zh-CN" dirty="0">
                <a:latin typeface="Times New Roman" panose="02020603050405020304" pitchFamily="18" charset="0"/>
                <a:cs typeface="Times New Roman" panose="02020603050405020304" pitchFamily="18" charset="0"/>
              </a:rPr>
              <a:t>Beads == vertices, two beads is connected === an edges</a:t>
            </a:r>
            <a:r>
              <a:rPr lang="en-US" altLang="zh-CN" b="1" dirty="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&gt; </a:t>
            </a:r>
            <a:r>
              <a:rPr lang="en-US" altLang="zh-CN" dirty="0">
                <a:latin typeface="Times New Roman" panose="02020603050405020304" pitchFamily="18" charset="0"/>
                <a:cs typeface="Times New Roman" panose="02020603050405020304" pitchFamily="18" charset="0"/>
              </a:rPr>
              <a:t>The graph can’t represent the problem well.</a:t>
            </a:r>
          </a:p>
          <a:p>
            <a:r>
              <a:rPr lang="en-US" altLang="zh-CN" b="1" dirty="0">
                <a:solidFill>
                  <a:srgbClr val="7030A0"/>
                </a:solidFill>
                <a:latin typeface="Times New Roman" panose="02020603050405020304" pitchFamily="18" charset="0"/>
                <a:cs typeface="Times New Roman" panose="02020603050405020304" pitchFamily="18" charset="0"/>
              </a:rPr>
              <a:t>Three beads (red | green), (red | white) and (red | red), </a:t>
            </a:r>
          </a:p>
          <a:p>
            <a:r>
              <a:rPr lang="en-US" altLang="zh-CN" b="1" dirty="0">
                <a:solidFill>
                  <a:srgbClr val="7030A0"/>
                </a:solidFill>
                <a:latin typeface="Times New Roman" panose="02020603050405020304" pitchFamily="18" charset="0"/>
                <a:cs typeface="Times New Roman" panose="02020603050405020304" pitchFamily="18" charset="0"/>
              </a:rPr>
              <a:t>the circuit (green | red) (red | white) (red | red)</a:t>
            </a:r>
          </a:p>
          <a:p>
            <a:r>
              <a:rPr lang="en-US" altLang="zh-CN" b="1" dirty="0">
                <a:solidFill>
                  <a:srgbClr val="7030A0"/>
                </a:solidFill>
                <a:latin typeface="Times New Roman" panose="02020603050405020304" pitchFamily="18" charset="0"/>
                <a:cs typeface="Times New Roman" panose="02020603050405020304" pitchFamily="18" charset="0"/>
              </a:rPr>
              <a:t> The graph can't represent objects and relationships among objects.</a:t>
            </a:r>
            <a:endParaRPr lang="zh-CN" altLang="en-US"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21424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778813-BBD5-4D1B-8D20-3730DFDFF0B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A77A2E3-1D88-48AD-B43A-C272B14B2D43}"/>
              </a:ext>
            </a:extLst>
          </p:cNvPr>
          <p:cNvSpPr>
            <a:spLocks noGrp="1"/>
          </p:cNvSpPr>
          <p:nvPr>
            <p:ph idx="1"/>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A graph </a:t>
            </a:r>
            <a:r>
              <a:rPr lang="en-US" altLang="zh-CN" sz="3600" i="1" dirty="0">
                <a:latin typeface="Times New Roman" panose="02020603050405020304" pitchFamily="18" charset="0"/>
                <a:cs typeface="Times New Roman" panose="02020603050405020304" pitchFamily="18" charset="0"/>
              </a:rPr>
              <a:t>G</a:t>
            </a:r>
            <a:r>
              <a:rPr lang="en-US" altLang="zh-CN" sz="3600" dirty="0">
                <a:latin typeface="Times New Roman" panose="02020603050405020304" pitchFamily="18" charset="0"/>
                <a:cs typeface="Times New Roman" panose="02020603050405020304" pitchFamily="18" charset="0"/>
              </a:rPr>
              <a:t>(</a:t>
            </a:r>
            <a:r>
              <a:rPr lang="en-US" altLang="zh-CN" sz="3600" i="1" dirty="0">
                <a:latin typeface="Times New Roman" panose="02020603050405020304" pitchFamily="18" charset="0"/>
                <a:cs typeface="Times New Roman" panose="02020603050405020304" pitchFamily="18" charset="0"/>
              </a:rPr>
              <a:t>V</a:t>
            </a:r>
            <a:r>
              <a:rPr lang="en-US" altLang="zh-CN" sz="3600" dirty="0">
                <a:latin typeface="Times New Roman" panose="02020603050405020304" pitchFamily="18" charset="0"/>
                <a:cs typeface="Times New Roman" panose="02020603050405020304" pitchFamily="18" charset="0"/>
              </a:rPr>
              <a:t>, </a:t>
            </a:r>
            <a:r>
              <a:rPr lang="en-US" altLang="zh-CN" sz="3600" i="1" dirty="0">
                <a:latin typeface="Times New Roman" panose="02020603050405020304" pitchFamily="18" charset="0"/>
                <a:cs typeface="Times New Roman" panose="02020603050405020304" pitchFamily="18" charset="0"/>
              </a:rPr>
              <a:t>E</a:t>
            </a:r>
            <a:r>
              <a:rPr lang="en-US" altLang="zh-CN" sz="3600" dirty="0">
                <a:latin typeface="Times New Roman" panose="02020603050405020304" pitchFamily="18" charset="0"/>
                <a:cs typeface="Times New Roman" panose="02020603050405020304" pitchFamily="18" charset="0"/>
              </a:rPr>
              <a:t>) is created. </a:t>
            </a:r>
          </a:p>
          <a:p>
            <a:pPr lvl="1"/>
            <a:r>
              <a:rPr lang="en-US" altLang="zh-CN" sz="3200" dirty="0">
                <a:latin typeface="Times New Roman" panose="02020603050405020304" pitchFamily="18" charset="0"/>
                <a:cs typeface="Times New Roman" panose="02020603050405020304" pitchFamily="18" charset="0"/>
              </a:rPr>
              <a:t>Each color is represented as a vertex, </a:t>
            </a:r>
            <a:r>
              <a:rPr lang="en-US" altLang="zh-CN" sz="3200" i="1" dirty="0">
                <a:latin typeface="Times New Roman" panose="02020603050405020304" pitchFamily="18" charset="0"/>
                <a:cs typeface="Times New Roman" panose="02020603050405020304" pitchFamily="18" charset="0"/>
              </a:rPr>
              <a:t>V=</a:t>
            </a:r>
            <a:r>
              <a:rPr lang="en-US" altLang="zh-CN" sz="3200" dirty="0">
                <a:latin typeface="Times New Roman" panose="02020603050405020304" pitchFamily="18" charset="0"/>
                <a:cs typeface="Times New Roman" panose="02020603050405020304" pitchFamily="18" charset="0"/>
              </a:rPr>
              <a:t>{ </a:t>
            </a:r>
            <a:r>
              <a:rPr lang="en-US" altLang="zh-CN" sz="3200" i="1" dirty="0">
                <a:latin typeface="Times New Roman" panose="02020603050405020304" pitchFamily="18" charset="0"/>
                <a:cs typeface="Times New Roman" panose="02020603050405020304" pitchFamily="18" charset="0"/>
              </a:rPr>
              <a:t>v</a:t>
            </a:r>
            <a:r>
              <a:rPr lang="en-US" altLang="zh-CN" sz="3200" baseline="-25000" dirty="0">
                <a:latin typeface="Times New Roman" panose="02020603050405020304" pitchFamily="18" charset="0"/>
                <a:cs typeface="Times New Roman" panose="02020603050405020304" pitchFamily="18" charset="0"/>
              </a:rPr>
              <a:t>1</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 v</a:t>
            </a:r>
            <a:r>
              <a:rPr lang="en-US" altLang="zh-CN" sz="3200" baseline="-25000" dirty="0">
                <a:latin typeface="Times New Roman" panose="02020603050405020304" pitchFamily="18" charset="0"/>
                <a:cs typeface="Times New Roman" panose="02020603050405020304" pitchFamily="18" charset="0"/>
              </a:rPr>
              <a:t>2</a:t>
            </a:r>
            <a:r>
              <a:rPr lang="en-US" altLang="zh-CN" sz="3200" dirty="0">
                <a:latin typeface="Times New Roman" panose="02020603050405020304" pitchFamily="18" charset="0"/>
                <a:cs typeface="Times New Roman" panose="02020603050405020304" pitchFamily="18" charset="0"/>
              </a:rPr>
              <a:t>, ……,</a:t>
            </a:r>
            <a:r>
              <a:rPr lang="en-US" altLang="zh-CN" sz="3200" i="1" dirty="0">
                <a:latin typeface="Times New Roman" panose="02020603050405020304" pitchFamily="18" charset="0"/>
                <a:cs typeface="Times New Roman" panose="02020603050405020304" pitchFamily="18" charset="0"/>
              </a:rPr>
              <a:t> </a:t>
            </a:r>
            <a:r>
              <a:rPr lang="en-US" altLang="zh-CN" sz="3200" i="1" dirty="0" err="1">
                <a:latin typeface="Times New Roman" panose="02020603050405020304" pitchFamily="18" charset="0"/>
                <a:cs typeface="Times New Roman" panose="02020603050405020304" pitchFamily="18" charset="0"/>
              </a:rPr>
              <a:t>v</a:t>
            </a:r>
            <a:r>
              <a:rPr lang="en-US" altLang="zh-CN" sz="3200" i="1" baseline="-25000" dirty="0" err="1">
                <a:latin typeface="Times New Roman" panose="02020603050405020304" pitchFamily="18" charset="0"/>
                <a:cs typeface="Times New Roman" panose="02020603050405020304" pitchFamily="18" charset="0"/>
              </a:rPr>
              <a:t>m</a:t>
            </a:r>
            <a:r>
              <a:rPr lang="en-US" altLang="zh-CN" sz="3200" i="1"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rPr>
              <a:t>}. </a:t>
            </a:r>
          </a:p>
          <a:p>
            <a:pPr lvl="1"/>
            <a:r>
              <a:rPr lang="en-US" altLang="zh-CN" sz="3200" dirty="0">
                <a:latin typeface="Times New Roman" panose="02020603050405020304" pitchFamily="18" charset="0"/>
                <a:cs typeface="Times New Roman" panose="02020603050405020304" pitchFamily="18" charset="0"/>
              </a:rPr>
              <a:t>Each bead is represented by an edge. </a:t>
            </a:r>
          </a:p>
          <a:p>
            <a:r>
              <a:rPr lang="en-US" altLang="zh-CN" sz="3600" dirty="0">
                <a:latin typeface="Times New Roman" panose="02020603050405020304" pitchFamily="18" charset="0"/>
                <a:cs typeface="Times New Roman" panose="02020603050405020304" pitchFamily="18" charset="0"/>
              </a:rPr>
              <a:t>If there is a bead (</a:t>
            </a:r>
            <a:r>
              <a:rPr lang="en-US" altLang="zh-CN" sz="3600" i="1" dirty="0">
                <a:latin typeface="Times New Roman" panose="02020603050405020304" pitchFamily="18" charset="0"/>
                <a:cs typeface="Times New Roman" panose="02020603050405020304" pitchFamily="18" charset="0"/>
              </a:rPr>
              <a:t>c</a:t>
            </a:r>
            <a:r>
              <a:rPr lang="en-US" altLang="zh-CN" sz="3600" dirty="0">
                <a:latin typeface="Times New Roman" panose="02020603050405020304" pitchFamily="18" charset="0"/>
                <a:cs typeface="Times New Roman" panose="02020603050405020304" pitchFamily="18" charset="0"/>
              </a:rPr>
              <a:t>1, </a:t>
            </a:r>
            <a:r>
              <a:rPr lang="en-US" altLang="zh-CN" sz="3600" i="1" dirty="0">
                <a:latin typeface="Times New Roman" panose="02020603050405020304" pitchFamily="18" charset="0"/>
                <a:cs typeface="Times New Roman" panose="02020603050405020304" pitchFamily="18" charset="0"/>
              </a:rPr>
              <a:t>c</a:t>
            </a:r>
            <a:r>
              <a:rPr lang="en-US" altLang="zh-CN" sz="3600" dirty="0">
                <a:latin typeface="Times New Roman" panose="02020603050405020304" pitchFamily="18" charset="0"/>
                <a:cs typeface="Times New Roman" panose="02020603050405020304" pitchFamily="18" charset="0"/>
              </a:rPr>
              <a:t>2), there is an edge {</a:t>
            </a:r>
            <a:r>
              <a:rPr lang="en-US" altLang="zh-CN" sz="3600" i="1" dirty="0">
                <a:latin typeface="Times New Roman" panose="02020603050405020304" pitchFamily="18" charset="0"/>
                <a:cs typeface="Times New Roman" panose="02020603050405020304" pitchFamily="18" charset="0"/>
              </a:rPr>
              <a:t>v</a:t>
            </a:r>
            <a:r>
              <a:rPr lang="en-US" altLang="zh-CN" sz="3600" i="1" baseline="-25000" dirty="0">
                <a:latin typeface="Times New Roman" panose="02020603050405020304" pitchFamily="18" charset="0"/>
                <a:cs typeface="Times New Roman" panose="02020603050405020304" pitchFamily="18" charset="0"/>
              </a:rPr>
              <a:t>c</a:t>
            </a:r>
            <a:r>
              <a:rPr lang="en-US" altLang="zh-CN" sz="3600" baseline="-25000" dirty="0">
                <a:latin typeface="Times New Roman" panose="02020603050405020304" pitchFamily="18" charset="0"/>
                <a:cs typeface="Times New Roman" panose="02020603050405020304" pitchFamily="18" charset="0"/>
              </a:rPr>
              <a:t>1</a:t>
            </a:r>
            <a:r>
              <a:rPr lang="en-US" altLang="zh-CN" sz="3600" dirty="0">
                <a:latin typeface="Times New Roman" panose="02020603050405020304" pitchFamily="18" charset="0"/>
                <a:cs typeface="Times New Roman" panose="02020603050405020304" pitchFamily="18" charset="0"/>
              </a:rPr>
              <a:t>,</a:t>
            </a:r>
            <a:r>
              <a:rPr lang="en-US" altLang="zh-CN" sz="3600" i="1" dirty="0">
                <a:latin typeface="Times New Roman" panose="02020603050405020304" pitchFamily="18" charset="0"/>
                <a:cs typeface="Times New Roman" panose="02020603050405020304" pitchFamily="18" charset="0"/>
              </a:rPr>
              <a:t> v</a:t>
            </a:r>
            <a:r>
              <a:rPr lang="en-US" altLang="zh-CN" sz="3600" i="1" baseline="-25000" dirty="0">
                <a:latin typeface="Times New Roman" panose="02020603050405020304" pitchFamily="18" charset="0"/>
                <a:cs typeface="Times New Roman" panose="02020603050405020304" pitchFamily="18" charset="0"/>
              </a:rPr>
              <a:t>c</a:t>
            </a:r>
            <a:r>
              <a:rPr lang="en-US" altLang="zh-CN" sz="3600" baseline="-25000" dirty="0">
                <a:latin typeface="Times New Roman" panose="02020603050405020304" pitchFamily="18" charset="0"/>
                <a:cs typeface="Times New Roman" panose="02020603050405020304" pitchFamily="18" charset="0"/>
              </a:rPr>
              <a:t>2</a:t>
            </a:r>
            <a:r>
              <a:rPr lang="en-US" altLang="zh-CN" sz="3600" dirty="0">
                <a:latin typeface="Times New Roman" panose="02020603050405020304" pitchFamily="18" charset="0"/>
                <a:cs typeface="Times New Roman" panose="02020603050405020304" pitchFamily="18" charset="0"/>
              </a:rPr>
              <a:t>}.</a:t>
            </a:r>
          </a:p>
          <a:p>
            <a:r>
              <a:rPr lang="en-US" altLang="zh-CN" sz="3600" dirty="0">
                <a:latin typeface="Times New Roman" panose="02020603050405020304" pitchFamily="18" charset="0"/>
                <a:cs typeface="Times New Roman" panose="02020603050405020304" pitchFamily="18" charset="0"/>
              </a:rPr>
              <a:t>whether a necklace can be made from collected beads === whether there is a Euler circuit in a graph.</a:t>
            </a:r>
            <a:endParaRPr lang="zh-CN"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88250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B085E7-BBD9-4A11-8154-0B00986F101A}"/>
              </a:ext>
            </a:extLst>
          </p:cNvPr>
          <p:cNvSpPr>
            <a:spLocks noGrp="1"/>
          </p:cNvSpPr>
          <p:nvPr>
            <p:ph type="title"/>
          </p:nvPr>
        </p:nvSpPr>
        <p:spPr/>
        <p:txBody>
          <a:bodyPr/>
          <a:lstStyle/>
          <a:p>
            <a:r>
              <a:rPr lang="en-US" altLang="zh-CN" dirty="0">
                <a:solidFill>
                  <a:srgbClr val="C00000"/>
                </a:solidFill>
                <a:latin typeface="Times New Roman" panose="02020603050405020304" pitchFamily="18" charset="0"/>
                <a:cs typeface="Times New Roman" panose="02020603050405020304" pitchFamily="18" charset="0"/>
              </a:rPr>
              <a:t>The algorithm implementation for the constructive proof of Euler graph</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98938748-5444-4B78-B6B8-2ED7919F2D64}"/>
              </a:ext>
            </a:extLst>
          </p:cNvPr>
          <p:cNvSpPr>
            <a:spLocks noGrp="1"/>
          </p:cNvSpPr>
          <p:nvPr>
            <p:ph idx="1"/>
          </p:nvPr>
        </p:nvSpPr>
        <p:spPr/>
        <p:txBody>
          <a:bodyPr/>
          <a:lstStyle/>
          <a:p>
            <a:r>
              <a:rPr lang="x-none" altLang="zh-CN" dirty="0">
                <a:solidFill>
                  <a:srgbClr val="FF0000"/>
                </a:solidFill>
                <a:cs typeface="Times New Roman" panose="02020603050405020304" pitchFamily="18" charset="0"/>
              </a:rPr>
              <a:t>Step 1</a:t>
            </a:r>
            <a:r>
              <a:rPr lang="x-none" altLang="zh-CN" dirty="0">
                <a:cs typeface="Times New Roman" panose="02020603050405020304" pitchFamily="18" charset="0"/>
              </a:rPr>
              <a:t>: Graph </a:t>
            </a:r>
            <a:r>
              <a:rPr lang="x-none" altLang="zh-CN" i="1" dirty="0">
                <a:cs typeface="Times New Roman" panose="02020603050405020304" pitchFamily="18" charset="0"/>
              </a:rPr>
              <a:t>G</a:t>
            </a:r>
            <a:r>
              <a:rPr lang="x-none" altLang="zh-CN" dirty="0">
                <a:cs typeface="Times New Roman" panose="02020603050405020304" pitchFamily="18" charset="0"/>
              </a:rPr>
              <a:t> is constructed while test cases are input. degrees of all vertices are calculated. For two vertices of an edge, union-find sets containing the two vertices are merged.</a:t>
            </a:r>
            <a:endParaRPr lang="zh-CN" altLang="zh-CN" dirty="0">
              <a:latin typeface="Times New Roman" panose="02020603050405020304" pitchFamily="18" charset="0"/>
              <a:cs typeface="Times New Roman" panose="02020603050405020304" pitchFamily="18" charset="0"/>
            </a:endParaRPr>
          </a:p>
          <a:p>
            <a:r>
              <a:rPr lang="x-none" altLang="zh-CN" dirty="0">
                <a:solidFill>
                  <a:srgbClr val="FF0000"/>
                </a:solidFill>
                <a:cs typeface="Times New Roman" panose="02020603050405020304" pitchFamily="18" charset="0"/>
              </a:rPr>
              <a:t>Step 2</a:t>
            </a:r>
            <a:r>
              <a:rPr lang="x-none" altLang="zh-CN" dirty="0">
                <a:cs typeface="Times New Roman" panose="02020603050405020304" pitchFamily="18" charset="0"/>
              </a:rPr>
              <a:t>: Search the root of the union-find set of each vertex: if two vertices belong to different union-find sets, graph </a:t>
            </a:r>
            <a:r>
              <a:rPr lang="x-none" altLang="zh-CN" i="1" dirty="0">
                <a:cs typeface="Times New Roman" panose="02020603050405020304" pitchFamily="18" charset="0"/>
              </a:rPr>
              <a:t>G</a:t>
            </a:r>
            <a:r>
              <a:rPr lang="x-none" altLang="zh-CN" dirty="0">
                <a:cs typeface="Times New Roman" panose="02020603050405020304" pitchFamily="18" charset="0"/>
              </a:rPr>
              <a:t> is not connected, and Euler circuit does not exist. Otherwise,</a:t>
            </a:r>
            <a:endParaRPr lang="zh-CN" altLang="zh-CN" dirty="0">
              <a:latin typeface="Times New Roman" panose="02020603050405020304" pitchFamily="18" charset="0"/>
              <a:cs typeface="Times New Roman" panose="02020603050405020304" pitchFamily="18" charset="0"/>
            </a:endParaRPr>
          </a:p>
          <a:p>
            <a:r>
              <a:rPr lang="x-none" altLang="zh-CN" dirty="0">
                <a:solidFill>
                  <a:srgbClr val="FF0000"/>
                </a:solidFill>
                <a:cs typeface="Times New Roman" panose="02020603050405020304" pitchFamily="18" charset="0"/>
              </a:rPr>
              <a:t>Step 3</a:t>
            </a:r>
            <a:r>
              <a:rPr lang="x-none" altLang="zh-CN" dirty="0">
                <a:cs typeface="Times New Roman" panose="02020603050405020304" pitchFamily="18" charset="0"/>
              </a:rPr>
              <a:t>: If there is a vertex with odd degree, Euler circuit does not exist. Otherwise,</a:t>
            </a:r>
            <a:endParaRPr lang="zh-CN" altLang="zh-CN" dirty="0">
              <a:latin typeface="Times New Roman" panose="02020603050405020304" pitchFamily="18" charset="0"/>
              <a:cs typeface="Times New Roman" panose="02020603050405020304" pitchFamily="18" charset="0"/>
            </a:endParaRPr>
          </a:p>
          <a:p>
            <a:r>
              <a:rPr lang="en-US" altLang="zh-CN" dirty="0">
                <a:solidFill>
                  <a:srgbClr val="FF0000"/>
                </a:solidFill>
                <a:latin typeface="Times New Roman" panose="02020603050405020304" pitchFamily="18" charset="0"/>
                <a:cs typeface="Times New Roman" panose="02020603050405020304" pitchFamily="18" charset="0"/>
              </a:rPr>
              <a:t>Step 4: DFS is used to search an Euler circuit</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0420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D6BE97-E498-4B4C-BAFA-58BE455A12E8}"/>
              </a:ext>
            </a:extLst>
          </p:cNvPr>
          <p:cNvSpPr>
            <a:spLocks noGrp="1"/>
          </p:cNvSpPr>
          <p:nvPr>
            <p:ph type="title"/>
          </p:nvPr>
        </p:nvSpPr>
        <p:spPr/>
        <p:txBody>
          <a:bodyPr/>
          <a:lstStyle/>
          <a:p>
            <a:r>
              <a:rPr lang="en-US" altLang="zh-CN" dirty="0">
                <a:solidFill>
                  <a:srgbClr val="C00000"/>
                </a:solidFill>
                <a:latin typeface="Times New Roman" panose="02020603050405020304" pitchFamily="18" charset="0"/>
                <a:cs typeface="Times New Roman" panose="02020603050405020304" pitchFamily="18" charset="0"/>
              </a:rPr>
              <a:t>Union-Find Sets </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9322A767-381B-4E42-932D-A4D7695B62BD}"/>
              </a:ext>
            </a:extLst>
          </p:cNvPr>
          <p:cNvSpPr>
            <a:spLocks noGrp="1"/>
          </p:cNvSpPr>
          <p:nvPr>
            <p:ph idx="1"/>
          </p:nvPr>
        </p:nvSpPr>
        <p:spPr/>
        <p:txBody>
          <a:bodyPr>
            <a:normAutofit/>
          </a:bodyPr>
          <a:lstStyle/>
          <a:p>
            <a:r>
              <a:rPr lang="en-US" altLang="zh-CN" sz="3600" dirty="0">
                <a:solidFill>
                  <a:srgbClr val="FF0000"/>
                </a:solidFill>
                <a:latin typeface="Times New Roman" panose="02020603050405020304" pitchFamily="18" charset="0"/>
                <a:cs typeface="Times New Roman" panose="02020603050405020304" pitchFamily="18" charset="0"/>
              </a:rPr>
              <a:t>Union-find sets </a:t>
            </a:r>
          </a:p>
          <a:p>
            <a:pPr lvl="1"/>
            <a:r>
              <a:rPr lang="en-US" altLang="zh-CN" sz="36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600" dirty="0">
                <a:latin typeface="Times New Roman" panose="02020603050405020304" pitchFamily="18" charset="0"/>
                <a:cs typeface="Times New Roman" panose="02020603050405020304" pitchFamily="18" charset="0"/>
              </a:rPr>
              <a:t>={</a:t>
            </a:r>
            <a:r>
              <a:rPr lang="en-US" altLang="zh-CN" sz="3600" i="1" dirty="0">
                <a:latin typeface="Times New Roman" panose="02020603050405020304" pitchFamily="18" charset="0"/>
                <a:cs typeface="Times New Roman" panose="02020603050405020304" pitchFamily="18" charset="0"/>
              </a:rPr>
              <a:t>S</a:t>
            </a:r>
            <a:r>
              <a:rPr lang="en-US" altLang="zh-CN" sz="3600" baseline="-25000" dirty="0">
                <a:latin typeface="Times New Roman" panose="02020603050405020304" pitchFamily="18" charset="0"/>
                <a:cs typeface="Times New Roman" panose="02020603050405020304" pitchFamily="18" charset="0"/>
              </a:rPr>
              <a:t>1</a:t>
            </a:r>
            <a:r>
              <a:rPr lang="en-US" altLang="zh-CN" sz="3600" dirty="0">
                <a:latin typeface="Times New Roman" panose="02020603050405020304" pitchFamily="18" charset="0"/>
                <a:cs typeface="Times New Roman" panose="02020603050405020304" pitchFamily="18" charset="0"/>
              </a:rPr>
              <a:t>,</a:t>
            </a:r>
            <a:r>
              <a:rPr lang="en-US" altLang="zh-CN" sz="3600" i="1" dirty="0">
                <a:latin typeface="Times New Roman" panose="02020603050405020304" pitchFamily="18" charset="0"/>
                <a:cs typeface="Times New Roman" panose="02020603050405020304" pitchFamily="18" charset="0"/>
              </a:rPr>
              <a:t> S</a:t>
            </a:r>
            <a:r>
              <a:rPr lang="en-US" altLang="zh-CN" sz="3600" baseline="-25000" dirty="0">
                <a:latin typeface="Times New Roman" panose="02020603050405020304" pitchFamily="18" charset="0"/>
                <a:cs typeface="Times New Roman" panose="02020603050405020304" pitchFamily="18" charset="0"/>
              </a:rPr>
              <a:t>2</a:t>
            </a:r>
            <a:r>
              <a:rPr lang="en-US" altLang="zh-CN" sz="3600" dirty="0">
                <a:latin typeface="Times New Roman" panose="02020603050405020304" pitchFamily="18" charset="0"/>
                <a:cs typeface="Times New Roman" panose="02020603050405020304" pitchFamily="18" charset="0"/>
              </a:rPr>
              <a:t>, …, </a:t>
            </a:r>
            <a:r>
              <a:rPr lang="en-US" altLang="zh-CN" sz="3600" i="1" dirty="0">
                <a:latin typeface="Times New Roman" panose="02020603050405020304" pitchFamily="18" charset="0"/>
                <a:cs typeface="Times New Roman" panose="02020603050405020304" pitchFamily="18" charset="0"/>
              </a:rPr>
              <a:t>S</a:t>
            </a:r>
            <a:r>
              <a:rPr lang="en-US" altLang="zh-CN" sz="3600" i="1" baseline="-25000" dirty="0">
                <a:latin typeface="Times New Roman" panose="02020603050405020304" pitchFamily="18" charset="0"/>
                <a:cs typeface="Times New Roman" panose="02020603050405020304" pitchFamily="18" charset="0"/>
              </a:rPr>
              <a:t>n</a:t>
            </a:r>
            <a:r>
              <a:rPr lang="en-US" altLang="zh-CN" sz="3600" dirty="0">
                <a:latin typeface="Times New Roman" panose="02020603050405020304" pitchFamily="18" charset="0"/>
                <a:cs typeface="Times New Roman" panose="02020603050405020304" pitchFamily="18" charset="0"/>
              </a:rPr>
              <a:t>}, are disjoint sets, and </a:t>
            </a:r>
            <a:r>
              <a:rPr lang="en-US" altLang="zh-CN" sz="3600" i="1" dirty="0">
                <a:latin typeface="Times New Roman" panose="02020603050405020304" pitchFamily="18" charset="0"/>
                <a:cs typeface="Times New Roman" panose="02020603050405020304" pitchFamily="18" charset="0"/>
              </a:rPr>
              <a:t>S</a:t>
            </a:r>
            <a:r>
              <a:rPr lang="en-US" altLang="zh-CN" sz="3600" i="1" baseline="-25000" dirty="0">
                <a:latin typeface="Times New Roman" panose="02020603050405020304" pitchFamily="18" charset="0"/>
                <a:cs typeface="Times New Roman" panose="02020603050405020304" pitchFamily="18" charset="0"/>
              </a:rPr>
              <a:t>i</a:t>
            </a:r>
            <a:r>
              <a:rPr lang="en-US" altLang="zh-CN" sz="3600" dirty="0">
                <a:latin typeface="Times New Roman" panose="02020603050405020304" pitchFamily="18" charset="0"/>
                <a:cs typeface="Times New Roman" panose="02020603050405020304" pitchFamily="18" charset="0"/>
              </a:rPr>
              <a:t> has an element </a:t>
            </a:r>
            <a:r>
              <a:rPr lang="en-US" altLang="zh-CN" sz="3600" i="1" dirty="0">
                <a:latin typeface="Times New Roman" panose="02020603050405020304" pitchFamily="18" charset="0"/>
                <a:cs typeface="Times New Roman" panose="02020603050405020304" pitchFamily="18" charset="0"/>
              </a:rPr>
              <a:t>rep</a:t>
            </a:r>
            <a:r>
              <a:rPr lang="en-US" altLang="zh-CN" sz="3600" dirty="0">
                <a:latin typeface="Times New Roman" panose="02020603050405020304" pitchFamily="18" charset="0"/>
                <a:cs typeface="Times New Roman" panose="02020603050405020304" pitchFamily="18" charset="0"/>
              </a:rPr>
              <a:t>[</a:t>
            </a:r>
            <a:r>
              <a:rPr lang="en-US" altLang="zh-CN" sz="3600" i="1" dirty="0">
                <a:latin typeface="Times New Roman" panose="02020603050405020304" pitchFamily="18" charset="0"/>
                <a:cs typeface="Times New Roman" panose="02020603050405020304" pitchFamily="18" charset="0"/>
              </a:rPr>
              <a:t>S</a:t>
            </a:r>
            <a:r>
              <a:rPr lang="en-US" altLang="zh-CN" sz="3600" i="1" baseline="-25000" dirty="0">
                <a:latin typeface="Times New Roman" panose="02020603050405020304" pitchFamily="18" charset="0"/>
                <a:cs typeface="Times New Roman" panose="02020603050405020304" pitchFamily="18" charset="0"/>
              </a:rPr>
              <a:t>i</a:t>
            </a:r>
            <a:r>
              <a:rPr lang="en-US" altLang="zh-CN" sz="3600" dirty="0">
                <a:latin typeface="Times New Roman" panose="02020603050405020304" pitchFamily="18" charset="0"/>
                <a:cs typeface="Times New Roman" panose="02020603050405020304" pitchFamily="18" charset="0"/>
              </a:rPr>
              <a:t>], called the </a:t>
            </a:r>
            <a:r>
              <a:rPr lang="en-US" altLang="zh-CN" sz="3600" dirty="0">
                <a:solidFill>
                  <a:srgbClr val="FF0000"/>
                </a:solidFill>
                <a:latin typeface="Times New Roman" panose="02020603050405020304" pitchFamily="18" charset="0"/>
                <a:cs typeface="Times New Roman" panose="02020603050405020304" pitchFamily="18" charset="0"/>
              </a:rPr>
              <a:t>representative</a:t>
            </a:r>
            <a:r>
              <a:rPr lang="en-US" altLang="zh-CN" sz="3600" dirty="0">
                <a:latin typeface="Times New Roman" panose="02020603050405020304" pitchFamily="18" charset="0"/>
                <a:cs typeface="Times New Roman" panose="02020603050405020304" pitchFamily="18" charset="0"/>
              </a:rPr>
              <a:t> for </a:t>
            </a:r>
            <a:r>
              <a:rPr lang="en-US" altLang="zh-CN" sz="3600" i="1" dirty="0">
                <a:latin typeface="Times New Roman" panose="02020603050405020304" pitchFamily="18" charset="0"/>
                <a:cs typeface="Times New Roman" panose="02020603050405020304" pitchFamily="18" charset="0"/>
              </a:rPr>
              <a:t>S</a:t>
            </a:r>
            <a:r>
              <a:rPr lang="en-US" altLang="zh-CN" sz="3600" i="1" baseline="-25000" dirty="0">
                <a:latin typeface="Times New Roman" panose="02020603050405020304" pitchFamily="18" charset="0"/>
                <a:cs typeface="Times New Roman" panose="02020603050405020304" pitchFamily="18" charset="0"/>
              </a:rPr>
              <a:t>i</a:t>
            </a:r>
            <a:r>
              <a:rPr lang="en-US" altLang="zh-CN" sz="3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557299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938B0D-90E1-49F8-AFA6-B603C56DB4A3}"/>
              </a:ext>
            </a:extLst>
          </p:cNvPr>
          <p:cNvSpPr>
            <a:spLocks noGrp="1"/>
          </p:cNvSpPr>
          <p:nvPr>
            <p:ph type="title"/>
          </p:nvPr>
        </p:nvSpPr>
        <p:spPr>
          <a:xfrm>
            <a:off x="838200" y="249383"/>
            <a:ext cx="10515600" cy="922712"/>
          </a:xfrm>
        </p:spPr>
        <p:txBody>
          <a:bodyPr/>
          <a:lstStyle/>
          <a:p>
            <a:r>
              <a:rPr lang="en-US" altLang="zh-CN" dirty="0">
                <a:solidFill>
                  <a:srgbClr val="FF0000"/>
                </a:solidFill>
                <a:latin typeface="Times New Roman" panose="02020603050405020304" pitchFamily="18" charset="0"/>
                <a:cs typeface="Times New Roman" panose="02020603050405020304" pitchFamily="18" charset="0"/>
              </a:rPr>
              <a:t>Three set operations for union-find sets</a:t>
            </a:r>
            <a:endParaRPr lang="zh-CN" altLang="en-US" dirty="0">
              <a:solidFill>
                <a:srgbClr val="FF0000"/>
              </a:solidFill>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8E6E2627-8E2D-426B-8F1E-ABB06DFF6695}"/>
              </a:ext>
            </a:extLst>
          </p:cNvPr>
          <p:cNvSpPr>
            <a:spLocks noGrp="1"/>
          </p:cNvSpPr>
          <p:nvPr>
            <p:ph idx="1"/>
          </p:nvPr>
        </p:nvSpPr>
        <p:spPr>
          <a:xfrm>
            <a:off x="838200" y="1371600"/>
            <a:ext cx="10515600" cy="5237017"/>
          </a:xfrm>
        </p:spPr>
        <p:txBody>
          <a:bodyPr>
            <a:normAutofit/>
          </a:bodyPr>
          <a:lstStyle/>
          <a:p>
            <a:r>
              <a:rPr lang="en-US" altLang="zh-CN" i="1" dirty="0" err="1">
                <a:solidFill>
                  <a:srgbClr val="FF0000"/>
                </a:solidFill>
                <a:latin typeface="Times New Roman" panose="02020603050405020304" pitchFamily="18" charset="0"/>
                <a:cs typeface="Times New Roman" panose="02020603050405020304" pitchFamily="18" charset="0"/>
              </a:rPr>
              <a:t>make_set</a:t>
            </a:r>
            <a:r>
              <a:rPr lang="en-US" altLang="zh-CN" dirty="0">
                <a:solidFill>
                  <a:srgbClr val="FF0000"/>
                </a:solidFill>
                <a:latin typeface="Times New Roman" panose="02020603050405020304" pitchFamily="18" charset="0"/>
                <a:cs typeface="Times New Roman" panose="02020603050405020304" pitchFamily="18" charset="0"/>
              </a:rPr>
              <a:t>(</a:t>
            </a:r>
            <a:r>
              <a:rPr lang="en-US" altLang="zh-CN" i="1" dirty="0">
                <a:solidFill>
                  <a:srgbClr val="FF0000"/>
                </a:solidFill>
                <a:latin typeface="Times New Roman" panose="02020603050405020304" pitchFamily="18" charset="0"/>
                <a:cs typeface="Times New Roman" panose="02020603050405020304" pitchFamily="18" charset="0"/>
              </a:rPr>
              <a:t>x</a:t>
            </a:r>
            <a:r>
              <a:rPr lang="en-US" altLang="zh-CN" dirty="0">
                <a:solidFill>
                  <a:srgbClr val="FF0000"/>
                </a:solidFill>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a:t>
            </a:r>
          </a:p>
          <a:p>
            <a:pPr lvl="1"/>
            <a:r>
              <a:rPr lang="en-US" altLang="zh-CN" sz="2800" dirty="0">
                <a:latin typeface="Times New Roman" panose="02020603050405020304" pitchFamily="18" charset="0"/>
                <a:cs typeface="Times New Roman" panose="02020603050405020304" pitchFamily="18" charset="0"/>
              </a:rPr>
              <a:t>For union-find sets </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S</a:t>
            </a:r>
            <a:r>
              <a:rPr lang="en-US" altLang="zh-CN" sz="2800" baseline="-25000" dirty="0">
                <a:latin typeface="Times New Roman" panose="02020603050405020304" pitchFamily="18" charset="0"/>
                <a:cs typeface="Times New Roman" panose="02020603050405020304" pitchFamily="18" charset="0"/>
              </a:rPr>
              <a:t>1</a:t>
            </a:r>
            <a:r>
              <a:rPr lang="en-US" altLang="zh-CN" sz="2800" dirty="0">
                <a:latin typeface="Times New Roman" panose="02020603050405020304" pitchFamily="18" charset="0"/>
                <a:cs typeface="Times New Roman" panose="02020603050405020304" pitchFamily="18" charset="0"/>
              </a:rPr>
              <a:t>, </a:t>
            </a:r>
            <a:r>
              <a:rPr lang="en-US" altLang="zh-CN" sz="2800" i="1" dirty="0">
                <a:latin typeface="Times New Roman" panose="02020603050405020304" pitchFamily="18" charset="0"/>
                <a:cs typeface="Times New Roman" panose="02020603050405020304" pitchFamily="18" charset="0"/>
              </a:rPr>
              <a:t>S</a:t>
            </a:r>
            <a:r>
              <a:rPr lang="en-US" altLang="zh-CN" sz="2800" baseline="-25000" dirty="0">
                <a:latin typeface="Times New Roman" panose="02020603050405020304" pitchFamily="18" charset="0"/>
                <a:cs typeface="Times New Roman" panose="02020603050405020304" pitchFamily="18" charset="0"/>
              </a:rPr>
              <a:t>2</a:t>
            </a:r>
            <a:r>
              <a:rPr lang="en-US" altLang="zh-CN" sz="2800" dirty="0">
                <a:latin typeface="Times New Roman" panose="02020603050405020304" pitchFamily="18" charset="0"/>
                <a:cs typeface="Times New Roman" panose="02020603050405020304" pitchFamily="18" charset="0"/>
              </a:rPr>
              <a:t>, …, </a:t>
            </a:r>
            <a:r>
              <a:rPr lang="en-US" altLang="zh-CN" sz="2800" i="1" dirty="0">
                <a:latin typeface="Times New Roman" panose="02020603050405020304" pitchFamily="18" charset="0"/>
                <a:cs typeface="Times New Roman" panose="02020603050405020304" pitchFamily="18" charset="0"/>
              </a:rPr>
              <a:t>S</a:t>
            </a:r>
            <a:r>
              <a:rPr lang="en-US" altLang="zh-CN" sz="2800" i="1" baseline="-25000" dirty="0">
                <a:latin typeface="Times New Roman" panose="02020603050405020304" pitchFamily="18" charset="0"/>
                <a:cs typeface="Times New Roman" panose="02020603050405020304" pitchFamily="18" charset="0"/>
              </a:rPr>
              <a:t>r</a:t>
            </a:r>
            <a:r>
              <a:rPr lang="en-US" altLang="zh-CN" sz="2800" dirty="0">
                <a:latin typeface="Times New Roman" panose="02020603050405020304" pitchFamily="18" charset="0"/>
                <a:cs typeface="Times New Roman" panose="02020603050405020304" pitchFamily="18" charset="0"/>
              </a:rPr>
              <a:t>}, a set only containing one element {</a:t>
            </a:r>
            <a:r>
              <a:rPr lang="en-US" altLang="zh-CN" sz="2800" i="1" dirty="0">
                <a:latin typeface="Times New Roman" panose="02020603050405020304" pitchFamily="18" charset="0"/>
                <a:cs typeface="Times New Roman" panose="02020603050405020304" pitchFamily="18" charset="0"/>
              </a:rPr>
              <a:t>x</a:t>
            </a:r>
            <a:r>
              <a:rPr lang="en-US" altLang="zh-CN" sz="2800" dirty="0">
                <a:latin typeface="Times New Roman" panose="02020603050405020304" pitchFamily="18" charset="0"/>
                <a:cs typeface="Times New Roman" panose="02020603050405020304" pitchFamily="18" charset="0"/>
              </a:rPr>
              <a:t>} is added into </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cs typeface="Times New Roman" panose="02020603050405020304" pitchFamily="18" charset="0"/>
              </a:rPr>
              <a:t>, and its representative</a:t>
            </a:r>
            <a:r>
              <a:rPr lang="en-US" altLang="zh-CN" sz="2800" i="1" dirty="0">
                <a:latin typeface="Times New Roman" panose="02020603050405020304" pitchFamily="18" charset="0"/>
                <a:cs typeface="Times New Roman" panose="02020603050405020304" pitchFamily="18" charset="0"/>
              </a:rPr>
              <a:t> rep</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x</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x</a:t>
            </a:r>
            <a:r>
              <a:rPr lang="en-US" altLang="zh-CN" sz="2800" dirty="0">
                <a:latin typeface="Times New Roman" panose="02020603050405020304" pitchFamily="18" charset="0"/>
                <a:cs typeface="Times New Roman" panose="02020603050405020304" pitchFamily="18" charset="0"/>
              </a:rPr>
              <a:t>, where </a:t>
            </a:r>
            <a:r>
              <a:rPr lang="en-US" altLang="zh-CN" sz="2800" i="1" dirty="0">
                <a:latin typeface="Times New Roman" panose="02020603050405020304" pitchFamily="18" charset="0"/>
                <a:cs typeface="Times New Roman" panose="02020603050405020304" pitchFamily="18" charset="0"/>
              </a:rPr>
              <a:t>x</a:t>
            </a:r>
            <a:r>
              <a:rPr lang="en-US" altLang="zh-CN" sz="2800" dirty="0">
                <a:latin typeface="Times New Roman" panose="02020603050405020304" pitchFamily="18" charset="0"/>
                <a:cs typeface="Times New Roman" panose="02020603050405020304" pitchFamily="18" charset="0"/>
              </a:rPr>
              <a:t> is not in any </a:t>
            </a:r>
            <a:r>
              <a:rPr lang="en-US" altLang="zh-CN" sz="2800" i="1" dirty="0">
                <a:latin typeface="Times New Roman" panose="02020603050405020304" pitchFamily="18" charset="0"/>
                <a:cs typeface="Times New Roman" panose="02020603050405020304" pitchFamily="18" charset="0"/>
              </a:rPr>
              <a:t>S</a:t>
            </a:r>
            <a:r>
              <a:rPr lang="en-US" altLang="zh-CN" sz="2800" i="1" baseline="-25000" dirty="0">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 1</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dirty="0">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dirty="0">
                <a:latin typeface="Times New Roman" panose="02020603050405020304" pitchFamily="18" charset="0"/>
                <a:cs typeface="Times New Roman" panose="02020603050405020304" pitchFamily="18" charset="0"/>
              </a:rPr>
              <a:t>r</a:t>
            </a:r>
            <a:r>
              <a:rPr lang="en-US" altLang="zh-CN" sz="2800" dirty="0">
                <a:latin typeface="Times New Roman" panose="02020603050405020304" pitchFamily="18" charset="0"/>
                <a:cs typeface="Times New Roman" panose="02020603050405020304" pitchFamily="18" charset="0"/>
              </a:rPr>
              <a:t>.</a:t>
            </a:r>
            <a:endParaRPr lang="zh-CN" altLang="en-US" sz="2800" dirty="0">
              <a:latin typeface="Times New Roman" panose="02020603050405020304" pitchFamily="18" charset="0"/>
              <a:cs typeface="Times New Roman" panose="02020603050405020304" pitchFamily="18" charset="0"/>
            </a:endParaRPr>
          </a:p>
          <a:p>
            <a:r>
              <a:rPr lang="en-US" altLang="zh-CN" i="1" dirty="0">
                <a:solidFill>
                  <a:srgbClr val="FF0000"/>
                </a:solidFill>
                <a:latin typeface="Times New Roman" panose="02020603050405020304" pitchFamily="18" charset="0"/>
                <a:cs typeface="Times New Roman" panose="02020603050405020304" pitchFamily="18" charset="0"/>
              </a:rPr>
              <a:t>join</a:t>
            </a:r>
            <a:r>
              <a:rPr lang="en-US" altLang="zh-CN" dirty="0">
                <a:solidFill>
                  <a:srgbClr val="FF0000"/>
                </a:solidFill>
                <a:latin typeface="Times New Roman" panose="02020603050405020304" pitchFamily="18" charset="0"/>
                <a:cs typeface="Times New Roman" panose="02020603050405020304" pitchFamily="18" charset="0"/>
              </a:rPr>
              <a:t>(</a:t>
            </a:r>
            <a:r>
              <a:rPr lang="en-US" altLang="zh-CN" i="1" dirty="0">
                <a:solidFill>
                  <a:srgbClr val="FF0000"/>
                </a:solidFill>
                <a:latin typeface="Times New Roman" panose="02020603050405020304" pitchFamily="18" charset="0"/>
                <a:cs typeface="Times New Roman" panose="02020603050405020304" pitchFamily="18" charset="0"/>
              </a:rPr>
              <a:t>x</a:t>
            </a:r>
            <a:r>
              <a:rPr lang="en-US" altLang="zh-CN" dirty="0">
                <a:solidFill>
                  <a:srgbClr val="FF0000"/>
                </a:solidFill>
                <a:latin typeface="Times New Roman" panose="02020603050405020304" pitchFamily="18" charset="0"/>
                <a:cs typeface="Times New Roman" panose="02020603050405020304" pitchFamily="18" charset="0"/>
              </a:rPr>
              <a:t>, </a:t>
            </a:r>
            <a:r>
              <a:rPr lang="en-US" altLang="zh-CN" i="1" dirty="0">
                <a:solidFill>
                  <a:srgbClr val="FF0000"/>
                </a:solidFill>
                <a:latin typeface="Times New Roman" panose="02020603050405020304" pitchFamily="18" charset="0"/>
                <a:cs typeface="Times New Roman" panose="02020603050405020304" pitchFamily="18" charset="0"/>
              </a:rPr>
              <a:t>y</a:t>
            </a:r>
            <a:r>
              <a:rPr lang="en-US" altLang="zh-CN" dirty="0">
                <a:solidFill>
                  <a:srgbClr val="FF0000"/>
                </a:solidFill>
                <a:latin typeface="Times New Roman" panose="02020603050405020304" pitchFamily="18" charset="0"/>
                <a:cs typeface="Times New Roman" panose="02020603050405020304" pitchFamily="18" charset="0"/>
              </a:rPr>
              <a:t>): </a:t>
            </a:r>
          </a:p>
          <a:p>
            <a:pPr lvl="1"/>
            <a:r>
              <a:rPr lang="en-US" altLang="zh-CN" sz="2800" dirty="0">
                <a:latin typeface="Times New Roman" panose="02020603050405020304" pitchFamily="18" charset="0"/>
                <a:cs typeface="Times New Roman" panose="02020603050405020304" pitchFamily="18" charset="0"/>
              </a:rPr>
              <a:t>For union-find sets </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S</a:t>
            </a:r>
            <a:r>
              <a:rPr lang="en-US" altLang="zh-CN" sz="2800" baseline="-25000" dirty="0">
                <a:latin typeface="Times New Roman" panose="02020603050405020304" pitchFamily="18" charset="0"/>
                <a:cs typeface="Times New Roman" panose="02020603050405020304" pitchFamily="18" charset="0"/>
              </a:rPr>
              <a:t>1</a:t>
            </a:r>
            <a:r>
              <a:rPr lang="en-US" altLang="zh-CN" sz="2800" dirty="0">
                <a:latin typeface="Times New Roman" panose="02020603050405020304" pitchFamily="18" charset="0"/>
                <a:cs typeface="Times New Roman" panose="02020603050405020304" pitchFamily="18" charset="0"/>
              </a:rPr>
              <a:t>, </a:t>
            </a:r>
            <a:r>
              <a:rPr lang="en-US" altLang="zh-CN" sz="2800" i="1" dirty="0">
                <a:latin typeface="Times New Roman" panose="02020603050405020304" pitchFamily="18" charset="0"/>
                <a:cs typeface="Times New Roman" panose="02020603050405020304" pitchFamily="18" charset="0"/>
              </a:rPr>
              <a:t>S</a:t>
            </a:r>
            <a:r>
              <a:rPr lang="en-US" altLang="zh-CN" sz="2800" baseline="-25000" dirty="0">
                <a:latin typeface="Times New Roman" panose="02020603050405020304" pitchFamily="18" charset="0"/>
                <a:cs typeface="Times New Roman" panose="02020603050405020304" pitchFamily="18" charset="0"/>
              </a:rPr>
              <a:t>2</a:t>
            </a:r>
            <a:r>
              <a:rPr lang="en-US" altLang="zh-CN" sz="2800" dirty="0">
                <a:latin typeface="Times New Roman" panose="02020603050405020304" pitchFamily="18" charset="0"/>
                <a:cs typeface="Times New Roman" panose="02020603050405020304" pitchFamily="18" charset="0"/>
              </a:rPr>
              <a:t>, …, </a:t>
            </a:r>
            <a:r>
              <a:rPr lang="en-US" altLang="zh-CN" sz="2800" i="1" dirty="0">
                <a:latin typeface="Times New Roman" panose="02020603050405020304" pitchFamily="18" charset="0"/>
                <a:cs typeface="Times New Roman" panose="02020603050405020304" pitchFamily="18" charset="0"/>
              </a:rPr>
              <a:t>S</a:t>
            </a:r>
            <a:r>
              <a:rPr lang="en-US" altLang="zh-CN" sz="2800" i="1" baseline="-25000" dirty="0">
                <a:latin typeface="Times New Roman" panose="02020603050405020304" pitchFamily="18" charset="0"/>
                <a:cs typeface="Times New Roman" panose="02020603050405020304" pitchFamily="18" charset="0"/>
              </a:rPr>
              <a:t>r</a:t>
            </a:r>
            <a:r>
              <a:rPr lang="en-US" altLang="zh-CN" sz="2800" dirty="0">
                <a:latin typeface="Times New Roman" panose="02020603050405020304" pitchFamily="18" charset="0"/>
                <a:cs typeface="Times New Roman" panose="02020603050405020304" pitchFamily="18" charset="0"/>
              </a:rPr>
              <a:t>}, the union of two different sets </a:t>
            </a:r>
            <a:r>
              <a:rPr lang="en-US" altLang="zh-CN" sz="2800" i="1" dirty="0" err="1">
                <a:latin typeface="Times New Roman" panose="02020603050405020304" pitchFamily="18" charset="0"/>
                <a:cs typeface="Times New Roman" panose="02020603050405020304" pitchFamily="18" charset="0"/>
              </a:rPr>
              <a:t>S</a:t>
            </a:r>
            <a:r>
              <a:rPr lang="en-US" altLang="zh-CN" sz="2800" i="1" baseline="-25000" dirty="0" err="1">
                <a:latin typeface="Times New Roman" panose="02020603050405020304" pitchFamily="18" charset="0"/>
                <a:cs typeface="Times New Roman" panose="02020603050405020304" pitchFamily="18" charset="0"/>
              </a:rPr>
              <a:t>x</a:t>
            </a:r>
            <a:r>
              <a:rPr lang="en-US" altLang="zh-CN" sz="2800" dirty="0">
                <a:latin typeface="Times New Roman" panose="02020603050405020304" pitchFamily="18" charset="0"/>
                <a:cs typeface="Times New Roman" panose="02020603050405020304" pitchFamily="18" charset="0"/>
              </a:rPr>
              <a:t> and </a:t>
            </a:r>
            <a:r>
              <a:rPr lang="en-US" altLang="zh-CN" sz="2800" i="1" dirty="0">
                <a:latin typeface="Times New Roman" panose="02020603050405020304" pitchFamily="18" charset="0"/>
                <a:cs typeface="Times New Roman" panose="02020603050405020304" pitchFamily="18" charset="0"/>
              </a:rPr>
              <a:t>S</a:t>
            </a:r>
            <a:r>
              <a:rPr lang="en-US" altLang="zh-CN" sz="2800" i="1" baseline="-25000" dirty="0">
                <a:latin typeface="Times New Roman" panose="02020603050405020304" pitchFamily="18" charset="0"/>
                <a:cs typeface="Times New Roman" panose="02020603050405020304" pitchFamily="18" charset="0"/>
              </a:rPr>
              <a:t>y</a:t>
            </a:r>
            <a:r>
              <a:rPr lang="en-US" altLang="zh-CN" sz="2800" dirty="0">
                <a:latin typeface="Times New Roman" panose="02020603050405020304" pitchFamily="18" charset="0"/>
                <a:cs typeface="Times New Roman" panose="02020603050405020304" pitchFamily="18" charset="0"/>
              </a:rPr>
              <a:t> containing</a:t>
            </a:r>
            <a:r>
              <a:rPr lang="en-US" altLang="zh-CN" sz="2800" i="1" dirty="0">
                <a:latin typeface="Times New Roman" panose="02020603050405020304" pitchFamily="18" charset="0"/>
                <a:cs typeface="Times New Roman" panose="02020603050405020304" pitchFamily="18" charset="0"/>
              </a:rPr>
              <a:t> x</a:t>
            </a:r>
            <a:r>
              <a:rPr lang="en-US" altLang="zh-CN" sz="2800" dirty="0">
                <a:latin typeface="Times New Roman" panose="02020603050405020304" pitchFamily="18" charset="0"/>
                <a:cs typeface="Times New Roman" panose="02020603050405020304" pitchFamily="18" charset="0"/>
              </a:rPr>
              <a:t> and </a:t>
            </a:r>
            <a:r>
              <a:rPr lang="en-US" altLang="zh-CN" sz="2800" i="1" dirty="0">
                <a:latin typeface="Times New Roman" panose="02020603050405020304" pitchFamily="18" charset="0"/>
                <a:cs typeface="Times New Roman" panose="02020603050405020304" pitchFamily="18" charset="0"/>
              </a:rPr>
              <a:t>y</a:t>
            </a:r>
            <a:r>
              <a:rPr lang="en-US" altLang="zh-CN" sz="2800" dirty="0">
                <a:latin typeface="Times New Roman" panose="02020603050405020304" pitchFamily="18" charset="0"/>
                <a:cs typeface="Times New Roman" panose="02020603050405020304" pitchFamily="18" charset="0"/>
              </a:rPr>
              <a:t> respectively is denoted by </a:t>
            </a:r>
            <a:r>
              <a:rPr lang="en-US" altLang="zh-CN" sz="2800" i="1" dirty="0">
                <a:solidFill>
                  <a:srgbClr val="FF0000"/>
                </a:solidFill>
                <a:latin typeface="Times New Roman" panose="02020603050405020304" pitchFamily="18" charset="0"/>
                <a:cs typeface="Times New Roman" panose="02020603050405020304" pitchFamily="18" charset="0"/>
              </a:rPr>
              <a:t>join</a:t>
            </a:r>
            <a:r>
              <a:rPr lang="en-US" altLang="zh-CN" sz="2800" dirty="0">
                <a:solidFill>
                  <a:srgbClr val="FF0000"/>
                </a:solidFill>
                <a:latin typeface="Times New Roman" panose="02020603050405020304" pitchFamily="18" charset="0"/>
                <a:cs typeface="Times New Roman" panose="02020603050405020304" pitchFamily="18" charset="0"/>
              </a:rPr>
              <a:t>(</a:t>
            </a:r>
            <a:r>
              <a:rPr lang="en-US" altLang="zh-CN" sz="2800" i="1" dirty="0">
                <a:solidFill>
                  <a:srgbClr val="FF0000"/>
                </a:solidFill>
                <a:latin typeface="Times New Roman" panose="02020603050405020304" pitchFamily="18" charset="0"/>
                <a:cs typeface="Times New Roman" panose="02020603050405020304" pitchFamily="18" charset="0"/>
              </a:rPr>
              <a:t>x</a:t>
            </a:r>
            <a:r>
              <a:rPr lang="en-US" altLang="zh-CN" sz="2800" dirty="0">
                <a:solidFill>
                  <a:srgbClr val="FF0000"/>
                </a:solidFill>
                <a:latin typeface="Times New Roman" panose="02020603050405020304" pitchFamily="18" charset="0"/>
                <a:cs typeface="Times New Roman" panose="02020603050405020304" pitchFamily="18" charset="0"/>
              </a:rPr>
              <a:t>, </a:t>
            </a:r>
            <a:r>
              <a:rPr lang="en-US" altLang="zh-CN" sz="2800" i="1" dirty="0">
                <a:solidFill>
                  <a:srgbClr val="FF0000"/>
                </a:solidFill>
                <a:latin typeface="Times New Roman" panose="02020603050405020304" pitchFamily="18" charset="0"/>
                <a:cs typeface="Times New Roman" panose="02020603050405020304" pitchFamily="18" charset="0"/>
              </a:rPr>
              <a:t>y</a:t>
            </a:r>
            <a:r>
              <a:rPr lang="en-US" altLang="zh-CN" sz="2800" dirty="0">
                <a:solidFill>
                  <a:srgbClr val="FF0000"/>
                </a:solidFill>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 That is, </a:t>
            </a:r>
            <a:r>
              <a:rPr lang="en-US" altLang="zh-CN" sz="2800" i="1" dirty="0" err="1">
                <a:latin typeface="Times New Roman" panose="02020603050405020304" pitchFamily="18" charset="0"/>
                <a:cs typeface="Times New Roman" panose="02020603050405020304" pitchFamily="18" charset="0"/>
              </a:rPr>
              <a:t>S</a:t>
            </a:r>
            <a:r>
              <a:rPr lang="en-US" altLang="zh-CN" sz="2800" i="1" baseline="-25000" dirty="0" err="1">
                <a:latin typeface="Times New Roman" panose="02020603050405020304" pitchFamily="18" charset="0"/>
                <a:cs typeface="Times New Roman" panose="02020603050405020304" pitchFamily="18" charset="0"/>
              </a:rPr>
              <a:t>x</a:t>
            </a:r>
            <a:r>
              <a:rPr lang="en-US" altLang="zh-CN" sz="2800" dirty="0">
                <a:latin typeface="Times New Roman" panose="02020603050405020304" pitchFamily="18" charset="0"/>
                <a:cs typeface="Times New Roman" panose="02020603050405020304" pitchFamily="18" charset="0"/>
              </a:rPr>
              <a:t> and </a:t>
            </a:r>
            <a:r>
              <a:rPr lang="en-US" altLang="zh-CN" sz="2800" i="1" dirty="0">
                <a:latin typeface="Times New Roman" panose="02020603050405020304" pitchFamily="18" charset="0"/>
                <a:cs typeface="Times New Roman" panose="02020603050405020304" pitchFamily="18" charset="0"/>
              </a:rPr>
              <a:t>S</a:t>
            </a:r>
            <a:r>
              <a:rPr lang="en-US" altLang="zh-CN" sz="2800" i="1" baseline="-25000" dirty="0">
                <a:latin typeface="Times New Roman" panose="02020603050405020304" pitchFamily="18" charset="0"/>
                <a:cs typeface="Times New Roman" panose="02020603050405020304" pitchFamily="18" charset="0"/>
              </a:rPr>
              <a:t>y</a:t>
            </a:r>
            <a:r>
              <a:rPr lang="en-US" altLang="zh-CN" sz="2800" dirty="0">
                <a:latin typeface="Times New Roman" panose="02020603050405020304" pitchFamily="18" charset="0"/>
                <a:cs typeface="Times New Roman" panose="02020603050405020304" pitchFamily="18" charset="0"/>
              </a:rPr>
              <a:t> are deleted from </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cs typeface="Times New Roman" panose="02020603050405020304" pitchFamily="18" charset="0"/>
              </a:rPr>
              <a:t>, and the union for </a:t>
            </a:r>
            <a:r>
              <a:rPr lang="en-US" altLang="zh-CN" sz="2800" i="1" dirty="0" err="1">
                <a:latin typeface="Times New Roman" panose="02020603050405020304" pitchFamily="18" charset="0"/>
                <a:cs typeface="Times New Roman" panose="02020603050405020304" pitchFamily="18" charset="0"/>
              </a:rPr>
              <a:t>S</a:t>
            </a:r>
            <a:r>
              <a:rPr lang="en-US" altLang="zh-CN" sz="2800" i="1" baseline="-25000" dirty="0" err="1">
                <a:latin typeface="Times New Roman" panose="02020603050405020304" pitchFamily="18" charset="0"/>
                <a:cs typeface="Times New Roman" panose="02020603050405020304" pitchFamily="18" charset="0"/>
              </a:rPr>
              <a:t>x</a:t>
            </a:r>
            <a:r>
              <a:rPr lang="en-US" altLang="zh-CN" sz="2800" dirty="0">
                <a:latin typeface="Times New Roman" panose="02020603050405020304" pitchFamily="18" charset="0"/>
                <a:cs typeface="Times New Roman" panose="02020603050405020304" pitchFamily="18" charset="0"/>
              </a:rPr>
              <a:t> and </a:t>
            </a:r>
            <a:r>
              <a:rPr lang="en-US" altLang="zh-CN" sz="2800" i="1" dirty="0">
                <a:latin typeface="Times New Roman" panose="02020603050405020304" pitchFamily="18" charset="0"/>
                <a:cs typeface="Times New Roman" panose="02020603050405020304" pitchFamily="18" charset="0"/>
              </a:rPr>
              <a:t>S</a:t>
            </a:r>
            <a:r>
              <a:rPr lang="en-US" altLang="zh-CN" sz="2800" i="1" baseline="-25000" dirty="0">
                <a:latin typeface="Times New Roman" panose="02020603050405020304" pitchFamily="18" charset="0"/>
                <a:cs typeface="Times New Roman" panose="02020603050405020304" pitchFamily="18" charset="0"/>
              </a:rPr>
              <a:t>y  </a:t>
            </a:r>
            <a:r>
              <a:rPr lang="en-US" altLang="zh-CN" sz="2800" dirty="0">
                <a:latin typeface="Times New Roman" panose="02020603050405020304" pitchFamily="18" charset="0"/>
                <a:cs typeface="Times New Roman" panose="02020603050405020304" pitchFamily="18" charset="0"/>
              </a:rPr>
              <a:t>is joined into </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cs typeface="Times New Roman" panose="02020603050405020304" pitchFamily="18" charset="0"/>
              </a:rPr>
              <a:t>.</a:t>
            </a:r>
            <a:endParaRPr lang="zh-CN" altLang="zh-CN" sz="2800"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a:t>
            </a:r>
            <a:r>
              <a:rPr lang="en-IN" altLang="zh-CN" i="1" dirty="0" err="1">
                <a:solidFill>
                  <a:srgbClr val="FF0000"/>
                </a:solidFill>
                <a:latin typeface="Times New Roman" panose="02020603050405020304" pitchFamily="18" charset="0"/>
                <a:cs typeface="Times New Roman" panose="02020603050405020304" pitchFamily="18" charset="0"/>
              </a:rPr>
              <a:t>set_find</a:t>
            </a:r>
            <a:r>
              <a:rPr lang="en-IN" altLang="zh-CN" dirty="0">
                <a:solidFill>
                  <a:srgbClr val="FF0000"/>
                </a:solidFill>
                <a:latin typeface="Times New Roman" panose="02020603050405020304" pitchFamily="18" charset="0"/>
                <a:cs typeface="Times New Roman" panose="02020603050405020304" pitchFamily="18" charset="0"/>
              </a:rPr>
              <a:t>(</a:t>
            </a:r>
            <a:r>
              <a:rPr lang="en-IN" altLang="zh-CN" i="1" dirty="0">
                <a:solidFill>
                  <a:srgbClr val="FF0000"/>
                </a:solidFill>
                <a:latin typeface="Times New Roman" panose="02020603050405020304" pitchFamily="18" charset="0"/>
                <a:cs typeface="Times New Roman" panose="02020603050405020304" pitchFamily="18" charset="0"/>
              </a:rPr>
              <a:t>x</a:t>
            </a:r>
            <a:r>
              <a:rPr lang="en-IN" altLang="zh-CN" dirty="0">
                <a:solidFill>
                  <a:srgbClr val="FF0000"/>
                </a:solidFill>
                <a:latin typeface="Times New Roman" panose="02020603050405020304" pitchFamily="18" charset="0"/>
                <a:cs typeface="Times New Roman" panose="02020603050405020304" pitchFamily="18" charset="0"/>
              </a:rPr>
              <a:t>)</a:t>
            </a:r>
            <a:r>
              <a:rPr lang="en-IN" altLang="zh-CN" dirty="0">
                <a:latin typeface="Times New Roman" panose="02020603050405020304" pitchFamily="18" charset="0"/>
                <a:cs typeface="Times New Roman" panose="02020603050405020304" pitchFamily="18" charset="0"/>
              </a:rPr>
              <a:t>: </a:t>
            </a:r>
          </a:p>
          <a:p>
            <a:pPr lvl="1"/>
            <a:r>
              <a:rPr lang="en-IN" altLang="zh-CN" sz="2800" dirty="0">
                <a:latin typeface="Times New Roman" panose="02020603050405020304" pitchFamily="18" charset="0"/>
                <a:cs typeface="Times New Roman" panose="02020603050405020304" pitchFamily="18" charset="0"/>
              </a:rPr>
              <a:t>For union-find sets </a:t>
            </a:r>
            <a:r>
              <a:rPr lang="en-IN" altLang="zh-CN" sz="2800" dirty="0">
                <a:latin typeface="Times New Roman" panose="02020603050405020304" pitchFamily="18" charset="0"/>
                <a:cs typeface="Times New Roman" panose="02020603050405020304" pitchFamily="18" charset="0"/>
                <a:sym typeface="Symbol" panose="05050102010706020507" pitchFamily="18" charset="2"/>
              </a:rPr>
              <a:t></a:t>
            </a:r>
            <a:r>
              <a:rPr lang="en-IN" altLang="zh-CN" sz="2800" dirty="0">
                <a:latin typeface="Times New Roman" panose="02020603050405020304" pitchFamily="18" charset="0"/>
                <a:cs typeface="Times New Roman" panose="02020603050405020304" pitchFamily="18" charset="0"/>
              </a:rPr>
              <a:t>={</a:t>
            </a:r>
            <a:r>
              <a:rPr lang="en-IN" altLang="zh-CN" sz="2800" i="1" dirty="0">
                <a:latin typeface="Times New Roman" panose="02020603050405020304" pitchFamily="18" charset="0"/>
                <a:cs typeface="Times New Roman" panose="02020603050405020304" pitchFamily="18" charset="0"/>
              </a:rPr>
              <a:t>S</a:t>
            </a:r>
            <a:r>
              <a:rPr lang="en-IN" altLang="zh-CN" sz="2800" baseline="-25000" dirty="0">
                <a:latin typeface="Times New Roman" panose="02020603050405020304" pitchFamily="18" charset="0"/>
                <a:cs typeface="Times New Roman" panose="02020603050405020304" pitchFamily="18" charset="0"/>
              </a:rPr>
              <a:t>1</a:t>
            </a:r>
            <a:r>
              <a:rPr lang="en-IN" altLang="zh-CN" sz="2800" dirty="0">
                <a:latin typeface="Times New Roman" panose="02020603050405020304" pitchFamily="18" charset="0"/>
                <a:cs typeface="Times New Roman" panose="02020603050405020304" pitchFamily="18" charset="0"/>
              </a:rPr>
              <a:t>, </a:t>
            </a:r>
            <a:r>
              <a:rPr lang="en-IN" altLang="zh-CN" sz="2800" i="1" dirty="0">
                <a:latin typeface="Times New Roman" panose="02020603050405020304" pitchFamily="18" charset="0"/>
                <a:cs typeface="Times New Roman" panose="02020603050405020304" pitchFamily="18" charset="0"/>
              </a:rPr>
              <a:t>S</a:t>
            </a:r>
            <a:r>
              <a:rPr lang="en-IN" altLang="zh-CN" sz="2800" baseline="-25000" dirty="0">
                <a:latin typeface="Times New Roman" panose="02020603050405020304" pitchFamily="18" charset="0"/>
                <a:cs typeface="Times New Roman" panose="02020603050405020304" pitchFamily="18" charset="0"/>
              </a:rPr>
              <a:t>2</a:t>
            </a:r>
            <a:r>
              <a:rPr lang="en-IN" altLang="zh-CN" sz="2800" dirty="0">
                <a:latin typeface="Times New Roman" panose="02020603050405020304" pitchFamily="18" charset="0"/>
                <a:cs typeface="Times New Roman" panose="02020603050405020304" pitchFamily="18" charset="0"/>
              </a:rPr>
              <a:t>, …, </a:t>
            </a:r>
            <a:r>
              <a:rPr lang="en-IN" altLang="zh-CN" sz="2800" i="1" dirty="0">
                <a:latin typeface="Times New Roman" panose="02020603050405020304" pitchFamily="18" charset="0"/>
                <a:cs typeface="Times New Roman" panose="02020603050405020304" pitchFamily="18" charset="0"/>
              </a:rPr>
              <a:t>S</a:t>
            </a:r>
            <a:r>
              <a:rPr lang="en-IN" altLang="zh-CN" sz="2800" i="1" baseline="-25000" dirty="0">
                <a:latin typeface="Times New Roman" panose="02020603050405020304" pitchFamily="18" charset="0"/>
                <a:cs typeface="Times New Roman" panose="02020603050405020304" pitchFamily="18" charset="0"/>
              </a:rPr>
              <a:t>r</a:t>
            </a:r>
            <a:r>
              <a:rPr lang="en-IN" altLang="zh-CN" sz="2800" dirty="0">
                <a:latin typeface="Times New Roman" panose="02020603050405020304" pitchFamily="18" charset="0"/>
                <a:cs typeface="Times New Roman" panose="02020603050405020304" pitchFamily="18" charset="0"/>
              </a:rPr>
              <a:t>}, element </a:t>
            </a:r>
            <a:r>
              <a:rPr lang="en-IN" altLang="zh-CN" sz="2800" i="1" dirty="0">
                <a:latin typeface="Times New Roman" panose="02020603050405020304" pitchFamily="18" charset="0"/>
                <a:cs typeface="Times New Roman" panose="02020603050405020304" pitchFamily="18" charset="0"/>
              </a:rPr>
              <a:t>x</a:t>
            </a:r>
            <a:r>
              <a:rPr lang="en-IN" altLang="zh-CN" sz="2800" dirty="0">
                <a:latin typeface="Times New Roman" panose="02020603050405020304" pitchFamily="18" charset="0"/>
                <a:cs typeface="Times New Roman" panose="02020603050405020304" pitchFamily="18" charset="0"/>
              </a:rPr>
              <a:t> is in Set </a:t>
            </a:r>
            <a:r>
              <a:rPr lang="en-IN" altLang="zh-CN" sz="2800" i="1" dirty="0" err="1">
                <a:latin typeface="Times New Roman" panose="02020603050405020304" pitchFamily="18" charset="0"/>
                <a:cs typeface="Times New Roman" panose="02020603050405020304" pitchFamily="18" charset="0"/>
              </a:rPr>
              <a:t>S</a:t>
            </a:r>
            <a:r>
              <a:rPr lang="en-IN" altLang="zh-CN" sz="2800" i="1" baseline="-25000" dirty="0" err="1">
                <a:latin typeface="Times New Roman" panose="02020603050405020304" pitchFamily="18" charset="0"/>
                <a:cs typeface="Times New Roman" panose="02020603050405020304" pitchFamily="18" charset="0"/>
              </a:rPr>
              <a:t>x</a:t>
            </a:r>
            <a:r>
              <a:rPr lang="en-IN" altLang="zh-CN" sz="2800" dirty="0">
                <a:latin typeface="Times New Roman" panose="02020603050405020304" pitchFamily="18" charset="0"/>
                <a:cs typeface="Times New Roman" panose="02020603050405020304" pitchFamily="18" charset="0"/>
              </a:rPr>
              <a:t>, and </a:t>
            </a:r>
            <a:r>
              <a:rPr lang="en-IN" altLang="zh-CN" sz="2800" i="1" dirty="0" err="1">
                <a:solidFill>
                  <a:srgbClr val="FF0000"/>
                </a:solidFill>
                <a:latin typeface="Times New Roman" panose="02020603050405020304" pitchFamily="18" charset="0"/>
                <a:cs typeface="Times New Roman" panose="02020603050405020304" pitchFamily="18" charset="0"/>
              </a:rPr>
              <a:t>set_find</a:t>
            </a:r>
            <a:r>
              <a:rPr lang="en-IN" altLang="zh-CN" sz="2800" dirty="0">
                <a:solidFill>
                  <a:srgbClr val="FF0000"/>
                </a:solidFill>
                <a:latin typeface="Times New Roman" panose="02020603050405020304" pitchFamily="18" charset="0"/>
                <a:cs typeface="Times New Roman" panose="02020603050405020304" pitchFamily="18" charset="0"/>
              </a:rPr>
              <a:t>(</a:t>
            </a:r>
            <a:r>
              <a:rPr lang="en-IN" altLang="zh-CN" sz="2800" i="1" dirty="0">
                <a:solidFill>
                  <a:srgbClr val="FF0000"/>
                </a:solidFill>
                <a:latin typeface="Times New Roman" panose="02020603050405020304" pitchFamily="18" charset="0"/>
                <a:cs typeface="Times New Roman" panose="02020603050405020304" pitchFamily="18" charset="0"/>
              </a:rPr>
              <a:t>x</a:t>
            </a:r>
            <a:r>
              <a:rPr lang="en-IN" altLang="zh-CN" sz="2800" dirty="0">
                <a:solidFill>
                  <a:srgbClr val="FF0000"/>
                </a:solidFill>
                <a:latin typeface="Times New Roman" panose="02020603050405020304" pitchFamily="18" charset="0"/>
                <a:cs typeface="Times New Roman" panose="02020603050405020304" pitchFamily="18" charset="0"/>
              </a:rPr>
              <a:t>) </a:t>
            </a:r>
            <a:r>
              <a:rPr lang="en-IN" altLang="zh-CN" sz="2800" dirty="0">
                <a:latin typeface="Times New Roman" panose="02020603050405020304" pitchFamily="18" charset="0"/>
                <a:cs typeface="Times New Roman" panose="02020603050405020304" pitchFamily="18" charset="0"/>
              </a:rPr>
              <a:t>returns representative </a:t>
            </a:r>
            <a:r>
              <a:rPr lang="en-IN" altLang="zh-CN" sz="2800" i="1" dirty="0">
                <a:latin typeface="Times New Roman" panose="02020603050405020304" pitchFamily="18" charset="0"/>
                <a:cs typeface="Times New Roman" panose="02020603050405020304" pitchFamily="18" charset="0"/>
              </a:rPr>
              <a:t>rep</a:t>
            </a:r>
            <a:r>
              <a:rPr lang="en-IN" altLang="zh-CN" sz="2800" dirty="0">
                <a:latin typeface="Times New Roman" panose="02020603050405020304" pitchFamily="18" charset="0"/>
                <a:cs typeface="Times New Roman" panose="02020603050405020304" pitchFamily="18" charset="0"/>
              </a:rPr>
              <a:t>[</a:t>
            </a:r>
            <a:r>
              <a:rPr lang="en-IN" altLang="zh-CN" sz="2800" i="1" dirty="0" err="1">
                <a:latin typeface="Times New Roman" panose="02020603050405020304" pitchFamily="18" charset="0"/>
                <a:cs typeface="Times New Roman" panose="02020603050405020304" pitchFamily="18" charset="0"/>
              </a:rPr>
              <a:t>S</a:t>
            </a:r>
            <a:r>
              <a:rPr lang="en-IN" altLang="zh-CN" sz="2800" i="1" baseline="-25000" dirty="0" err="1">
                <a:latin typeface="Times New Roman" panose="02020603050405020304" pitchFamily="18" charset="0"/>
                <a:cs typeface="Times New Roman" panose="02020603050405020304" pitchFamily="18" charset="0"/>
              </a:rPr>
              <a:t>x</a:t>
            </a:r>
            <a:r>
              <a:rPr lang="en-IN" altLang="zh-CN" sz="2800" dirty="0">
                <a:latin typeface="Times New Roman" panose="02020603050405020304" pitchFamily="18" charset="0"/>
                <a:cs typeface="Times New Roman" panose="02020603050405020304" pitchFamily="18" charset="0"/>
              </a:rPr>
              <a:t>] for Set </a:t>
            </a:r>
            <a:r>
              <a:rPr lang="en-IN" altLang="zh-CN" sz="2800" i="1" dirty="0" err="1">
                <a:latin typeface="Times New Roman" panose="02020603050405020304" pitchFamily="18" charset="0"/>
                <a:cs typeface="Times New Roman" panose="02020603050405020304" pitchFamily="18" charset="0"/>
              </a:rPr>
              <a:t>S</a:t>
            </a:r>
            <a:r>
              <a:rPr lang="en-IN" altLang="zh-CN" sz="2800" i="1" baseline="-25000" dirty="0" err="1">
                <a:latin typeface="Times New Roman" panose="02020603050405020304" pitchFamily="18" charset="0"/>
                <a:cs typeface="Times New Roman" panose="02020603050405020304" pitchFamily="18" charset="0"/>
              </a:rPr>
              <a:t>x</a:t>
            </a:r>
            <a:r>
              <a:rPr lang="en-IN" altLang="zh-CN" sz="2800" dirty="0">
                <a:latin typeface="Times New Roman" panose="02020603050405020304" pitchFamily="18" charset="0"/>
                <a:cs typeface="Times New Roman" panose="02020603050405020304" pitchFamily="18" charset="0"/>
              </a:rPr>
              <a:t>.</a:t>
            </a:r>
            <a:endParaRPr lang="zh-CN" altLang="zh-CN" sz="2800" dirty="0">
              <a:latin typeface="Times New Roman" panose="02020603050405020304" pitchFamily="18" charset="0"/>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1964395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365124"/>
            <a:ext cx="10515600" cy="6209411"/>
          </a:xfrm>
        </p:spPr>
      </p:pic>
    </p:spTree>
    <p:extLst>
      <p:ext uri="{BB962C8B-B14F-4D97-AF65-F5344CB8AC3E}">
        <p14:creationId xmlns:p14="http://schemas.microsoft.com/office/powerpoint/2010/main" val="2351475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92835"/>
            <a:ext cx="10515600" cy="6227699"/>
          </a:xfrm>
        </p:spPr>
      </p:pic>
    </p:spTree>
    <p:extLst>
      <p:ext uri="{BB962C8B-B14F-4D97-AF65-F5344CB8AC3E}">
        <p14:creationId xmlns:p14="http://schemas.microsoft.com/office/powerpoint/2010/main" val="3030917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924179"/>
          </a:xfrm>
        </p:spPr>
        <p:txBody>
          <a:bodyPr>
            <a:normAutofit/>
          </a:bodyPr>
          <a:lstStyle/>
          <a:p>
            <a:r>
              <a:rPr lang="en-US" altLang="zh-CN" sz="3200" dirty="0">
                <a:solidFill>
                  <a:srgbClr val="C00000"/>
                </a:solidFill>
                <a:latin typeface="Times New Roman" panose="02020603050405020304" pitchFamily="18" charset="0"/>
                <a:cs typeface="Times New Roman" panose="02020603050405020304" pitchFamily="18" charset="0"/>
              </a:rPr>
              <a:t>The algorithm that the search is with "path compression</a:t>
            </a:r>
            <a:r>
              <a:rPr lang="en-US" altLang="zh-CN" sz="3200" dirty="0"/>
              <a:t>"</a:t>
            </a:r>
            <a:endParaRPr lang="zh-CN" altLang="en-US" sz="3200" dirty="0"/>
          </a:p>
        </p:txBody>
      </p:sp>
      <p:sp>
        <p:nvSpPr>
          <p:cNvPr id="3" name="内容占位符 2"/>
          <p:cNvSpPr>
            <a:spLocks noGrp="1"/>
          </p:cNvSpPr>
          <p:nvPr>
            <p:ph idx="1"/>
          </p:nvPr>
        </p:nvSpPr>
        <p:spPr>
          <a:xfrm>
            <a:off x="838200" y="1517904"/>
            <a:ext cx="10515600" cy="5266943"/>
          </a:xfrm>
        </p:spPr>
        <p:txBody>
          <a:bodyPr>
            <a:normAutofit/>
          </a:bodyPr>
          <a:lstStyle/>
          <a:p>
            <a:r>
              <a:rPr lang="en-US" altLang="zh-CN" sz="4000" dirty="0">
                <a:latin typeface="Times New Roman" panose="02020603050405020304" pitchFamily="18" charset="0"/>
                <a:cs typeface="Times New Roman" panose="02020603050405020304" pitchFamily="18" charset="0"/>
              </a:rPr>
              <a:t>From node </a:t>
            </a:r>
            <a:r>
              <a:rPr lang="en-US" altLang="zh-CN" sz="4000" i="1" dirty="0">
                <a:latin typeface="Times New Roman" panose="02020603050405020304" pitchFamily="18" charset="0"/>
                <a:cs typeface="Times New Roman" panose="02020603050405020304" pitchFamily="18" charset="0"/>
              </a:rPr>
              <a:t>x</a:t>
            </a:r>
            <a:r>
              <a:rPr lang="en-US" altLang="zh-CN" sz="4000" dirty="0">
                <a:latin typeface="Times New Roman" panose="02020603050405020304" pitchFamily="18" charset="0"/>
                <a:cs typeface="Times New Roman" panose="02020603050405020304" pitchFamily="18" charset="0"/>
              </a:rPr>
              <a:t>, through set pointers the root of the tree </a:t>
            </a:r>
            <a:r>
              <a:rPr lang="en-US" altLang="zh-CN" sz="4000" i="1" dirty="0">
                <a:latin typeface="Times New Roman" panose="02020603050405020304" pitchFamily="18" charset="0"/>
                <a:cs typeface="Times New Roman" panose="02020603050405020304" pitchFamily="18" charset="0"/>
              </a:rPr>
              <a:t>f</a:t>
            </a:r>
            <a:r>
              <a:rPr lang="en-US" altLang="zh-CN" sz="4000" dirty="0">
                <a:latin typeface="Times New Roman" panose="02020603050405020304" pitchFamily="18" charset="0"/>
                <a:cs typeface="Times New Roman" panose="02020603050405020304" pitchFamily="18" charset="0"/>
              </a:rPr>
              <a:t> (</a:t>
            </a:r>
            <a:r>
              <a:rPr lang="en-US" altLang="zh-CN" sz="4000" i="1" dirty="0">
                <a:latin typeface="Times New Roman" panose="02020603050405020304" pitchFamily="18" charset="0"/>
                <a:cs typeface="Times New Roman" panose="02020603050405020304" pitchFamily="18" charset="0"/>
              </a:rPr>
              <a:t>set</a:t>
            </a:r>
            <a:r>
              <a:rPr lang="en-US" altLang="zh-CN" sz="4000" dirty="0">
                <a:latin typeface="Times New Roman" panose="02020603050405020304" pitchFamily="18" charset="0"/>
                <a:cs typeface="Times New Roman" panose="02020603050405020304" pitchFamily="18" charset="0"/>
              </a:rPr>
              <a:t>[</a:t>
            </a:r>
            <a:r>
              <a:rPr lang="en-US" altLang="zh-CN" sz="4000" i="1" dirty="0">
                <a:latin typeface="Times New Roman" panose="02020603050405020304" pitchFamily="18" charset="0"/>
                <a:cs typeface="Times New Roman" panose="02020603050405020304" pitchFamily="18" charset="0"/>
              </a:rPr>
              <a:t>f</a:t>
            </a:r>
            <a:r>
              <a:rPr lang="en-US" altLang="zh-CN" sz="4000" dirty="0">
                <a:latin typeface="Times New Roman" panose="02020603050405020304" pitchFamily="18" charset="0"/>
                <a:cs typeface="Times New Roman" panose="02020603050405020304" pitchFamily="18" charset="0"/>
              </a:rPr>
              <a:t>]&lt;0) is found. </a:t>
            </a:r>
          </a:p>
          <a:p>
            <a:r>
              <a:rPr lang="en-US" altLang="zh-CN" sz="4000" dirty="0">
                <a:latin typeface="Times New Roman" panose="02020603050405020304" pitchFamily="18" charset="0"/>
                <a:cs typeface="Times New Roman" panose="02020603050405020304" pitchFamily="18" charset="0"/>
              </a:rPr>
              <a:t>Set pointers for all nodes on the path from </a:t>
            </a:r>
            <a:r>
              <a:rPr lang="en-US" altLang="zh-CN" sz="4000" i="1" dirty="0">
                <a:latin typeface="Times New Roman" panose="02020603050405020304" pitchFamily="18" charset="0"/>
                <a:cs typeface="Times New Roman" panose="02020603050405020304" pitchFamily="18" charset="0"/>
              </a:rPr>
              <a:t>x</a:t>
            </a:r>
            <a:r>
              <a:rPr lang="en-US" altLang="zh-CN" sz="4000" dirty="0">
                <a:latin typeface="Times New Roman" panose="02020603050405020304" pitchFamily="18" charset="0"/>
                <a:cs typeface="Times New Roman" panose="02020603050405020304" pitchFamily="18" charset="0"/>
              </a:rPr>
              <a:t> to </a:t>
            </a:r>
            <a:r>
              <a:rPr lang="en-US" altLang="zh-CN" sz="4000" i="1" dirty="0">
                <a:latin typeface="Times New Roman" panose="02020603050405020304" pitchFamily="18" charset="0"/>
                <a:cs typeface="Times New Roman" panose="02020603050405020304" pitchFamily="18" charset="0"/>
              </a:rPr>
              <a:t>f</a:t>
            </a:r>
            <a:r>
              <a:rPr lang="en-US" altLang="zh-CN" sz="4000" dirty="0">
                <a:latin typeface="Times New Roman" panose="02020603050405020304" pitchFamily="18" charset="0"/>
                <a:cs typeface="Times New Roman" panose="02020603050405020304" pitchFamily="18" charset="0"/>
              </a:rPr>
              <a:t> point to </a:t>
            </a:r>
            <a:r>
              <a:rPr lang="en-US" altLang="zh-CN" sz="4000" i="1" dirty="0">
                <a:latin typeface="Times New Roman" panose="02020603050405020304" pitchFamily="18" charset="0"/>
                <a:cs typeface="Times New Roman" panose="02020603050405020304" pitchFamily="18" charset="0"/>
              </a:rPr>
              <a:t>f</a:t>
            </a:r>
            <a:r>
              <a:rPr lang="en-US" altLang="zh-CN" sz="4000" dirty="0">
                <a:latin typeface="Times New Roman" panose="02020603050405020304" pitchFamily="18" charset="0"/>
                <a:cs typeface="Times New Roman" panose="02020603050405020304" pitchFamily="18" charset="0"/>
              </a:rPr>
              <a:t> to compress the path. </a:t>
            </a:r>
          </a:p>
        </p:txBody>
      </p:sp>
    </p:spTree>
    <p:extLst>
      <p:ext uri="{BB962C8B-B14F-4D97-AF65-F5344CB8AC3E}">
        <p14:creationId xmlns:p14="http://schemas.microsoft.com/office/powerpoint/2010/main" val="3729784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924179"/>
          </a:xfrm>
        </p:spPr>
        <p:txBody>
          <a:bodyPr>
            <a:normAutofit/>
          </a:bodyPr>
          <a:lstStyle/>
          <a:p>
            <a:r>
              <a:rPr lang="en-US" altLang="zh-CN" sz="3200" dirty="0">
                <a:solidFill>
                  <a:srgbClr val="C00000"/>
                </a:solidFill>
                <a:latin typeface="Times New Roman" panose="02020603050405020304" pitchFamily="18" charset="0"/>
                <a:cs typeface="Times New Roman" panose="02020603050405020304" pitchFamily="18" charset="0"/>
              </a:rPr>
              <a:t>The algorithm that the search is with "path compression</a:t>
            </a:r>
            <a:r>
              <a:rPr lang="en-US" altLang="zh-CN" sz="3200" dirty="0"/>
              <a:t>"</a:t>
            </a:r>
            <a:endParaRPr lang="zh-CN" altLang="en-US" sz="3200" dirty="0"/>
          </a:p>
        </p:txBody>
      </p:sp>
      <p:sp>
        <p:nvSpPr>
          <p:cNvPr id="3" name="内容占位符 2"/>
          <p:cNvSpPr>
            <a:spLocks noGrp="1"/>
          </p:cNvSpPr>
          <p:nvPr>
            <p:ph idx="1"/>
          </p:nvPr>
        </p:nvSpPr>
        <p:spPr>
          <a:xfrm>
            <a:off x="838200" y="1517904"/>
            <a:ext cx="10515600" cy="5266943"/>
          </a:xfrm>
        </p:spPr>
        <p:txBody>
          <a:bodyPr>
            <a:normAutofit/>
          </a:bodyPr>
          <a:lstStyle/>
          <a:p>
            <a:r>
              <a:rPr lang="en-US" altLang="zh-CN" sz="4000" dirty="0">
                <a:latin typeface="Times New Roman" panose="02020603050405020304" pitchFamily="18" charset="0"/>
                <a:cs typeface="Times New Roman" panose="02020603050405020304" pitchFamily="18" charset="0"/>
              </a:rPr>
              <a:t>int</a:t>
            </a:r>
            <a:r>
              <a:rPr lang="en-US" altLang="zh-CN" sz="4000" i="1" dirty="0">
                <a:latin typeface="Times New Roman" panose="02020603050405020304" pitchFamily="18" charset="0"/>
                <a:cs typeface="Times New Roman" panose="02020603050405020304" pitchFamily="18" charset="0"/>
              </a:rPr>
              <a:t> </a:t>
            </a:r>
            <a:r>
              <a:rPr lang="en-US" altLang="zh-CN" sz="4000" i="1" dirty="0" err="1">
                <a:latin typeface="Times New Roman" panose="02020603050405020304" pitchFamily="18" charset="0"/>
                <a:cs typeface="Times New Roman" panose="02020603050405020304" pitchFamily="18" charset="0"/>
              </a:rPr>
              <a:t>set_find</a:t>
            </a:r>
            <a:r>
              <a:rPr lang="en-US" altLang="zh-CN" sz="4000" dirty="0">
                <a:latin typeface="Times New Roman" panose="02020603050405020304" pitchFamily="18" charset="0"/>
                <a:cs typeface="Times New Roman" panose="02020603050405020304" pitchFamily="18" charset="0"/>
              </a:rPr>
              <a:t>(int </a:t>
            </a:r>
            <a:r>
              <a:rPr lang="en-US" altLang="zh-CN" sz="4000" i="1" dirty="0">
                <a:latin typeface="Times New Roman" panose="02020603050405020304" pitchFamily="18" charset="0"/>
                <a:cs typeface="Times New Roman" panose="02020603050405020304" pitchFamily="18" charset="0"/>
              </a:rPr>
              <a:t>p</a:t>
            </a:r>
            <a:r>
              <a:rPr lang="en-US" altLang="zh-CN" sz="4000" dirty="0">
                <a:latin typeface="Times New Roman" panose="02020603050405020304" pitchFamily="18" charset="0"/>
                <a:cs typeface="Times New Roman" panose="02020603050405020304" pitchFamily="18" charset="0"/>
              </a:rPr>
              <a:t>)     </a:t>
            </a:r>
            <a:r>
              <a:rPr lang="en-US" altLang="zh-CN" sz="4000" dirty="0">
                <a:solidFill>
                  <a:srgbClr val="7030A0"/>
                </a:solidFill>
                <a:latin typeface="Times New Roman" panose="02020603050405020304" pitchFamily="18" charset="0"/>
                <a:cs typeface="Times New Roman" panose="02020603050405020304" pitchFamily="18" charset="0"/>
              </a:rPr>
              <a:t>// Search the representative of the set containing </a:t>
            </a:r>
            <a:r>
              <a:rPr lang="en-US" altLang="zh-CN" sz="4000" i="1" dirty="0">
                <a:solidFill>
                  <a:srgbClr val="7030A0"/>
                </a:solidFill>
                <a:latin typeface="Times New Roman" panose="02020603050405020304" pitchFamily="18" charset="0"/>
                <a:cs typeface="Times New Roman" panose="02020603050405020304" pitchFamily="18" charset="0"/>
              </a:rPr>
              <a:t>p</a:t>
            </a:r>
            <a:r>
              <a:rPr lang="en-US" altLang="zh-CN" sz="4000" dirty="0">
                <a:solidFill>
                  <a:srgbClr val="7030A0"/>
                </a:solidFill>
                <a:latin typeface="Times New Roman" panose="02020603050405020304" pitchFamily="18" charset="0"/>
                <a:cs typeface="Times New Roman" panose="02020603050405020304" pitchFamily="18" charset="0"/>
              </a:rPr>
              <a:t>, and compress the path</a:t>
            </a:r>
            <a:endParaRPr lang="zh-CN" altLang="zh-CN" sz="4000" dirty="0">
              <a:solidFill>
                <a:srgbClr val="7030A0"/>
              </a:solidFill>
              <a:latin typeface="Times New Roman" panose="02020603050405020304" pitchFamily="18" charset="0"/>
              <a:cs typeface="Times New Roman" panose="02020603050405020304" pitchFamily="18" charset="0"/>
            </a:endParaRPr>
          </a:p>
          <a:p>
            <a:r>
              <a:rPr lang="en-US" altLang="zh-CN" sz="4000" dirty="0">
                <a:latin typeface="Times New Roman" panose="02020603050405020304" pitchFamily="18" charset="0"/>
                <a:cs typeface="Times New Roman" panose="02020603050405020304" pitchFamily="18" charset="0"/>
              </a:rPr>
              <a:t>{ </a:t>
            </a:r>
            <a:endParaRPr lang="zh-CN" altLang="zh-CN" sz="4000" dirty="0">
              <a:latin typeface="Times New Roman" panose="02020603050405020304" pitchFamily="18" charset="0"/>
              <a:cs typeface="Times New Roman" panose="02020603050405020304" pitchFamily="18" charset="0"/>
            </a:endParaRPr>
          </a:p>
          <a:p>
            <a:r>
              <a:rPr lang="en-US" altLang="zh-CN" sz="4000" dirty="0">
                <a:latin typeface="Times New Roman" panose="02020603050405020304" pitchFamily="18" charset="0"/>
                <a:cs typeface="Times New Roman" panose="02020603050405020304" pitchFamily="18" charset="0"/>
              </a:rPr>
              <a:t>    if (</a:t>
            </a:r>
            <a:r>
              <a:rPr lang="en-US" altLang="zh-CN" sz="4000" i="1" dirty="0">
                <a:latin typeface="Times New Roman" panose="02020603050405020304" pitchFamily="18" charset="0"/>
                <a:cs typeface="Times New Roman" panose="02020603050405020304" pitchFamily="18" charset="0"/>
              </a:rPr>
              <a:t>set</a:t>
            </a:r>
            <a:r>
              <a:rPr lang="en-US" altLang="zh-CN" sz="4000" dirty="0">
                <a:latin typeface="Times New Roman" panose="02020603050405020304" pitchFamily="18" charset="0"/>
                <a:cs typeface="Times New Roman" panose="02020603050405020304" pitchFamily="18" charset="0"/>
              </a:rPr>
              <a:t>[</a:t>
            </a:r>
            <a:r>
              <a:rPr lang="en-US" altLang="zh-CN" sz="4000" i="1" dirty="0">
                <a:latin typeface="Times New Roman" panose="02020603050405020304" pitchFamily="18" charset="0"/>
                <a:cs typeface="Times New Roman" panose="02020603050405020304" pitchFamily="18" charset="0"/>
              </a:rPr>
              <a:t>p</a:t>
            </a:r>
            <a:r>
              <a:rPr lang="en-US" altLang="zh-CN" sz="4000" dirty="0">
                <a:latin typeface="Times New Roman" panose="02020603050405020304" pitchFamily="18" charset="0"/>
                <a:cs typeface="Times New Roman" panose="02020603050405020304" pitchFamily="18" charset="0"/>
              </a:rPr>
              <a:t>]&lt;0)</a:t>
            </a:r>
            <a:endParaRPr lang="zh-CN" altLang="zh-CN" sz="4000" dirty="0">
              <a:latin typeface="Times New Roman" panose="02020603050405020304" pitchFamily="18" charset="0"/>
              <a:cs typeface="Times New Roman" panose="02020603050405020304" pitchFamily="18" charset="0"/>
            </a:endParaRPr>
          </a:p>
          <a:p>
            <a:r>
              <a:rPr lang="en-US" altLang="zh-CN" sz="4000" dirty="0">
                <a:latin typeface="Times New Roman" panose="02020603050405020304" pitchFamily="18" charset="0"/>
                <a:cs typeface="Times New Roman" panose="02020603050405020304" pitchFamily="18" charset="0"/>
              </a:rPr>
              <a:t>        return </a:t>
            </a:r>
            <a:r>
              <a:rPr lang="en-US" altLang="zh-CN" sz="4000" i="1" dirty="0">
                <a:latin typeface="Times New Roman" panose="02020603050405020304" pitchFamily="18" charset="0"/>
                <a:cs typeface="Times New Roman" panose="02020603050405020304" pitchFamily="18" charset="0"/>
              </a:rPr>
              <a:t>p</a:t>
            </a:r>
            <a:r>
              <a:rPr lang="en-US" altLang="zh-CN" sz="4000" dirty="0">
                <a:latin typeface="Times New Roman" panose="02020603050405020304" pitchFamily="18" charset="0"/>
                <a:cs typeface="Times New Roman" panose="02020603050405020304" pitchFamily="18" charset="0"/>
              </a:rPr>
              <a:t>;</a:t>
            </a:r>
            <a:endParaRPr lang="zh-CN" altLang="zh-CN" sz="4000" dirty="0">
              <a:latin typeface="Times New Roman" panose="02020603050405020304" pitchFamily="18" charset="0"/>
              <a:cs typeface="Times New Roman" panose="02020603050405020304" pitchFamily="18" charset="0"/>
            </a:endParaRPr>
          </a:p>
          <a:p>
            <a:r>
              <a:rPr lang="en-US" altLang="zh-CN" sz="4000" dirty="0">
                <a:latin typeface="Times New Roman" panose="02020603050405020304" pitchFamily="18" charset="0"/>
                <a:cs typeface="Times New Roman" panose="02020603050405020304" pitchFamily="18" charset="0"/>
              </a:rPr>
              <a:t>    return </a:t>
            </a:r>
            <a:r>
              <a:rPr lang="en-US" altLang="zh-CN" sz="4000" i="1" dirty="0">
                <a:latin typeface="Times New Roman" panose="02020603050405020304" pitchFamily="18" charset="0"/>
                <a:cs typeface="Times New Roman" panose="02020603050405020304" pitchFamily="18" charset="0"/>
              </a:rPr>
              <a:t>set</a:t>
            </a:r>
            <a:r>
              <a:rPr lang="en-US" altLang="zh-CN" sz="4000" dirty="0">
                <a:latin typeface="Times New Roman" panose="02020603050405020304" pitchFamily="18" charset="0"/>
                <a:cs typeface="Times New Roman" panose="02020603050405020304" pitchFamily="18" charset="0"/>
              </a:rPr>
              <a:t>[</a:t>
            </a:r>
            <a:r>
              <a:rPr lang="en-US" altLang="zh-CN" sz="4000" i="1" dirty="0">
                <a:latin typeface="Times New Roman" panose="02020603050405020304" pitchFamily="18" charset="0"/>
                <a:cs typeface="Times New Roman" panose="02020603050405020304" pitchFamily="18" charset="0"/>
              </a:rPr>
              <a:t>p</a:t>
            </a:r>
            <a:r>
              <a:rPr lang="en-US" altLang="zh-CN" sz="4000" dirty="0">
                <a:latin typeface="Times New Roman" panose="02020603050405020304" pitchFamily="18" charset="0"/>
                <a:cs typeface="Times New Roman" panose="02020603050405020304" pitchFamily="18" charset="0"/>
              </a:rPr>
              <a:t>]=</a:t>
            </a:r>
            <a:r>
              <a:rPr lang="en-US" altLang="zh-CN" sz="4000" i="1" dirty="0" err="1">
                <a:latin typeface="Times New Roman" panose="02020603050405020304" pitchFamily="18" charset="0"/>
                <a:cs typeface="Times New Roman" panose="02020603050405020304" pitchFamily="18" charset="0"/>
              </a:rPr>
              <a:t>set_find</a:t>
            </a:r>
            <a:r>
              <a:rPr lang="en-US" altLang="zh-CN" sz="4000" dirty="0">
                <a:latin typeface="Times New Roman" panose="02020603050405020304" pitchFamily="18" charset="0"/>
                <a:cs typeface="Times New Roman" panose="02020603050405020304" pitchFamily="18" charset="0"/>
              </a:rPr>
              <a:t>(</a:t>
            </a:r>
            <a:r>
              <a:rPr lang="en-US" altLang="zh-CN" sz="4000" i="1" dirty="0">
                <a:latin typeface="Times New Roman" panose="02020603050405020304" pitchFamily="18" charset="0"/>
                <a:cs typeface="Times New Roman" panose="02020603050405020304" pitchFamily="18" charset="0"/>
              </a:rPr>
              <a:t>set</a:t>
            </a:r>
            <a:r>
              <a:rPr lang="en-US" altLang="zh-CN" sz="4000" dirty="0">
                <a:latin typeface="Times New Roman" panose="02020603050405020304" pitchFamily="18" charset="0"/>
                <a:cs typeface="Times New Roman" panose="02020603050405020304" pitchFamily="18" charset="0"/>
              </a:rPr>
              <a:t>[</a:t>
            </a:r>
            <a:r>
              <a:rPr lang="en-US" altLang="zh-CN" sz="4000" i="1" dirty="0">
                <a:latin typeface="Times New Roman" panose="02020603050405020304" pitchFamily="18" charset="0"/>
                <a:cs typeface="Times New Roman" panose="02020603050405020304" pitchFamily="18" charset="0"/>
              </a:rPr>
              <a:t>p</a:t>
            </a:r>
            <a:r>
              <a:rPr lang="en-US" altLang="zh-CN" sz="4000" dirty="0">
                <a:latin typeface="Times New Roman" panose="02020603050405020304" pitchFamily="18" charset="0"/>
                <a:cs typeface="Times New Roman" panose="02020603050405020304" pitchFamily="18" charset="0"/>
              </a:rPr>
              <a:t>]);</a:t>
            </a:r>
            <a:endParaRPr lang="zh-CN" altLang="zh-CN" sz="4000" dirty="0">
              <a:latin typeface="Times New Roman" panose="02020603050405020304" pitchFamily="18" charset="0"/>
              <a:cs typeface="Times New Roman" panose="02020603050405020304" pitchFamily="18" charset="0"/>
            </a:endParaRPr>
          </a:p>
          <a:p>
            <a:r>
              <a:rPr lang="en-US" altLang="zh-CN" sz="4000" dirty="0">
                <a:latin typeface="Times New Roman" panose="02020603050405020304" pitchFamily="18" charset="0"/>
                <a:cs typeface="Times New Roman" panose="02020603050405020304" pitchFamily="18" charset="0"/>
              </a:rPr>
              <a:t>}</a:t>
            </a:r>
            <a:endParaRPr lang="zh-CN" alt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054153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1911</TotalTime>
  <Words>2647</Words>
  <Application>Microsoft Office PowerPoint</Application>
  <PresentationFormat>Widescreen</PresentationFormat>
  <Paragraphs>129</Paragraphs>
  <Slides>37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等线</vt:lpstr>
      <vt:lpstr>等线 Light</vt:lpstr>
      <vt:lpstr>Arial</vt:lpstr>
      <vt:lpstr>Calibri</vt:lpstr>
      <vt:lpstr>Times New Roman</vt:lpstr>
      <vt:lpstr>Office 主题​​</vt:lpstr>
      <vt:lpstr>A Joint Experimental Curriculum for Set and Graph Theory: The Algorithm Implementation for the Constructive Proof of Euler Graph</vt:lpstr>
      <vt:lpstr>A Joint Experimental Curriculum for Set and Graph Theory: The Algorithm Implementation for the Constructive Proof of Euler Graph</vt:lpstr>
      <vt:lpstr>A Joint Experimental Curriculum for Set and Graph Theory: The Algorithm Implementation for the Constructive Proof of Euler Graph</vt:lpstr>
      <vt:lpstr>Union-Find Sets </vt:lpstr>
      <vt:lpstr>Three set operations for union-find sets</vt:lpstr>
      <vt:lpstr>PowerPoint Presentation</vt:lpstr>
      <vt:lpstr>PowerPoint Presentation</vt:lpstr>
      <vt:lpstr>The algorithm that the search is with "path compression"</vt:lpstr>
      <vt:lpstr>The algorithm that the search is with "path compression"</vt:lpstr>
      <vt:lpstr>PowerPoint Presentation</vt:lpstr>
      <vt:lpstr>The merging algorithm</vt:lpstr>
      <vt:lpstr>The merging algorithm</vt:lpstr>
      <vt:lpstr>PowerPoint Presentation</vt:lpstr>
      <vt:lpstr>Wireless Network</vt:lpstr>
      <vt:lpstr>PowerPoint Presentation</vt:lpstr>
      <vt:lpstr>PowerPoint Presentation</vt:lpstr>
      <vt:lpstr>PowerPoint Presentation</vt:lpstr>
      <vt:lpstr>Analysis</vt:lpstr>
      <vt:lpstr>PowerPoint Presentation</vt:lpstr>
      <vt:lpstr>Union-Find Sets used to determine graph connectivity</vt:lpstr>
      <vt:lpstr>Is It A Tree?</vt:lpstr>
      <vt:lpstr>PowerPoint Presentation</vt:lpstr>
      <vt:lpstr>PowerPoint Presentation</vt:lpstr>
      <vt:lpstr>PowerPoint Presentation</vt:lpstr>
      <vt:lpstr>PowerPoint Presentation</vt:lpstr>
      <vt:lpstr>Euler Graph</vt:lpstr>
      <vt:lpstr>The algorithm implementation for the constructive proof of Euler graph</vt:lpstr>
      <vt:lpstr>PowerPoint Presentation</vt:lpstr>
      <vt:lpstr>PowerPoint Presentation</vt:lpstr>
      <vt:lpstr>The Necklace</vt:lpstr>
      <vt:lpstr>PowerPoint Presentation</vt:lpstr>
      <vt:lpstr>PowerPoint Presentation</vt:lpstr>
      <vt:lpstr>PowerPoint Presentation</vt:lpstr>
      <vt:lpstr>PowerPoint Presentation</vt:lpstr>
      <vt:lpstr>Analysis to the Experiment: Data Structure + Algorithm = Program </vt:lpstr>
      <vt:lpstr>PowerPoint Presentation</vt:lpstr>
      <vt:lpstr>The algorithm implementation for the constructive proof of Euler graph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Improving Programming Education Based on Programming Contest Problems:  The Algorithm Implementation for the Constructive Proof of Euler Graph</dc:title>
  <dc:creator>admin</dc:creator>
  <cp:lastModifiedBy>bluvaio167</cp:lastModifiedBy>
  <cp:revision>64</cp:revision>
  <dcterms:created xsi:type="dcterms:W3CDTF">2022-08-17T15:49:34Z</dcterms:created>
  <dcterms:modified xsi:type="dcterms:W3CDTF">2023-12-03T12:04:42Z</dcterms:modified>
</cp:coreProperties>
</file>