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257" r:id="rId4"/>
    <p:sldId id="310"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11" r:id="rId23"/>
    <p:sldId id="275" r:id="rId24"/>
    <p:sldId id="276" r:id="rId25"/>
    <p:sldId id="277" r:id="rId26"/>
    <p:sldId id="278" r:id="rId27"/>
    <p:sldId id="279" r:id="rId28"/>
    <p:sldId id="280" r:id="rId29"/>
    <p:sldId id="281" r:id="rId30"/>
    <p:sldId id="282" r:id="rId31"/>
    <p:sldId id="283" r:id="rId32"/>
    <p:sldId id="312" r:id="rId33"/>
    <p:sldId id="284" r:id="rId34"/>
    <p:sldId id="285" r:id="rId35"/>
    <p:sldId id="313" r:id="rId36"/>
    <p:sldId id="286" r:id="rId37"/>
    <p:sldId id="287" r:id="rId38"/>
    <p:sldId id="288" r:id="rId39"/>
    <p:sldId id="290" r:id="rId40"/>
    <p:sldId id="291" r:id="rId41"/>
    <p:sldId id="292" r:id="rId42"/>
    <p:sldId id="289"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8" r:id="rId5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2957337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137106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40184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224651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299521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414869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155386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66626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212764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375772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D33470B-B24E-469A-8784-FB8FC3F25618}" type="datetimeFigureOut">
              <a:rPr lang="zh-CN" altLang="en-US" smtClean="0"/>
              <a:t>2023/12/3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37939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3470B-B24E-469A-8784-FB8FC3F25618}" type="datetimeFigureOut">
              <a:rPr lang="zh-CN" altLang="en-US" smtClean="0"/>
              <a:t>2023/12/3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1EDB5-1C43-4F39-8539-1B4220D8D598}" type="slidenum">
              <a:rPr lang="zh-CN" altLang="en-US" smtClean="0"/>
              <a:t>‹#›</a:t>
            </a:fld>
            <a:endParaRPr lang="zh-CN" altLang="en-US"/>
          </a:p>
        </p:txBody>
      </p:sp>
    </p:spTree>
    <p:extLst>
      <p:ext uri="{BB962C8B-B14F-4D97-AF65-F5344CB8AC3E}">
        <p14:creationId xmlns:p14="http://schemas.microsoft.com/office/powerpoint/2010/main" val="15268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yhwu@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1356677"/>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Dynamic Programming</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138843" y="4023360"/>
            <a:ext cx="10075025" cy="2225040"/>
          </a:xfrm>
        </p:spPr>
        <p:txBody>
          <a:bodyPr>
            <a:noAutofit/>
          </a:bodyPr>
          <a:lstStyle/>
          <a:p>
            <a:r>
              <a:rPr lang="en-US" altLang="zh-CN" sz="2800" dirty="0" err="1">
                <a:solidFill>
                  <a:srgbClr val="FF0000"/>
                </a:solidFill>
                <a:latin typeface="Times New Roman" panose="02020603050405020304" pitchFamily="18" charset="0"/>
                <a:cs typeface="Times New Roman" panose="02020603050405020304" pitchFamily="18" charset="0"/>
              </a:rPr>
              <a:t>Yonghui</a:t>
            </a:r>
            <a:r>
              <a:rPr lang="en-US" altLang="zh-CN" sz="2800" dirty="0">
                <a:solidFill>
                  <a:srgbClr val="FF0000"/>
                </a:solidFill>
                <a:latin typeface="Times New Roman" panose="02020603050405020304" pitchFamily="18" charset="0"/>
                <a:cs typeface="Times New Roman" panose="02020603050405020304" pitchFamily="18" charset="0"/>
              </a:rPr>
              <a:t> Wu</a:t>
            </a:r>
          </a:p>
          <a:p>
            <a:r>
              <a:rPr lang="en-US" altLang="zh-CN" sz="2800" dirty="0">
                <a:solidFill>
                  <a:srgbClr val="FF0000"/>
                </a:solidFill>
                <a:latin typeface="Times New Roman" panose="02020603050405020304" pitchFamily="18" charset="0"/>
                <a:cs typeface="Times New Roman" panose="02020603050405020304" pitchFamily="18" charset="0"/>
              </a:rPr>
              <a:t>Shanghai Key Laboratory of Intelligent Information Processing</a:t>
            </a:r>
          </a:p>
          <a:p>
            <a:r>
              <a:rPr lang="en-US" altLang="zh-CN" sz="2800" dirty="0">
                <a:solidFill>
                  <a:srgbClr val="FF0000"/>
                </a:solidFill>
                <a:latin typeface="Times New Roman" panose="02020603050405020304" pitchFamily="18" charset="0"/>
                <a:cs typeface="Times New Roman" panose="02020603050405020304" pitchFamily="18" charset="0"/>
              </a:rPr>
              <a:t>School of Computer Science, Fudan University</a:t>
            </a:r>
          </a:p>
          <a:p>
            <a:r>
              <a:rPr lang="en-US" altLang="zh-CN" sz="2800" u="sng" dirty="0">
                <a:solidFill>
                  <a:srgbClr val="FF0000"/>
                </a:solidFill>
                <a:latin typeface="Times New Roman" panose="02020603050405020304" pitchFamily="18" charset="0"/>
                <a:cs typeface="Times New Roman" panose="02020603050405020304" pitchFamily="18" charset="0"/>
                <a:hlinkClick r:id="rId2"/>
              </a:rPr>
              <a:t>yhwu@fudan.edu.cn</a:t>
            </a:r>
            <a:endParaRPr lang="en-US" altLang="zh-CN" sz="2800" u="sng" dirty="0">
              <a:solidFill>
                <a:srgbClr val="FF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F267C47-4268-4F92-A642-F6AFC4D0D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081" y="107623"/>
            <a:ext cx="2407920" cy="2140374"/>
          </a:xfrm>
          <a:prstGeom prst="rect">
            <a:avLst/>
          </a:prstGeom>
        </p:spPr>
      </p:pic>
    </p:spTree>
    <p:extLst>
      <p:ext uri="{BB962C8B-B14F-4D97-AF65-F5344CB8AC3E}">
        <p14:creationId xmlns:p14="http://schemas.microsoft.com/office/powerpoint/2010/main" val="229854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34700"/>
            <a:ext cx="10515600" cy="6188599"/>
          </a:xfrm>
        </p:spPr>
      </p:pic>
    </p:spTree>
    <p:extLst>
      <p:ext uri="{BB962C8B-B14F-4D97-AF65-F5344CB8AC3E}">
        <p14:creationId xmlns:p14="http://schemas.microsoft.com/office/powerpoint/2010/main" val="246025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6.1.1.1 Brackets Sequence</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atinLnBrk="1"/>
            <a:r>
              <a:rPr lang="en-US" altLang="zh-CN" b="1" dirty="0"/>
              <a:t>Source: ACM Northeastern Europe 2001</a:t>
            </a:r>
            <a:endParaRPr lang="zh-CN" altLang="zh-CN" dirty="0"/>
          </a:p>
          <a:p>
            <a:r>
              <a:rPr lang="en-US" altLang="zh-CN" b="1" dirty="0"/>
              <a:t>IDs for Online Judges: </a:t>
            </a:r>
            <a:r>
              <a:rPr lang="en-US" altLang="zh-CN" b="1" dirty="0" err="1"/>
              <a:t>POJ</a:t>
            </a:r>
            <a:r>
              <a:rPr lang="en-US" altLang="zh-CN" b="1" dirty="0"/>
              <a:t> 1141</a:t>
            </a:r>
            <a:r>
              <a:rPr lang="zh-CN" altLang="zh-CN" b="1" dirty="0"/>
              <a:t>，</a:t>
            </a:r>
            <a:r>
              <a:rPr lang="en-US" altLang="zh-CN" b="1" dirty="0" err="1"/>
              <a:t>ZOJ</a:t>
            </a:r>
            <a:r>
              <a:rPr lang="en-US" altLang="zh-CN" b="1" dirty="0"/>
              <a:t> 1463</a:t>
            </a:r>
            <a:r>
              <a:rPr lang="zh-CN" altLang="zh-CN" b="1" dirty="0"/>
              <a:t>，</a:t>
            </a:r>
            <a:r>
              <a:rPr lang="en-US" altLang="zh-CN" b="1" dirty="0"/>
              <a:t>Ural 1183</a:t>
            </a:r>
            <a:r>
              <a:rPr lang="zh-CN" altLang="zh-CN" b="1" dirty="0"/>
              <a:t>，</a:t>
            </a:r>
            <a:r>
              <a:rPr lang="en-US" altLang="zh-CN" b="1" dirty="0" err="1"/>
              <a:t>UVA</a:t>
            </a:r>
            <a:r>
              <a:rPr lang="en-US" altLang="zh-CN" b="1" dirty="0"/>
              <a:t> 2451</a:t>
            </a:r>
            <a:endParaRPr lang="zh-CN" altLang="en-US" dirty="0"/>
          </a:p>
        </p:txBody>
      </p:sp>
    </p:spTree>
    <p:extLst>
      <p:ext uri="{BB962C8B-B14F-4D97-AF65-F5344CB8AC3E}">
        <p14:creationId xmlns:p14="http://schemas.microsoft.com/office/powerpoint/2010/main" val="79745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41680"/>
            <a:ext cx="10515600" cy="5781040"/>
          </a:xfrm>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Let us define a regular brackets sequence in the following way:</a:t>
            </a:r>
            <a:endParaRPr lang="zh-CN" altLang="zh-CN" dirty="0">
              <a:latin typeface="Times New Roman" panose="02020603050405020304" pitchFamily="18" charset="0"/>
              <a:cs typeface="Times New Roman" panose="02020603050405020304" pitchFamily="18" charset="0"/>
            </a:endParaRPr>
          </a:p>
          <a:p>
            <a:pPr latinLnBrk="1"/>
            <a:r>
              <a:rPr lang="en-US" altLang="zh-CN" dirty="0">
                <a:latin typeface="Times New Roman" panose="02020603050405020304" pitchFamily="18" charset="0"/>
                <a:cs typeface="Times New Roman" panose="02020603050405020304" pitchFamily="18" charset="0"/>
              </a:rPr>
              <a:t>1. Empty sequence is a regular sequence.</a:t>
            </a:r>
            <a:endParaRPr lang="zh-CN" altLang="zh-CN" dirty="0">
              <a:latin typeface="Times New Roman" panose="02020603050405020304" pitchFamily="18" charset="0"/>
              <a:cs typeface="Times New Roman" panose="02020603050405020304" pitchFamily="18" charset="0"/>
            </a:endParaRPr>
          </a:p>
          <a:p>
            <a:pPr latinLnBrk="1"/>
            <a:r>
              <a:rPr lang="en-US" altLang="zh-CN" dirty="0">
                <a:latin typeface="Times New Roman" panose="02020603050405020304" pitchFamily="18" charset="0"/>
                <a:cs typeface="Times New Roman" panose="02020603050405020304" pitchFamily="18" charset="0"/>
              </a:rPr>
              <a:t>2. If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is a regular sequence, then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are both regular sequences.</a:t>
            </a:r>
            <a:endParaRPr lang="zh-CN" altLang="zh-CN" dirty="0">
              <a:latin typeface="Times New Roman" panose="02020603050405020304" pitchFamily="18" charset="0"/>
              <a:cs typeface="Times New Roman" panose="02020603050405020304" pitchFamily="18" charset="0"/>
            </a:endParaRPr>
          </a:p>
          <a:p>
            <a:pPr latinLnBrk="1"/>
            <a:r>
              <a:rPr lang="en-US" altLang="zh-CN" dirty="0">
                <a:latin typeface="Times New Roman" panose="02020603050405020304" pitchFamily="18" charset="0"/>
                <a:cs typeface="Times New Roman" panose="02020603050405020304" pitchFamily="18" charset="0"/>
              </a:rPr>
              <a:t>3. If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are regular sequences, then </a:t>
            </a:r>
            <a:r>
              <a:rPr lang="en-US" altLang="zh-CN" i="1" dirty="0">
                <a:latin typeface="Times New Roman" panose="02020603050405020304" pitchFamily="18" charset="0"/>
                <a:cs typeface="Times New Roman" panose="02020603050405020304" pitchFamily="18" charset="0"/>
              </a:rPr>
              <a:t>AB</a:t>
            </a:r>
            <a:r>
              <a:rPr lang="en-US" altLang="zh-CN" dirty="0">
                <a:latin typeface="Times New Roman" panose="02020603050405020304" pitchFamily="18" charset="0"/>
                <a:cs typeface="Times New Roman" panose="02020603050405020304" pitchFamily="18" charset="0"/>
              </a:rPr>
              <a:t> is a regular sequence.</a:t>
            </a:r>
            <a:endParaRPr lang="zh-CN" altLang="zh-CN" dirty="0">
              <a:latin typeface="Times New Roman" panose="02020603050405020304" pitchFamily="18" charset="0"/>
              <a:cs typeface="Times New Roman" panose="02020603050405020304" pitchFamily="18" charset="0"/>
            </a:endParaRPr>
          </a:p>
          <a:p>
            <a:pPr latinLnBrk="1"/>
            <a:r>
              <a:rPr lang="en-US" altLang="zh-CN" dirty="0">
                <a:latin typeface="Times New Roman" panose="02020603050405020304" pitchFamily="18" charset="0"/>
                <a:cs typeface="Times New Roman" panose="02020603050405020304" pitchFamily="18" charset="0"/>
              </a:rPr>
              <a:t>For example, all of the following sequences of characters are regular brackets sequences:</a:t>
            </a:r>
            <a:endParaRPr lang="zh-CN" altLang="zh-CN" dirty="0">
              <a:latin typeface="Times New Roman" panose="02020603050405020304" pitchFamily="18" charset="0"/>
              <a:cs typeface="Times New Roman" panose="02020603050405020304" pitchFamily="18" charset="0"/>
            </a:endParaRPr>
          </a:p>
          <a:p>
            <a:pPr latinLnBrk="1"/>
            <a:r>
              <a:rPr lang="en-US" altLang="zh-CN" dirty="0">
                <a:latin typeface="Times New Roman" panose="02020603050405020304" pitchFamily="18" charset="0"/>
                <a:cs typeface="Times New Roman" panose="02020603050405020304" pitchFamily="18" charset="0"/>
              </a:rPr>
              <a:t>(), [], (()), ([]), ()[], ()[()]</a:t>
            </a:r>
            <a:endParaRPr lang="zh-CN" altLang="zh-CN" dirty="0">
              <a:latin typeface="Times New Roman" panose="02020603050405020304" pitchFamily="18" charset="0"/>
              <a:cs typeface="Times New Roman" panose="02020603050405020304" pitchFamily="18" charset="0"/>
            </a:endParaRPr>
          </a:p>
          <a:p>
            <a:pPr latinLnBrk="1"/>
            <a:r>
              <a:rPr lang="en-US" altLang="zh-CN" dirty="0">
                <a:latin typeface="Times New Roman" panose="02020603050405020304" pitchFamily="18" charset="0"/>
                <a:cs typeface="Times New Roman" panose="02020603050405020304" pitchFamily="18" charset="0"/>
              </a:rPr>
              <a:t>And all of the following character sequences are not:</a:t>
            </a:r>
            <a:endParaRPr lang="zh-CN" altLang="zh-CN" dirty="0">
              <a:latin typeface="Times New Roman" panose="02020603050405020304" pitchFamily="18" charset="0"/>
              <a:cs typeface="Times New Roman" panose="02020603050405020304" pitchFamily="18" charset="0"/>
            </a:endParaRPr>
          </a:p>
          <a:p>
            <a:pPr latinLnBrk="1"/>
            <a:r>
              <a:rPr lang="en-US" altLang="zh-CN" dirty="0">
                <a:latin typeface="Times New Roman" panose="02020603050405020304" pitchFamily="18" charset="0"/>
                <a:cs typeface="Times New Roman" panose="02020603050405020304" pitchFamily="18" charset="0"/>
              </a:rPr>
              <a:t>(, [, ), )(, ([)],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Some sequence of characters '(', ')', '[', and ']' is given. You are to find the shortest possible regular brackets sequence, that contains the given character sequence as a subsequence. Here, a string </a:t>
            </a:r>
            <a:r>
              <a:rPr lang="en-US" altLang="zh-CN" i="1"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is called a subsequence of the string </a:t>
            </a:r>
            <a:r>
              <a:rPr lang="en-US" altLang="zh-CN" i="1"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if there exist such indices 1 ≤</a:t>
            </a:r>
            <a:r>
              <a:rPr lang="en-US" altLang="zh-CN" i="1" dirty="0" err="1">
                <a:latin typeface="Times New Roman" panose="02020603050405020304" pitchFamily="18" charset="0"/>
                <a:cs typeface="Times New Roman" panose="02020603050405020304" pitchFamily="18" charset="0"/>
              </a:rPr>
              <a:t>i</a:t>
            </a:r>
            <a:r>
              <a:rPr lang="en-US" altLang="zh-CN" baseline="-25000" dirty="0" err="1">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&lt;</a:t>
            </a:r>
            <a:r>
              <a:rPr lang="en-US" altLang="zh-CN" i="1" dirty="0" err="1">
                <a:latin typeface="Times New Roman" panose="02020603050405020304" pitchFamily="18" charset="0"/>
                <a:cs typeface="Times New Roman" panose="02020603050405020304" pitchFamily="18" charset="0"/>
              </a:rPr>
              <a:t>i</a:t>
            </a:r>
            <a:r>
              <a:rPr lang="en-US" altLang="zh-CN" baseline="-25000" dirty="0" err="1">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&lt;…&lt;</a:t>
            </a:r>
            <a:r>
              <a:rPr lang="en-US" altLang="zh-CN" i="1" dirty="0" err="1">
                <a:latin typeface="Times New Roman" panose="02020603050405020304" pitchFamily="18" charset="0"/>
                <a:cs typeface="Times New Roman" panose="02020603050405020304" pitchFamily="18" charset="0"/>
              </a:rPr>
              <a:t>i</a:t>
            </a:r>
            <a:r>
              <a:rPr lang="en-US" altLang="zh-CN" i="1" baseline="-25000" dirty="0" err="1">
                <a:latin typeface="Times New Roman" panose="02020603050405020304" pitchFamily="18" charset="0"/>
                <a:cs typeface="Times New Roman" panose="02020603050405020304" pitchFamily="18" charset="0"/>
              </a:rPr>
              <a:t>n</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that </a:t>
            </a:r>
            <a:r>
              <a:rPr lang="en-US" altLang="zh-CN" i="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ij</a:t>
            </a:r>
            <a:r>
              <a:rPr lang="en-US" altLang="zh-CN" dirty="0">
                <a:latin typeface="Times New Roman" panose="02020603050405020304" pitchFamily="18" charset="0"/>
                <a:cs typeface="Times New Roman" panose="02020603050405020304" pitchFamily="18" charset="0"/>
              </a:rPr>
              <a:t> for all 1≤ </a:t>
            </a:r>
            <a:r>
              <a:rPr lang="en-US" altLang="zh-CN" i="1"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2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input file contains at most 100 brackets (characters '(', ')', '[' and ']') that are situated on a single line without any other characters among them.</a:t>
            </a:r>
            <a:endParaRPr lang="zh-CN" altLang="zh-CN" dirty="0">
              <a:latin typeface="Times New Roman" panose="02020603050405020304" pitchFamily="18" charset="0"/>
              <a:cs typeface="Times New Roman" panose="02020603050405020304" pitchFamily="18" charset="0"/>
            </a:endParaRPr>
          </a:p>
          <a:p>
            <a:pPr latinLnBrk="1"/>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Write to the output file a single line that contains some regular brackets sequence that has the minimal possible length and contains the given sequence as a subsequence.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65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720" y="1773909"/>
            <a:ext cx="11151326" cy="4724085"/>
          </a:xfrm>
        </p:spPr>
      </p:pic>
    </p:spTree>
    <p:extLst>
      <p:ext uri="{BB962C8B-B14F-4D97-AF65-F5344CB8AC3E}">
        <p14:creationId xmlns:p14="http://schemas.microsoft.com/office/powerpoint/2010/main" val="1841330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539" y="1930400"/>
            <a:ext cx="10598139" cy="4318000"/>
          </a:xfrm>
        </p:spPr>
      </p:pic>
    </p:spTree>
    <p:extLst>
      <p:ext uri="{BB962C8B-B14F-4D97-AF65-F5344CB8AC3E}">
        <p14:creationId xmlns:p14="http://schemas.microsoft.com/office/powerpoint/2010/main" val="421926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6.1.2  Subset Sum</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Suppose </a:t>
            </a:r>
            <a:r>
              <a:rPr lang="en-US" altLang="zh-CN" sz="3600" i="1" dirty="0">
                <a:latin typeface="Times New Roman" panose="02020603050405020304" pitchFamily="18" charset="0"/>
                <a:cs typeface="Times New Roman" panose="02020603050405020304" pitchFamily="18" charset="0"/>
              </a:rPr>
              <a:t>S </a:t>
            </a:r>
            <a:r>
              <a:rPr lang="en-US" altLang="zh-CN" sz="3600" dirty="0">
                <a:latin typeface="Times New Roman" panose="02020603050405020304" pitchFamily="18" charset="0"/>
                <a:cs typeface="Times New Roman" panose="02020603050405020304" pitchFamily="18" charset="0"/>
              </a:rPr>
              <a:t>= { </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x</a:t>
            </a:r>
            <a:r>
              <a:rPr lang="en-US" altLang="zh-CN" sz="3600" baseline="-25000" dirty="0" err="1">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n</a:t>
            </a:r>
            <a:r>
              <a:rPr lang="en-US" altLang="zh-CN" sz="3600" i="1"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 is a set of non-negative integers, and </a:t>
            </a:r>
            <a:r>
              <a:rPr lang="en-US" altLang="zh-CN" sz="3600" i="1" dirty="0">
                <a:latin typeface="Times New Roman" panose="02020603050405020304" pitchFamily="18" charset="0"/>
                <a:cs typeface="Times New Roman" panose="02020603050405020304" pitchFamily="18" charset="0"/>
              </a:rPr>
              <a:t>c</a:t>
            </a:r>
            <a:r>
              <a:rPr lang="en-US" altLang="zh-CN" sz="3600" dirty="0">
                <a:latin typeface="Times New Roman" panose="02020603050405020304" pitchFamily="18" charset="0"/>
                <a:cs typeface="Times New Roman" panose="02020603050405020304" pitchFamily="18" charset="0"/>
              </a:rPr>
              <a:t> is a non-negative integer. </a:t>
            </a:r>
          </a:p>
          <a:p>
            <a:r>
              <a:rPr lang="en-US" altLang="zh-CN" sz="3600" dirty="0">
                <a:solidFill>
                  <a:srgbClr val="C00000"/>
                </a:solidFill>
                <a:latin typeface="Times New Roman" panose="02020603050405020304" pitchFamily="18" charset="0"/>
                <a:cs typeface="Times New Roman" panose="02020603050405020304" pitchFamily="18" charset="0"/>
              </a:rPr>
              <a:t>Subset Sum Problem </a:t>
            </a:r>
            <a:r>
              <a:rPr lang="en-US" altLang="zh-CN" sz="3600" dirty="0">
                <a:latin typeface="Times New Roman" panose="02020603050405020304" pitchFamily="18" charset="0"/>
                <a:cs typeface="Times New Roman" panose="02020603050405020304" pitchFamily="18" charset="0"/>
              </a:rPr>
              <a:t>is to determine whether there is a subset of the given set with sum equal to given </a:t>
            </a:r>
            <a:r>
              <a:rPr lang="en-US" altLang="zh-CN" sz="3600" i="1" dirty="0">
                <a:latin typeface="Times New Roman" panose="02020603050405020304" pitchFamily="18" charset="0"/>
                <a:cs typeface="Times New Roman" panose="02020603050405020304" pitchFamily="18" charset="0"/>
              </a:rPr>
              <a:t>c</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4831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7744"/>
            <a:ext cx="10515600" cy="6241636"/>
          </a:xfrm>
        </p:spPr>
      </p:pic>
    </p:spTree>
    <p:extLst>
      <p:ext uri="{BB962C8B-B14F-4D97-AF65-F5344CB8AC3E}">
        <p14:creationId xmlns:p14="http://schemas.microsoft.com/office/powerpoint/2010/main" val="208830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6.1.2.1 Dollars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atinLnBrk="1"/>
            <a:r>
              <a:rPr lang="en-US" altLang="zh-CN" b="1" dirty="0"/>
              <a:t>Source: New Zealand Contest 1991</a:t>
            </a:r>
            <a:endParaRPr lang="zh-CN" altLang="zh-CN" dirty="0"/>
          </a:p>
          <a:p>
            <a:r>
              <a:rPr lang="en-US" altLang="zh-CN" b="1" dirty="0"/>
              <a:t>IDs for Online Judge: </a:t>
            </a:r>
            <a:r>
              <a:rPr lang="en-US" altLang="zh-CN" b="1" dirty="0" err="1"/>
              <a:t>UVA</a:t>
            </a:r>
            <a:r>
              <a:rPr lang="en-US" altLang="zh-CN" b="1" dirty="0"/>
              <a:t> 147</a:t>
            </a:r>
            <a:endParaRPr lang="zh-CN" altLang="en-US" dirty="0"/>
          </a:p>
        </p:txBody>
      </p:sp>
    </p:spTree>
    <p:extLst>
      <p:ext uri="{BB962C8B-B14F-4D97-AF65-F5344CB8AC3E}">
        <p14:creationId xmlns:p14="http://schemas.microsoft.com/office/powerpoint/2010/main" val="973312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3600" dirty="0">
                <a:latin typeface="Times New Roman" panose="02020603050405020304" pitchFamily="18" charset="0"/>
                <a:cs typeface="Times New Roman" panose="02020603050405020304" pitchFamily="18" charset="0"/>
              </a:rPr>
              <a:t>New Zealand currency consists of $100, $50, $20, $10, and $5 notes and $2, $1, 50c, 20c, 10c and 5c coins. Write a program that will determine, for any given amount, in how many ways that amount may be made up. Changing the order of listing does not increase the count. Thus 20c may be made up in 4 ways: 1</a:t>
            </a:r>
            <a:r>
              <a:rPr lang="zh-CN"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3600" dirty="0">
                <a:latin typeface="Times New Roman" panose="02020603050405020304" pitchFamily="18" charset="0"/>
                <a:cs typeface="Times New Roman" panose="02020603050405020304" pitchFamily="18" charset="0"/>
              </a:rPr>
              <a:t>20c, 2</a:t>
            </a:r>
            <a:r>
              <a:rPr lang="zh-CN"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3600" dirty="0">
                <a:latin typeface="Times New Roman" panose="02020603050405020304" pitchFamily="18" charset="0"/>
                <a:cs typeface="Times New Roman" panose="02020603050405020304" pitchFamily="18" charset="0"/>
              </a:rPr>
              <a:t>10c, 10c+2</a:t>
            </a:r>
            <a:r>
              <a:rPr lang="zh-CN"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3600" dirty="0">
                <a:latin typeface="Times New Roman" panose="02020603050405020304" pitchFamily="18" charset="0"/>
                <a:cs typeface="Times New Roman" panose="02020603050405020304" pitchFamily="18" charset="0"/>
              </a:rPr>
              <a:t>5c, and 4</a:t>
            </a:r>
            <a:r>
              <a:rPr lang="zh-CN"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3600" dirty="0">
                <a:latin typeface="Times New Roman" panose="02020603050405020304" pitchFamily="18" charset="0"/>
                <a:cs typeface="Times New Roman" panose="02020603050405020304" pitchFamily="18" charset="0"/>
              </a:rPr>
              <a:t>5c.</a:t>
            </a:r>
          </a:p>
          <a:p>
            <a:endParaRPr lang="zh-CN" altLang="en-US" dirty="0"/>
          </a:p>
        </p:txBody>
      </p:sp>
    </p:spTree>
    <p:extLst>
      <p:ext uri="{BB962C8B-B14F-4D97-AF65-F5344CB8AC3E}">
        <p14:creationId xmlns:p14="http://schemas.microsoft.com/office/powerpoint/2010/main" val="307469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0D621-0F99-4EB1-80F5-6992AC6770E4}"/>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Dynamic Programming</a:t>
            </a:r>
            <a:endParaRPr lang="zh-CN" altLang="en-US" dirty="0"/>
          </a:p>
        </p:txBody>
      </p:sp>
      <p:sp>
        <p:nvSpPr>
          <p:cNvPr id="3" name="内容占位符 2">
            <a:extLst>
              <a:ext uri="{FF2B5EF4-FFF2-40B4-BE49-F238E27FC236}">
                <a16:creationId xmlns:a16="http://schemas.microsoft.com/office/drawing/2014/main" id="{B5E4B0CF-21E8-4C53-8845-A51B40303A0A}"/>
              </a:ext>
            </a:extLst>
          </p:cNvPr>
          <p:cNvSpPr>
            <a:spLocks noGrp="1"/>
          </p:cNvSpPr>
          <p:nvPr>
            <p:ph idx="1"/>
          </p:nvPr>
        </p:nvSpPr>
        <p:spPr/>
        <p:txBody>
          <a:bodyPr/>
          <a:lstStyle/>
          <a:p>
            <a:r>
              <a:rPr lang="en-US" altLang="zh-CN" sz="4000" dirty="0">
                <a:latin typeface="Times New Roman" panose="02020603050405020304" pitchFamily="18" charset="0"/>
                <a:cs typeface="Times New Roman" panose="02020603050405020304" pitchFamily="18" charset="0"/>
              </a:rPr>
              <a:t>This lecture is supported by </a:t>
            </a:r>
            <a:r>
              <a:rPr lang="en-US" altLang="zh-CN" sz="4000" dirty="0">
                <a:solidFill>
                  <a:srgbClr val="C00000"/>
                </a:solidFill>
                <a:latin typeface="Times New Roman" panose="02020603050405020304" pitchFamily="18" charset="0"/>
                <a:cs typeface="Times New Roman" panose="02020603050405020304" pitchFamily="18" charset="0"/>
              </a:rPr>
              <a:t>Office of Global Partnerships (Key Projects Development Fund), Fudan University.</a:t>
            </a:r>
            <a:endParaRPr lang="zh-CN" altLang="en-US" sz="4000" dirty="0">
              <a:solidFill>
                <a:srgbClr val="C00000"/>
              </a:solidFill>
              <a:latin typeface="Times New Roman" panose="02020603050405020304" pitchFamily="18" charset="0"/>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id="{95A75CBD-7079-433F-A526-D50A2B757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397" y="214620"/>
            <a:ext cx="2123532" cy="1887584"/>
          </a:xfrm>
          <a:prstGeom prst="rect">
            <a:avLst/>
          </a:prstGeom>
        </p:spPr>
      </p:pic>
    </p:spTree>
    <p:extLst>
      <p:ext uri="{BB962C8B-B14F-4D97-AF65-F5344CB8AC3E}">
        <p14:creationId xmlns:p14="http://schemas.microsoft.com/office/powerpoint/2010/main" val="77330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7589"/>
            <a:ext cx="10515600" cy="4351338"/>
          </a:xfrm>
        </p:spPr>
        <p:txBody>
          <a:bodyPr>
            <a:normAutofit fontScale="92500"/>
          </a:bodyPr>
          <a:lstStyle/>
          <a:p>
            <a:pPr latinLnBrk="1"/>
            <a:r>
              <a:rPr lang="en-US" altLang="zh-CN" b="1" dirty="0">
                <a:latin typeface="Times New Roman" panose="02020603050405020304" pitchFamily="18" charset="0"/>
                <a:cs typeface="Times New Roman" panose="02020603050405020304" pitchFamily="18" charset="0"/>
              </a:rPr>
              <a:t>Link to Problem: https://vjudge.net/problem/UVA-147</a:t>
            </a:r>
          </a:p>
          <a:p>
            <a:pPr latinLnBrk="1"/>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Input will consist of a series of real numbers no greater than $</a:t>
            </a:r>
            <a:r>
              <a:rPr lang="en-MY" altLang="zh-CN" dirty="0">
                <a:latin typeface="Times New Roman" panose="02020603050405020304" pitchFamily="18" charset="0"/>
                <a:cs typeface="Times New Roman" panose="02020603050405020304" pitchFamily="18" charset="0"/>
              </a:rPr>
              <a:t>30</a:t>
            </a:r>
            <a:r>
              <a:rPr lang="zh-CN" altLang="zh-CN" dirty="0">
                <a:latin typeface="Times New Roman" panose="02020603050405020304" pitchFamily="18" charset="0"/>
                <a:cs typeface="Times New Roman" panose="02020603050405020304" pitchFamily="18" charset="0"/>
              </a:rPr>
              <a:t>0.00 each on a separate line. Each amount will be valid, that is will be a multiple of 5c. The file will be terminated by a line containing zero (0.00).</a:t>
            </a:r>
          </a:p>
          <a:p>
            <a:pPr latinLnBrk="1"/>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Output will consist of a line for each of the amounts in the input, each line consisting of the amount of money (with two decimal places and right justified in a field of width 5), followed by the number of ways in which that amount may be made up, right justified in a field of width 12.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94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9383"/>
            <a:ext cx="10515600" cy="972588"/>
          </a:xfrm>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71353"/>
            <a:ext cx="10515600" cy="4705610"/>
          </a:xfrm>
        </p:spPr>
        <p:txBody>
          <a:bodyPr>
            <a:normAutofit/>
          </a:bodyPr>
          <a:lstStyle/>
          <a:p>
            <a:r>
              <a:rPr lang="en-US" altLang="zh-CN" sz="3200" dirty="0">
                <a:latin typeface="Times New Roman" panose="02020603050405020304" pitchFamily="18" charset="0"/>
                <a:cs typeface="Times New Roman" panose="02020603050405020304" pitchFamily="18" charset="0"/>
              </a:rPr>
              <a:t>First, </a:t>
            </a:r>
            <a:r>
              <a:rPr lang="en-US" altLang="zh-CN" sz="3200" dirty="0">
                <a:solidFill>
                  <a:srgbClr val="C00000"/>
                </a:solidFill>
                <a:latin typeface="Times New Roman" panose="02020603050405020304" pitchFamily="18" charset="0"/>
                <a:cs typeface="Times New Roman" panose="02020603050405020304" pitchFamily="18" charset="0"/>
              </a:rPr>
              <a:t>DP is used to calculate all solutions to the problem in the range</a:t>
            </a:r>
            <a:r>
              <a:rPr lang="en-US" altLang="zh-CN" sz="3200" dirty="0">
                <a:latin typeface="Times New Roman" panose="02020603050405020304" pitchFamily="18" charset="0"/>
                <a:cs typeface="Times New Roman" panose="02020603050405020304" pitchFamily="18" charset="0"/>
              </a:rPr>
              <a:t>.</a:t>
            </a:r>
          </a:p>
          <a:p>
            <a:pPr lvl="1"/>
            <a:r>
              <a:rPr lang="zh-CN" altLang="zh-CN" sz="3200" dirty="0">
                <a:latin typeface="Times New Roman" panose="02020603050405020304" pitchFamily="18" charset="0"/>
                <a:cs typeface="Times New Roman" panose="02020603050405020304" pitchFamily="18" charset="0"/>
              </a:rPr>
              <a:t>5c coin is the smallest coin</a:t>
            </a:r>
            <a:r>
              <a:rPr lang="en-US" altLang="zh-CN" sz="3200" dirty="0">
                <a:latin typeface="Times New Roman" panose="02020603050405020304" pitchFamily="18" charset="0"/>
                <a:cs typeface="Times New Roman" panose="02020603050405020304" pitchFamily="18" charset="0"/>
              </a:rPr>
              <a:t>. Other </a:t>
            </a:r>
            <a:r>
              <a:rPr lang="zh-CN" altLang="zh-CN" sz="3200" dirty="0">
                <a:latin typeface="Times New Roman" panose="02020603050405020304" pitchFamily="18" charset="0"/>
                <a:cs typeface="Times New Roman" panose="02020603050405020304" pitchFamily="18" charset="0"/>
              </a:rPr>
              <a:t>notes and coins for New Zealand currency </a:t>
            </a:r>
            <a:r>
              <a:rPr lang="en-US" altLang="zh-CN" sz="3200" dirty="0">
                <a:latin typeface="Times New Roman" panose="02020603050405020304" pitchFamily="18" charset="0"/>
                <a:cs typeface="Times New Roman" panose="02020603050405020304" pitchFamily="18" charset="0"/>
              </a:rPr>
              <a:t>are multiples for </a:t>
            </a:r>
            <a:r>
              <a:rPr lang="zh-CN" altLang="zh-CN" sz="3200" dirty="0">
                <a:latin typeface="Times New Roman" panose="02020603050405020304" pitchFamily="18" charset="0"/>
                <a:cs typeface="Times New Roman" panose="02020603050405020304" pitchFamily="18" charset="0"/>
              </a:rPr>
              <a:t>5c coin</a:t>
            </a:r>
            <a:r>
              <a:rPr lang="en-US" altLang="zh-CN" sz="3200" dirty="0">
                <a:latin typeface="Times New Roman" panose="02020603050405020304" pitchFamily="18" charset="0"/>
                <a:cs typeface="Times New Roman" panose="02020603050405020304" pitchFamily="18" charset="0"/>
              </a:rPr>
              <a:t>. Therefore </a:t>
            </a:r>
            <a:r>
              <a:rPr lang="zh-CN" altLang="zh-CN" sz="3200" dirty="0">
                <a:latin typeface="Times New Roman" panose="02020603050405020304" pitchFamily="18" charset="0"/>
                <a:cs typeface="Times New Roman" panose="02020603050405020304" pitchFamily="18" charset="0"/>
              </a:rPr>
              <a:t>5c coin </a:t>
            </a:r>
            <a:r>
              <a:rPr lang="en-US" altLang="zh-CN" sz="3200" dirty="0">
                <a:latin typeface="Times New Roman" panose="02020603050405020304" pitchFamily="18" charset="0"/>
                <a:cs typeface="Times New Roman" panose="02020603050405020304" pitchFamily="18" charset="0"/>
              </a:rPr>
              <a:t>is</a:t>
            </a:r>
            <a:r>
              <a:rPr lang="zh-CN" altLang="zh-CN" sz="3200" dirty="0">
                <a:latin typeface="Times New Roman" panose="02020603050405020304" pitchFamily="18" charset="0"/>
                <a:cs typeface="Times New Roman" panose="02020603050405020304" pitchFamily="18" charset="0"/>
              </a:rPr>
              <a:t> used as the unit for notes and coins for New Zealand currency. </a:t>
            </a:r>
            <a:endParaRPr lang="en-US" altLang="zh-CN" sz="3200" dirty="0">
              <a:latin typeface="Times New Roman" panose="02020603050405020304" pitchFamily="18" charset="0"/>
              <a:cs typeface="Times New Roman" panose="02020603050405020304" pitchFamily="18" charset="0"/>
            </a:endParaRPr>
          </a:p>
          <a:p>
            <a:pPr lvl="1"/>
            <a:r>
              <a:rPr lang="zh-CN" altLang="zh-CN" sz="3200" dirty="0">
                <a:latin typeface="Times New Roman" panose="02020603050405020304" pitchFamily="18" charset="0"/>
                <a:cs typeface="Times New Roman" panose="02020603050405020304" pitchFamily="18" charset="0"/>
              </a:rPr>
              <a:t>Suppose </a:t>
            </a:r>
            <a:r>
              <a:rPr lang="en-US" altLang="zh-CN" sz="3200" i="1" dirty="0">
                <a:latin typeface="Times New Roman" panose="02020603050405020304" pitchFamily="18" charset="0"/>
                <a:cs typeface="Times New Roman" panose="02020603050405020304" pitchFamily="18" charset="0"/>
              </a:rPr>
              <a:t>b</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is the number of </a:t>
            </a:r>
            <a:r>
              <a:rPr lang="zh-CN" altLang="zh-CN" sz="3200" dirty="0">
                <a:latin typeface="Times New Roman" panose="02020603050405020304" pitchFamily="18" charset="0"/>
                <a:cs typeface="Times New Roman" panose="02020603050405020304" pitchFamily="18" charset="0"/>
              </a:rPr>
              <a:t>5c coins for the</a:t>
            </a:r>
            <a:r>
              <a:rPr lang="zh-CN" altLang="zh-CN" sz="3200" i="1" dirty="0">
                <a:latin typeface="Times New Roman" panose="02020603050405020304" pitchFamily="18" charset="0"/>
                <a:cs typeface="Times New Roman" panose="02020603050405020304" pitchFamily="18" charset="0"/>
              </a:rPr>
              <a:t> i</a:t>
            </a:r>
            <a:r>
              <a:rPr lang="zh-CN" altLang="zh-CN" sz="3200" dirty="0">
                <a:latin typeface="Times New Roman" panose="02020603050405020304" pitchFamily="18" charset="0"/>
                <a:cs typeface="Times New Roman" panose="02020603050405020304" pitchFamily="18" charset="0"/>
              </a:rPr>
              <a:t>-th currency, 0</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err="1">
                <a:latin typeface="Times New Roman" panose="02020603050405020304" pitchFamily="18" charset="0"/>
                <a:cs typeface="Times New Roman" panose="02020603050405020304" pitchFamily="18" charset="0"/>
              </a:rPr>
              <a:t>≤10</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a</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j</a:t>
            </a:r>
            <a:r>
              <a:rPr lang="en-US" altLang="zh-CN" sz="3200" dirty="0">
                <a:latin typeface="Times New Roman" panose="02020603050405020304" pitchFamily="18" charset="0"/>
                <a:cs typeface="Times New Roman" panose="02020603050405020304" pitchFamily="18" charset="0"/>
              </a:rPr>
              <a:t>] is the number of ways in which </a:t>
            </a:r>
            <a:r>
              <a:rPr lang="zh-CN" altLang="zh-CN" sz="3200" i="1" dirty="0">
                <a:latin typeface="Times New Roman" panose="02020603050405020304" pitchFamily="18" charset="0"/>
                <a:cs typeface="Times New Roman" panose="02020603050405020304" pitchFamily="18" charset="0"/>
              </a:rPr>
              <a:t>j</a:t>
            </a:r>
            <a:r>
              <a:rPr lang="zh-CN" altLang="zh-CN" sz="3200" dirty="0">
                <a:latin typeface="Times New Roman" panose="02020603050405020304" pitchFamily="18" charset="0"/>
                <a:cs typeface="Times New Roman" panose="02020603050405020304" pitchFamily="18" charset="0"/>
              </a:rPr>
              <a:t> 5c coins</a:t>
            </a:r>
            <a:r>
              <a:rPr lang="en-US" altLang="zh-CN" sz="3200" dirty="0">
                <a:latin typeface="Times New Roman" panose="02020603050405020304" pitchFamily="18" charset="0"/>
                <a:cs typeface="Times New Roman" panose="02020603050405020304" pitchFamily="18" charset="0"/>
              </a:rPr>
              <a:t> may</a:t>
            </a:r>
            <a:r>
              <a:rPr lang="zh-CN" altLang="zh-CN" sz="3200" dirty="0">
                <a:latin typeface="Times New Roman" panose="02020603050405020304" pitchFamily="18" charset="0"/>
                <a:cs typeface="Times New Roman" panose="02020603050405020304" pitchFamily="18" charset="0"/>
              </a:rPr>
              <a:t> be made up</a:t>
            </a:r>
            <a:r>
              <a:rPr lang="en-US" altLang="zh-CN" sz="3200" dirty="0">
                <a:latin typeface="Times New Roman" panose="02020603050405020304" pitchFamily="18" charset="0"/>
                <a:cs typeface="Times New Roman" panose="02020603050405020304" pitchFamily="18" charset="0"/>
              </a:rPr>
              <a:t> using the first </a:t>
            </a:r>
            <a:r>
              <a:rPr lang="en-US" altLang="zh-CN" sz="3200" i="1" dirty="0" err="1">
                <a:latin typeface="Times New Roman" panose="02020603050405020304" pitchFamily="18" charset="0"/>
                <a:cs typeface="Times New Roman" panose="02020603050405020304" pitchFamily="18" charset="0"/>
              </a:rPr>
              <a:t>i</a:t>
            </a:r>
            <a:r>
              <a:rPr lang="en-US" altLang="zh-CN" sz="3200" dirty="0" err="1">
                <a:latin typeface="Times New Roman" panose="02020603050405020304" pitchFamily="18" charset="0"/>
                <a:cs typeface="Times New Roman" panose="02020603050405020304" pitchFamily="18" charset="0"/>
              </a:rPr>
              <a:t>-th</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currencies, </a:t>
            </a:r>
            <a:r>
              <a:rPr lang="en-US" altLang="zh-CN" sz="3200" dirty="0">
                <a:latin typeface="Times New Roman" panose="02020603050405020304" pitchFamily="18" charset="0"/>
                <a:cs typeface="Times New Roman" panose="02020603050405020304" pitchFamily="18" charset="0"/>
              </a:rPr>
              <a:t>0≤</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≤10, 0≤</a:t>
            </a:r>
            <a:r>
              <a:rPr lang="en-US" altLang="zh-CN" sz="3200" i="1" dirty="0">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≤6000. (300 / 0.05 = 6000)</a:t>
            </a:r>
            <a:endParaRPr lang="zh-CN"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4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The number of way in which </a:t>
            </a:r>
            <a:r>
              <a:rPr lang="zh-CN" altLang="zh-CN" sz="3600" i="1" dirty="0">
                <a:latin typeface="Times New Roman" panose="02020603050405020304" pitchFamily="18" charset="0"/>
                <a:cs typeface="Times New Roman" panose="02020603050405020304" pitchFamily="18" charset="0"/>
              </a:rPr>
              <a:t>j</a:t>
            </a:r>
            <a:r>
              <a:rPr lang="zh-CN" altLang="zh-CN" sz="3600" dirty="0">
                <a:latin typeface="Times New Roman" panose="02020603050405020304" pitchFamily="18" charset="0"/>
                <a:cs typeface="Times New Roman" panose="02020603050405020304" pitchFamily="18" charset="0"/>
              </a:rPr>
              <a:t> 5c coins</a:t>
            </a:r>
            <a:r>
              <a:rPr lang="en-US" altLang="zh-CN" sz="3600" dirty="0">
                <a:latin typeface="Times New Roman" panose="02020603050405020304" pitchFamily="18" charset="0"/>
                <a:cs typeface="Times New Roman" panose="02020603050405020304" pitchFamily="18" charset="0"/>
              </a:rPr>
              <a:t> may</a:t>
            </a:r>
            <a:r>
              <a:rPr lang="zh-CN" altLang="zh-CN" sz="3600" dirty="0">
                <a:latin typeface="Times New Roman" panose="02020603050405020304" pitchFamily="18" charset="0"/>
                <a:cs typeface="Times New Roman" panose="02020603050405020304" pitchFamily="18" charset="0"/>
              </a:rPr>
              <a:t> be made up</a:t>
            </a:r>
            <a:r>
              <a:rPr lang="en-US" altLang="zh-CN" sz="3600" dirty="0">
                <a:latin typeface="Times New Roman" panose="02020603050405020304" pitchFamily="18" charset="0"/>
                <a:cs typeface="Times New Roman" panose="02020603050405020304" pitchFamily="18" charset="0"/>
              </a:rPr>
              <a:t> only using 5c coin is 1, that is, </a:t>
            </a:r>
            <a:r>
              <a:rPr lang="en-US" altLang="zh-CN" sz="3600" i="1" dirty="0">
                <a:latin typeface="Times New Roman" panose="02020603050405020304" pitchFamily="18" charset="0"/>
                <a:cs typeface="Times New Roman" panose="02020603050405020304" pitchFamily="18" charset="0"/>
              </a:rPr>
              <a:t>a</a:t>
            </a:r>
            <a:r>
              <a:rPr lang="en-US" altLang="zh-CN" sz="3600" dirty="0">
                <a:latin typeface="Times New Roman" panose="02020603050405020304" pitchFamily="18" charset="0"/>
                <a:cs typeface="Times New Roman" panose="02020603050405020304" pitchFamily="18" charset="0"/>
              </a:rPr>
              <a:t>[0,</a:t>
            </a:r>
            <a:r>
              <a:rPr lang="en-US" altLang="zh-CN" sz="3600" i="1" dirty="0">
                <a:latin typeface="Times New Roman" panose="02020603050405020304" pitchFamily="18" charset="0"/>
                <a:cs typeface="Times New Roman" panose="02020603050405020304" pitchFamily="18" charset="0"/>
              </a:rPr>
              <a:t> j</a:t>
            </a:r>
            <a:r>
              <a:rPr lang="en-US" altLang="zh-CN" sz="3600" dirty="0">
                <a:latin typeface="Times New Roman" panose="02020603050405020304" pitchFamily="18" charset="0"/>
                <a:cs typeface="Times New Roman" panose="02020603050405020304" pitchFamily="18" charset="0"/>
              </a:rPr>
              <a:t>]=1, 0≤</a:t>
            </a:r>
            <a:r>
              <a:rPr lang="en-US" altLang="zh-CN" sz="3600" i="1" dirty="0">
                <a:latin typeface="Times New Roman" panose="02020603050405020304" pitchFamily="18" charset="0"/>
                <a:cs typeface="Times New Roman" panose="02020603050405020304" pitchFamily="18" charset="0"/>
              </a:rPr>
              <a:t>j</a:t>
            </a:r>
            <a:r>
              <a:rPr lang="en-US" altLang="zh-CN" sz="3600" dirty="0">
                <a:latin typeface="Times New Roman" panose="02020603050405020304" pitchFamily="18" charset="0"/>
                <a:cs typeface="Times New Roman" panose="02020603050405020304" pitchFamily="18" charset="0"/>
              </a:rPr>
              <a:t>≤6000.</a:t>
            </a:r>
          </a:p>
          <a:p>
            <a:r>
              <a:rPr lang="en-US" altLang="zh-CN" sz="3600" dirty="0">
                <a:latin typeface="Times New Roman" panose="02020603050405020304" pitchFamily="18" charset="0"/>
                <a:cs typeface="Times New Roman" panose="02020603050405020304" pitchFamily="18" charset="0"/>
              </a:rPr>
              <a:t>If the amount is equal to a coin or a note, there is a way that the</a:t>
            </a:r>
            <a:r>
              <a:rPr lang="zh-CN" altLang="zh-CN" sz="3600" dirty="0">
                <a:latin typeface="Times New Roman" panose="02020603050405020304" pitchFamily="18" charset="0"/>
                <a:cs typeface="Times New Roman" panose="02020603050405020304" pitchFamily="18" charset="0"/>
              </a:rPr>
              <a:t> amount may be made up</a:t>
            </a:r>
            <a:r>
              <a:rPr lang="en-US" altLang="zh-CN" sz="3600" dirty="0">
                <a:latin typeface="Times New Roman" panose="02020603050405020304" pitchFamily="18" charset="0"/>
                <a:cs typeface="Times New Roman" panose="02020603050405020304" pitchFamily="18" charset="0"/>
              </a:rPr>
              <a:t> using the coin or the note.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99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03316"/>
            <a:ext cx="10515600" cy="4938394"/>
          </a:xfrm>
        </p:spPr>
        <p:txBody>
          <a:bodyPr>
            <a:noAutofit/>
          </a:bodyPr>
          <a:lstStyle/>
          <a:p>
            <a:r>
              <a:rPr lang="en-US" altLang="zh-CN" dirty="0">
                <a:latin typeface="Times New Roman" panose="02020603050405020304" pitchFamily="18" charset="0"/>
                <a:cs typeface="Times New Roman" panose="02020603050405020304" pitchFamily="18" charset="0"/>
              </a:rPr>
              <a:t>For 10 cents, there are two ways. 10 cents can be made up using 5c coins or 10c coin.</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15 cents, the first way is by only using 5c coins. The second way is to calculate the number of ways in which 15 cents can be made up using 5c coins and 10c coins (the way only using 5c coin needn’t to be considered since this is the same as the first way, see above). The number of 10c coins used must be at least 1, and then a 5c coin is used. Therefore there are two ways for 15 cents.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20 cents, the first case is only 5c coins are used. For the second case is a 10 coin is used firstly (At least one 10c coin is used), and for remainder 10 cents there are two ways. The final case is only 20c coin is used. Therefore there are four ways.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48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768" y="2075688"/>
            <a:ext cx="11014463" cy="4224528"/>
          </a:xfrm>
        </p:spPr>
      </p:pic>
    </p:spTree>
    <p:extLst>
      <p:ext uri="{BB962C8B-B14F-4D97-AF65-F5344CB8AC3E}">
        <p14:creationId xmlns:p14="http://schemas.microsoft.com/office/powerpoint/2010/main" val="1431105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6.1.3  Longest Common Subsequence (LCS)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200" dirty="0">
                <a:latin typeface="Times New Roman" panose="02020603050405020304" pitchFamily="18" charset="0"/>
                <a:cs typeface="Times New Roman" panose="02020603050405020304" pitchFamily="18" charset="0"/>
              </a:rPr>
              <a:t>For a sequence, elements in its </a:t>
            </a:r>
            <a:r>
              <a:rPr lang="en-US" altLang="zh-CN" sz="3200" dirty="0">
                <a:solidFill>
                  <a:srgbClr val="C00000"/>
                </a:solidFill>
                <a:latin typeface="Times New Roman" panose="02020603050405020304" pitchFamily="18" charset="0"/>
                <a:cs typeface="Times New Roman" panose="02020603050405020304" pitchFamily="18" charset="0"/>
              </a:rPr>
              <a:t>subsequence</a:t>
            </a:r>
            <a:r>
              <a:rPr lang="en-US" altLang="zh-CN" sz="3200" dirty="0">
                <a:latin typeface="Times New Roman" panose="02020603050405020304" pitchFamily="18" charset="0"/>
                <a:cs typeface="Times New Roman" panose="02020603050405020304" pitchFamily="18" charset="0"/>
              </a:rPr>
              <a:t> appear in the same relative order, and aren’t necessarily contiguous. </a:t>
            </a:r>
          </a:p>
          <a:p>
            <a:pPr lvl="1"/>
            <a:r>
              <a:rPr lang="en-US" altLang="zh-CN" sz="3200" dirty="0">
                <a:latin typeface="Times New Roman" panose="02020603050405020304" pitchFamily="18" charset="0"/>
                <a:cs typeface="Times New Roman" panose="02020603050405020304" pitchFamily="18" charset="0"/>
              </a:rPr>
              <a:t>For the string “</a:t>
            </a:r>
            <a:r>
              <a:rPr lang="en-US" altLang="zh-CN" sz="3200" dirty="0" err="1">
                <a:latin typeface="Times New Roman" panose="02020603050405020304" pitchFamily="18" charset="0"/>
                <a:cs typeface="Times New Roman" panose="02020603050405020304" pitchFamily="18" charset="0"/>
              </a:rPr>
              <a:t>abcdefg</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abc</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abg</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bdf</a:t>
            </a:r>
            <a:r>
              <a:rPr lang="en-US" altLang="zh-CN" sz="3200" dirty="0">
                <a:latin typeface="Times New Roman" panose="02020603050405020304" pitchFamily="18" charset="0"/>
                <a:cs typeface="Times New Roman" panose="02020603050405020304" pitchFamily="18" charset="0"/>
              </a:rPr>
              <a:t>", and "</a:t>
            </a:r>
            <a:r>
              <a:rPr lang="en-US" altLang="zh-CN" sz="3200" dirty="0" err="1">
                <a:latin typeface="Times New Roman" panose="02020603050405020304" pitchFamily="18" charset="0"/>
                <a:cs typeface="Times New Roman" panose="02020603050405020304" pitchFamily="18" charset="0"/>
              </a:rPr>
              <a:t>aeg</a:t>
            </a:r>
            <a:r>
              <a:rPr lang="en-US" altLang="zh-CN" sz="3200" dirty="0">
                <a:latin typeface="Times New Roman" panose="02020603050405020304" pitchFamily="18" charset="0"/>
                <a:cs typeface="Times New Roman" panose="02020603050405020304" pitchFamily="18" charset="0"/>
              </a:rPr>
              <a:t>" are all </a:t>
            </a:r>
            <a:r>
              <a:rPr lang="en-US" altLang="zh-CN" sz="3200" dirty="0">
                <a:solidFill>
                  <a:srgbClr val="C00000"/>
                </a:solidFill>
                <a:latin typeface="Times New Roman" panose="02020603050405020304" pitchFamily="18" charset="0"/>
                <a:cs typeface="Times New Roman" panose="02020603050405020304" pitchFamily="18" charset="0"/>
              </a:rPr>
              <a:t>subsequences</a:t>
            </a:r>
            <a:r>
              <a:rPr lang="en-US" altLang="zh-CN" sz="3200" dirty="0">
                <a:latin typeface="Times New Roman" panose="02020603050405020304" pitchFamily="18" charset="0"/>
                <a:cs typeface="Times New Roman" panose="02020603050405020304" pitchFamily="18" charset="0"/>
              </a:rPr>
              <a:t>. </a:t>
            </a:r>
          </a:p>
          <a:p>
            <a:pPr lvl="1"/>
            <a:r>
              <a:rPr lang="en-US" altLang="zh-CN" sz="3200" dirty="0">
                <a:latin typeface="Times New Roman" panose="02020603050405020304" pitchFamily="18" charset="0"/>
                <a:cs typeface="Times New Roman" panose="02020603050405020304" pitchFamily="18" charset="0"/>
              </a:rPr>
              <a:t>For strings “</a:t>
            </a:r>
            <a:r>
              <a:rPr lang="en-US" altLang="zh-CN" sz="3200" u="sng" dirty="0">
                <a:latin typeface="Times New Roman" panose="02020603050405020304" pitchFamily="18" charset="0"/>
                <a:cs typeface="Times New Roman" panose="02020603050405020304" pitchFamily="18" charset="0"/>
              </a:rPr>
              <a:t>H</a:t>
            </a:r>
            <a:r>
              <a:rPr lang="en-US" altLang="zh-CN" sz="3200" dirty="0">
                <a:latin typeface="Times New Roman" panose="02020603050405020304" pitchFamily="18" charset="0"/>
                <a:cs typeface="Times New Roman" panose="02020603050405020304" pitchFamily="18" charset="0"/>
              </a:rPr>
              <a:t>I</a:t>
            </a:r>
            <a:r>
              <a:rPr lang="en-US" altLang="zh-CN" sz="3200" u="sng" dirty="0">
                <a:latin typeface="Times New Roman" panose="02020603050405020304" pitchFamily="18" charset="0"/>
                <a:cs typeface="Times New Roman" panose="02020603050405020304" pitchFamily="18" charset="0"/>
              </a:rPr>
              <a:t>E</a:t>
            </a:r>
            <a:r>
              <a:rPr lang="en-US" altLang="zh-CN" sz="3200" dirty="0">
                <a:latin typeface="Times New Roman" panose="02020603050405020304" pitchFamily="18" charset="0"/>
                <a:cs typeface="Times New Roman" panose="02020603050405020304" pitchFamily="18" charset="0"/>
              </a:rPr>
              <a:t>ROG</a:t>
            </a:r>
            <a:r>
              <a:rPr lang="en-US" altLang="zh-CN" sz="3200" u="sng" dirty="0">
                <a:latin typeface="Times New Roman" panose="02020603050405020304" pitchFamily="18" charset="0"/>
                <a:cs typeface="Times New Roman" panose="02020603050405020304" pitchFamily="18" charset="0"/>
              </a:rPr>
              <a:t>L</a:t>
            </a:r>
            <a:r>
              <a:rPr lang="en-US" altLang="zh-CN" sz="3200" dirty="0">
                <a:latin typeface="Times New Roman" panose="02020603050405020304" pitchFamily="18" charset="0"/>
                <a:cs typeface="Times New Roman" panose="02020603050405020304" pitchFamily="18" charset="0"/>
              </a:rPr>
              <a:t>YPHO</a:t>
            </a:r>
            <a:r>
              <a:rPr lang="en-US" altLang="zh-CN" sz="3200" u="sng" dirty="0">
                <a:latin typeface="Times New Roman" panose="02020603050405020304" pitchFamily="18" charset="0"/>
                <a:cs typeface="Times New Roman" panose="02020603050405020304" pitchFamily="18" charset="0"/>
              </a:rPr>
              <a:t>LO</a:t>
            </a:r>
            <a:r>
              <a:rPr lang="en-US" altLang="zh-CN" sz="3200" dirty="0">
                <a:latin typeface="Times New Roman" panose="02020603050405020304" pitchFamily="18" charset="0"/>
                <a:cs typeface="Times New Roman" panose="02020603050405020304" pitchFamily="18" charset="0"/>
              </a:rPr>
              <a:t>GY” and “MIC</a:t>
            </a:r>
            <a:r>
              <a:rPr lang="en-US" altLang="zh-CN" sz="3200" u="sng" dirty="0">
                <a:latin typeface="Times New Roman" panose="02020603050405020304" pitchFamily="18" charset="0"/>
                <a:cs typeface="Times New Roman" panose="02020603050405020304" pitchFamily="18" charset="0"/>
              </a:rPr>
              <a:t>H</a:t>
            </a:r>
            <a:r>
              <a:rPr lang="en-US" altLang="zh-CN" sz="3200" dirty="0">
                <a:latin typeface="Times New Roman" panose="02020603050405020304" pitchFamily="18" charset="0"/>
                <a:cs typeface="Times New Roman" panose="02020603050405020304" pitchFamily="18" charset="0"/>
              </a:rPr>
              <a:t>A</a:t>
            </a:r>
            <a:r>
              <a:rPr lang="en-US" altLang="zh-CN" sz="3200" u="sng" dirty="0">
                <a:latin typeface="Times New Roman" panose="02020603050405020304" pitchFamily="18" charset="0"/>
                <a:cs typeface="Times New Roman" panose="02020603050405020304" pitchFamily="18" charset="0"/>
              </a:rPr>
              <a:t>EL</a:t>
            </a:r>
            <a:r>
              <a:rPr lang="en-US" altLang="zh-CN" sz="3200" dirty="0">
                <a:latin typeface="Times New Roman" panose="02020603050405020304" pitchFamily="18" charset="0"/>
                <a:cs typeface="Times New Roman" panose="02020603050405020304" pitchFamily="18" charset="0"/>
              </a:rPr>
              <a:t>ANGE</a:t>
            </a:r>
            <a:r>
              <a:rPr lang="en-US" altLang="zh-CN" sz="3200" u="sng" dirty="0">
                <a:latin typeface="Times New Roman" panose="02020603050405020304" pitchFamily="18" charset="0"/>
                <a:cs typeface="Times New Roman" panose="02020603050405020304" pitchFamily="18" charset="0"/>
              </a:rPr>
              <a:t>LO</a:t>
            </a:r>
            <a:r>
              <a:rPr lang="en-US" altLang="zh-CN" sz="3200" dirty="0">
                <a:latin typeface="Times New Roman" panose="02020603050405020304" pitchFamily="18" charset="0"/>
                <a:cs typeface="Times New Roman" panose="02020603050405020304" pitchFamily="18" charset="0"/>
              </a:rPr>
              <a:t>”, string “HELLO” is a </a:t>
            </a:r>
            <a:r>
              <a:rPr lang="en-US" altLang="zh-CN" sz="3200" dirty="0">
                <a:solidFill>
                  <a:srgbClr val="C00000"/>
                </a:solidFill>
                <a:latin typeface="Times New Roman" panose="02020603050405020304" pitchFamily="18" charset="0"/>
                <a:cs typeface="Times New Roman" panose="02020603050405020304" pitchFamily="18" charset="0"/>
              </a:rPr>
              <a:t>common subsequence</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Given two sequence of items, </a:t>
            </a:r>
            <a:r>
              <a:rPr lang="en-US" altLang="zh-CN" sz="3200" dirty="0">
                <a:solidFill>
                  <a:srgbClr val="C00000"/>
                </a:solidFill>
                <a:latin typeface="Times New Roman" panose="02020603050405020304" pitchFamily="18" charset="0"/>
                <a:cs typeface="Times New Roman" panose="02020603050405020304" pitchFamily="18" charset="0"/>
              </a:rPr>
              <a:t>Longest Common Subsequence (LCS) </a:t>
            </a:r>
            <a:r>
              <a:rPr lang="en-US" altLang="zh-CN" sz="3200" dirty="0">
                <a:latin typeface="Times New Roman" panose="02020603050405020304" pitchFamily="18" charset="0"/>
                <a:cs typeface="Times New Roman" panose="02020603050405020304" pitchFamily="18" charset="0"/>
              </a:rPr>
              <a:t>is to find the longest subsequence in both.</a:t>
            </a:r>
            <a:endParaRPr lang="zh-CN" altLang="zh-CN" sz="32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2474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9506"/>
            <a:ext cx="10515600" cy="881150"/>
          </a:xfrm>
        </p:spPr>
        <p:txBody>
          <a:bodyPr/>
          <a:lstStyle/>
          <a:p>
            <a:endParaRPr lang="zh-CN" altLang="en-US" dirty="0"/>
          </a:p>
        </p:txBody>
      </p:sp>
      <p:sp>
        <p:nvSpPr>
          <p:cNvPr id="3" name="内容占位符 2"/>
          <p:cNvSpPr>
            <a:spLocks noGrp="1"/>
          </p:cNvSpPr>
          <p:nvPr>
            <p:ph idx="1"/>
          </p:nvPr>
        </p:nvSpPr>
        <p:spPr>
          <a:xfrm>
            <a:off x="838200" y="1363287"/>
            <a:ext cx="10515600" cy="4813676"/>
          </a:xfrm>
        </p:spPr>
        <p:txBody>
          <a:bodyPr>
            <a:noAutofit/>
          </a:bodyPr>
          <a:lstStyle/>
          <a:p>
            <a:r>
              <a:rPr lang="en-US" altLang="zh-CN" sz="3200" dirty="0">
                <a:latin typeface="Times New Roman" panose="02020603050405020304" pitchFamily="18" charset="0"/>
                <a:cs typeface="Times New Roman" panose="02020603050405020304" pitchFamily="18" charset="0"/>
              </a:rPr>
              <a:t>LCS problem can be solved in terms of smaller subproblems. </a:t>
            </a:r>
          </a:p>
          <a:p>
            <a:r>
              <a:rPr lang="en-US" altLang="zh-CN" sz="3200" dirty="0">
                <a:latin typeface="Times New Roman" panose="02020603050405020304" pitchFamily="18" charset="0"/>
                <a:cs typeface="Times New Roman" panose="02020603050405020304" pitchFamily="18" charset="0"/>
              </a:rPr>
              <a:t>Given two sequences </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 of length </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respectively, the longest common subsequence </a:t>
            </a:r>
            <a:r>
              <a:rPr lang="en-US" altLang="zh-CN" sz="3200" i="1" dirty="0">
                <a:latin typeface="Times New Roman" panose="02020603050405020304" pitchFamily="18" charset="0"/>
                <a:cs typeface="Times New Roman" panose="02020603050405020304" pitchFamily="18" charset="0"/>
              </a:rPr>
              <a:t>z</a:t>
            </a:r>
            <a:r>
              <a:rPr lang="en-US" altLang="zh-CN" sz="3200" dirty="0">
                <a:latin typeface="Times New Roman" panose="02020603050405020304" pitchFamily="18" charset="0"/>
                <a:cs typeface="Times New Roman" panose="02020603050405020304" pitchFamily="18" charset="0"/>
              </a:rPr>
              <a:t> of </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 is found as follow.</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Suppose sequence </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&lt;</a:t>
            </a:r>
            <a:r>
              <a:rPr lang="en-US" altLang="zh-CN" sz="3200" i="1"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 </a:t>
            </a:r>
            <a:r>
              <a:rPr lang="en-US" altLang="zh-CN" sz="3200" i="1" dirty="0" err="1">
                <a:latin typeface="Times New Roman" panose="02020603050405020304" pitchFamily="18" charset="0"/>
                <a:cs typeface="Times New Roman" panose="02020603050405020304" pitchFamily="18" charset="0"/>
              </a:rPr>
              <a:t>x</a:t>
            </a:r>
            <a:r>
              <a:rPr lang="en-US" altLang="zh-CN" sz="3200" i="1" baseline="-25000" dirty="0" err="1">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&gt;, and the</a:t>
            </a:r>
            <a:r>
              <a:rPr lang="en-US" altLang="zh-CN" sz="3200" i="1" dirty="0">
                <a:latin typeface="Times New Roman" panose="02020603050405020304" pitchFamily="18" charset="0"/>
                <a:cs typeface="Times New Roman" panose="02020603050405020304" pitchFamily="18" charset="0"/>
              </a:rPr>
              <a:t> </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err="1">
                <a:solidFill>
                  <a:srgbClr val="C00000"/>
                </a:solidFill>
                <a:latin typeface="Times New Roman" panose="02020603050405020304" pitchFamily="18" charset="0"/>
                <a:cs typeface="Times New Roman" panose="02020603050405020304" pitchFamily="18" charset="0"/>
              </a:rPr>
              <a:t>-th</a:t>
            </a:r>
            <a:r>
              <a:rPr lang="en-US" altLang="zh-CN" sz="3200" dirty="0">
                <a:solidFill>
                  <a:srgbClr val="C00000"/>
                </a:solidFill>
                <a:latin typeface="Times New Roman" panose="02020603050405020304" pitchFamily="18" charset="0"/>
                <a:cs typeface="Times New Roman" panose="02020603050405020304" pitchFamily="18" charset="0"/>
              </a:rPr>
              <a:t> prefix </a:t>
            </a:r>
            <a:r>
              <a:rPr lang="en-US" altLang="zh-CN" sz="3200" i="1" dirty="0">
                <a:latin typeface="Times New Roman" panose="02020603050405020304" pitchFamily="18" charset="0"/>
                <a:cs typeface="Times New Roman" panose="02020603050405020304" pitchFamily="18" charset="0"/>
              </a:rPr>
              <a:t>x</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&lt;</a:t>
            </a:r>
            <a:r>
              <a:rPr lang="en-US" altLang="zh-CN" sz="3200" i="1"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 </a:t>
            </a:r>
            <a:r>
              <a:rPr lang="en-US" altLang="zh-CN" sz="3200" i="1" dirty="0">
                <a:latin typeface="Times New Roman" panose="02020603050405020304" pitchFamily="18" charset="0"/>
                <a:cs typeface="Times New Roman" panose="02020603050405020304" pitchFamily="18" charset="0"/>
              </a:rPr>
              <a:t>x</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&gt;,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=0,1,..,</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 sequence </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&lt;</a:t>
            </a:r>
            <a:r>
              <a:rPr lang="en-US" altLang="zh-CN" sz="3200" i="1" dirty="0">
                <a:latin typeface="Times New Roman" panose="02020603050405020304" pitchFamily="18" charset="0"/>
                <a:cs typeface="Times New Roman" panose="02020603050405020304" pitchFamily="18" charset="0"/>
              </a:rPr>
              <a:t>y</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y</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 </a:t>
            </a:r>
            <a:r>
              <a:rPr lang="en-US" altLang="zh-CN" sz="3200" i="1" dirty="0" err="1">
                <a:latin typeface="Times New Roman" panose="02020603050405020304" pitchFamily="18" charset="0"/>
                <a:cs typeface="Times New Roman" panose="02020603050405020304" pitchFamily="18" charset="0"/>
              </a:rPr>
              <a:t>y</a:t>
            </a:r>
            <a:r>
              <a:rPr lang="en-US" altLang="zh-CN" sz="3200" i="1" baseline="-25000" dirty="0" err="1">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&gt;, and the</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err="1">
                <a:latin typeface="Times New Roman" panose="02020603050405020304" pitchFamily="18" charset="0"/>
                <a:cs typeface="Times New Roman" panose="02020603050405020304" pitchFamily="18" charset="0"/>
              </a:rPr>
              <a:t>-th</a:t>
            </a:r>
            <a:r>
              <a:rPr lang="en-US" altLang="zh-CN" sz="3200" dirty="0">
                <a:latin typeface="Times New Roman" panose="02020603050405020304" pitchFamily="18" charset="0"/>
                <a:cs typeface="Times New Roman" panose="02020603050405020304" pitchFamily="18" charset="0"/>
              </a:rPr>
              <a:t> prefix </a:t>
            </a:r>
            <a:r>
              <a:rPr lang="en-US" altLang="zh-CN" sz="3200" i="1" dirty="0" err="1">
                <a:latin typeface="Times New Roman" panose="02020603050405020304" pitchFamily="18" charset="0"/>
                <a:cs typeface="Times New Roman" panose="02020603050405020304" pitchFamily="18" charset="0"/>
              </a:rPr>
              <a:t>y</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&lt;</a:t>
            </a:r>
            <a:r>
              <a:rPr lang="en-US" altLang="zh-CN" sz="3200" i="1" dirty="0">
                <a:latin typeface="Times New Roman" panose="02020603050405020304" pitchFamily="18" charset="0"/>
                <a:cs typeface="Times New Roman" panose="02020603050405020304" pitchFamily="18" charset="0"/>
              </a:rPr>
              <a:t>y</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y</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 </a:t>
            </a:r>
            <a:r>
              <a:rPr lang="en-US" altLang="zh-CN" sz="3200" i="1" dirty="0" err="1">
                <a:latin typeface="Times New Roman" panose="02020603050405020304" pitchFamily="18" charset="0"/>
                <a:cs typeface="Times New Roman" panose="02020603050405020304" pitchFamily="18" charset="0"/>
              </a:rPr>
              <a:t>y</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&gt;,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=0,1,..,</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and sequence </a:t>
            </a:r>
            <a:r>
              <a:rPr lang="en-US" altLang="zh-CN" sz="3200" i="1" dirty="0">
                <a:latin typeface="Times New Roman" panose="02020603050405020304" pitchFamily="18" charset="0"/>
                <a:cs typeface="Times New Roman" panose="02020603050405020304" pitchFamily="18" charset="0"/>
              </a:rPr>
              <a:t>z=</a:t>
            </a:r>
            <a:r>
              <a:rPr lang="en-US" altLang="zh-CN" sz="3200" dirty="0">
                <a:latin typeface="Times New Roman" panose="02020603050405020304" pitchFamily="18" charset="0"/>
                <a:cs typeface="Times New Roman" panose="02020603050405020304" pitchFamily="18" charset="0"/>
              </a:rPr>
              <a:t>&lt;</a:t>
            </a:r>
            <a:r>
              <a:rPr lang="en-US" altLang="zh-CN" sz="3200" i="1" dirty="0">
                <a:latin typeface="Times New Roman" panose="02020603050405020304" pitchFamily="18" charset="0"/>
                <a:cs typeface="Times New Roman" panose="02020603050405020304" pitchFamily="18" charset="0"/>
              </a:rPr>
              <a:t>z</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z</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 </a:t>
            </a:r>
            <a:r>
              <a:rPr lang="en-US" altLang="zh-CN" sz="3200" i="1" dirty="0" err="1">
                <a:latin typeface="Times New Roman" panose="02020603050405020304" pitchFamily="18" charset="0"/>
                <a:cs typeface="Times New Roman" panose="02020603050405020304" pitchFamily="18" charset="0"/>
              </a:rPr>
              <a:t>z</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&gt; is a LCS for </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 </a:t>
            </a:r>
          </a:p>
          <a:p>
            <a:pPr lvl="1"/>
            <a:r>
              <a:rPr lang="en-US" altLang="zh-CN" sz="2800" dirty="0">
                <a:latin typeface="Times New Roman" panose="02020603050405020304" pitchFamily="18" charset="0"/>
                <a:cs typeface="Times New Roman" panose="02020603050405020304" pitchFamily="18" charset="0"/>
              </a:rPr>
              <a:t>if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&lt;A,B,C,B,D,A,B&gt;, then </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’=&lt;A,B,C,B&gt;, and </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 is an empty sequence.</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699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46505"/>
            <a:ext cx="10436352" cy="4535480"/>
          </a:xfrm>
        </p:spPr>
      </p:pic>
      <p:sp>
        <p:nvSpPr>
          <p:cNvPr id="3" name="TextBox 2">
            <a:extLst>
              <a:ext uri="{FF2B5EF4-FFF2-40B4-BE49-F238E27FC236}">
                <a16:creationId xmlns:a16="http://schemas.microsoft.com/office/drawing/2014/main" id="{317EC3BA-E766-BDB7-C261-0017A615E5C3}"/>
              </a:ext>
            </a:extLst>
          </p:cNvPr>
          <p:cNvSpPr txBox="1"/>
          <p:nvPr/>
        </p:nvSpPr>
        <p:spPr>
          <a:xfrm>
            <a:off x="838200" y="5417127"/>
            <a:ext cx="10099368" cy="369332"/>
          </a:xfrm>
          <a:prstGeom prst="rect">
            <a:avLst/>
          </a:prstGeom>
          <a:noFill/>
        </p:spPr>
        <p:txBody>
          <a:bodyPr wrap="none" rtlCol="0">
            <a:spAutoFit/>
          </a:bodyPr>
          <a:lstStyle/>
          <a:p>
            <a:r>
              <a:rPr lang="en-MY" b="1" dirty="0"/>
              <a:t>If sequence x of length m is equal to sequence y of length n, then sequence z of length k is equal to both</a:t>
            </a:r>
          </a:p>
        </p:txBody>
      </p:sp>
    </p:spTree>
    <p:extLst>
      <p:ext uri="{BB962C8B-B14F-4D97-AF65-F5344CB8AC3E}">
        <p14:creationId xmlns:p14="http://schemas.microsoft.com/office/powerpoint/2010/main" val="269824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6.1.3.1 </a:t>
            </a:r>
            <a:r>
              <a:rPr lang="zh-CN" altLang="zh-CN" dirty="0">
                <a:solidFill>
                  <a:srgbClr val="C00000"/>
                </a:solidFill>
                <a:latin typeface="Times New Roman" panose="02020603050405020304" pitchFamily="18" charset="0"/>
                <a:cs typeface="Times New Roman" panose="02020603050405020304" pitchFamily="18" charset="0"/>
              </a:rPr>
              <a:t>Longest Match</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atinLnBrk="1"/>
            <a:r>
              <a:rPr lang="zh-CN" altLang="zh-CN" b="1" dirty="0"/>
              <a:t>Source: </a:t>
            </a:r>
            <a:r>
              <a:rPr lang="en-US" altLang="zh-CN" b="1" dirty="0"/>
              <a:t>TCL Programming Contest 2001</a:t>
            </a:r>
            <a:endParaRPr lang="zh-CN" altLang="zh-CN" dirty="0"/>
          </a:p>
          <a:p>
            <a:r>
              <a:rPr lang="en-US" altLang="zh-CN" b="1" dirty="0"/>
              <a:t>IDs for Online Judge: </a:t>
            </a:r>
            <a:r>
              <a:rPr lang="en-US" altLang="zh-CN" b="1" dirty="0" err="1"/>
              <a:t>UVA</a:t>
            </a:r>
            <a:r>
              <a:rPr lang="en-US" altLang="zh-CN" b="1" dirty="0"/>
              <a:t> 10100</a:t>
            </a:r>
            <a:endParaRPr lang="zh-CN" altLang="en-US" dirty="0"/>
          </a:p>
        </p:txBody>
      </p:sp>
    </p:spTree>
    <p:extLst>
      <p:ext uri="{BB962C8B-B14F-4D97-AF65-F5344CB8AC3E}">
        <p14:creationId xmlns:p14="http://schemas.microsoft.com/office/powerpoint/2010/main" val="4291598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A newly opened detective agency is struggling with their limited intelligence to find out a secret information passing technique among its detectives. Since they are new in this profession, they know well that their messages will easily be trapped and hence modified by other groups. They want to guess the intensions of other groups by checking the changed sections of messages. First they have to get the length of longest match. You are going to help them.</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8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4321"/>
            <a:ext cx="10515600" cy="1105592"/>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Dynamic Programming</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87978"/>
            <a:ext cx="10515600" cy="4829695"/>
          </a:xfrm>
        </p:spPr>
        <p:txBody>
          <a:bodyPr>
            <a:noAutofit/>
          </a:bodyPr>
          <a:lstStyle/>
          <a:p>
            <a:r>
              <a:rPr lang="en-US" altLang="zh-CN" sz="3200" dirty="0">
                <a:solidFill>
                  <a:srgbClr val="C00000"/>
                </a:solidFill>
                <a:latin typeface="Times New Roman" panose="02020603050405020304" pitchFamily="18" charset="0"/>
                <a:cs typeface="Times New Roman" panose="02020603050405020304" pitchFamily="18" charset="0"/>
              </a:rPr>
              <a:t>Dynamic Programming (DP) </a:t>
            </a:r>
            <a:r>
              <a:rPr lang="en-US" altLang="zh-CN" sz="3200" dirty="0">
                <a:latin typeface="Times New Roman" panose="02020603050405020304" pitchFamily="18" charset="0"/>
                <a:cs typeface="Times New Roman" panose="02020603050405020304" pitchFamily="18" charset="0"/>
              </a:rPr>
              <a:t>is used to solve </a:t>
            </a:r>
            <a:r>
              <a:rPr lang="en-US" altLang="zh-CN" sz="3200" dirty="0">
                <a:solidFill>
                  <a:srgbClr val="C00000"/>
                </a:solidFill>
                <a:latin typeface="Times New Roman" panose="02020603050405020304" pitchFamily="18" charset="0"/>
                <a:cs typeface="Times New Roman" panose="02020603050405020304" pitchFamily="18" charset="0"/>
              </a:rPr>
              <a:t>optimization problems</a:t>
            </a:r>
            <a:r>
              <a:rPr lang="en-US" altLang="zh-CN" sz="3200" dirty="0">
                <a:latin typeface="Times New Roman" panose="02020603050405020304" pitchFamily="18" charset="0"/>
                <a:cs typeface="Times New Roman" panose="02020603050405020304" pitchFamily="18" charset="0"/>
              </a:rPr>
              <a:t>. </a:t>
            </a:r>
          </a:p>
          <a:p>
            <a:r>
              <a:rPr lang="en-US" altLang="zh-CN" sz="3200" dirty="0">
                <a:solidFill>
                  <a:srgbClr val="7030A0"/>
                </a:solidFill>
                <a:latin typeface="Times New Roman" panose="02020603050405020304" pitchFamily="18" charset="0"/>
                <a:cs typeface="Times New Roman" panose="02020603050405020304" pitchFamily="18" charset="0"/>
              </a:rPr>
              <a:t>Dynamic programming breaks an optimization problem into a sequence of related subproblems, solves these subproblems just once, stores solutions to subproblems, and constructs an optimal solution to the problem based on solutions to subproblems. </a:t>
            </a:r>
          </a:p>
          <a:p>
            <a:r>
              <a:rPr lang="en-US" altLang="zh-CN" sz="3200" dirty="0">
                <a:latin typeface="Times New Roman" panose="02020603050405020304" pitchFamily="18" charset="0"/>
                <a:cs typeface="Times New Roman" panose="02020603050405020304" pitchFamily="18" charset="0"/>
              </a:rPr>
              <a:t>The method storing solutions to subproblems is called </a:t>
            </a:r>
            <a:r>
              <a:rPr lang="en-US" altLang="zh-CN" sz="3200" dirty="0">
                <a:solidFill>
                  <a:srgbClr val="C00000"/>
                </a:solidFill>
                <a:latin typeface="Times New Roman" panose="02020603050405020304" pitchFamily="18" charset="0"/>
                <a:cs typeface="Times New Roman" panose="02020603050405020304" pitchFamily="18" charset="0"/>
              </a:rPr>
              <a:t>memorization</a:t>
            </a:r>
            <a:r>
              <a:rPr lang="en-US" altLang="zh-CN" sz="3200" dirty="0">
                <a:latin typeface="Times New Roman" panose="02020603050405020304" pitchFamily="18" charset="0"/>
                <a:cs typeface="Times New Roman" panose="02020603050405020304" pitchFamily="18" charset="0"/>
              </a:rPr>
              <a:t>. When the same subproblem occurs, its solution can be used directly.</a:t>
            </a:r>
            <a:endParaRPr lang="zh-CN"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800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pPr latinLnBrk="1"/>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input file may contain multiple test cases. Each case will contain two successive lines of string. Blank lines and non-letter printable punctuation characters may appear. Each Line of string will be no longer than 1000 characters. Length of each word will be less than 20 characters.</a:t>
            </a:r>
            <a:endParaRPr lang="zh-CN" altLang="zh-CN" dirty="0">
              <a:latin typeface="Times New Roman" panose="02020603050405020304" pitchFamily="18" charset="0"/>
              <a:cs typeface="Times New Roman" panose="02020603050405020304" pitchFamily="18" charset="0"/>
            </a:endParaRPr>
          </a:p>
          <a:p>
            <a:pPr latinLnBrk="1"/>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each case of input, you have to output a line starting with the case number right justified in a field width of two, followed by the longest match as shown in the sample output. In case of at least one blank line for each input output 'Blank!'. Consider the non-letter punctuation characters as white-spaces.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030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fontAlgn="base"/>
            <a:r>
              <a:rPr lang="en-US" altLang="zh-CN" sz="3600" dirty="0">
                <a:latin typeface="Times New Roman" panose="02020603050405020304" pitchFamily="18" charset="0"/>
                <a:cs typeface="Times New Roman" panose="02020603050405020304" pitchFamily="18" charset="0"/>
              </a:rPr>
              <a:t>Consecutive letters in a string is regarded as a word.</a:t>
            </a:r>
          </a:p>
          <a:p>
            <a:pPr fontAlgn="base"/>
            <a:r>
              <a:rPr lang="en-US" altLang="zh-CN" sz="3600" dirty="0">
                <a:latin typeface="Times New Roman" panose="02020603050405020304" pitchFamily="18" charset="0"/>
                <a:cs typeface="Times New Roman" panose="02020603050405020304" pitchFamily="18" charset="0"/>
              </a:rPr>
              <a:t>Words in two strings are gotten one by one, where words in the first string are stored in </a:t>
            </a:r>
            <a:r>
              <a:rPr lang="en-US" altLang="zh-CN" sz="3600" i="1" dirty="0">
                <a:latin typeface="Times New Roman" panose="02020603050405020304" pitchFamily="18" charset="0"/>
                <a:cs typeface="Times New Roman" panose="02020603050405020304" pitchFamily="18" charset="0"/>
              </a:rPr>
              <a:t>T</a:t>
            </a:r>
            <a:r>
              <a:rPr lang="en-US" altLang="zh-CN" sz="36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word</a:t>
            </a:r>
            <a:r>
              <a:rPr lang="en-US" altLang="zh-CN" sz="36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T</a:t>
            </a:r>
            <a:r>
              <a:rPr lang="en-US" altLang="zh-CN" sz="36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word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and words in the second string are stored in </a:t>
            </a:r>
            <a:r>
              <a:rPr lang="en-US" altLang="zh-CN" sz="3600" i="1" dirty="0">
                <a:latin typeface="Times New Roman" panose="02020603050405020304" pitchFamily="18" charset="0"/>
                <a:cs typeface="Times New Roman" panose="02020603050405020304" pitchFamily="18" charset="0"/>
              </a:rPr>
              <a:t>T</a:t>
            </a:r>
            <a:r>
              <a:rPr lang="en-US" altLang="zh-CN" sz="36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word</a:t>
            </a:r>
            <a:r>
              <a:rPr lang="en-US" altLang="zh-CN" sz="36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T</a:t>
            </a:r>
            <a:r>
              <a:rPr lang="en-US" altLang="zh-CN" sz="36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word</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739267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7BFFD-9773-4E95-9084-344A7DDC5DD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E4EF017-708D-44FD-A3D9-C4FD5BC1815D}"/>
              </a:ext>
            </a:extLst>
          </p:cNvPr>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Every word is regarded as a “character”. </a:t>
            </a:r>
          </a:p>
          <a:p>
            <a:r>
              <a:rPr lang="en-US" altLang="zh-CN" sz="3600" dirty="0">
                <a:latin typeface="Times New Roman" panose="02020603050405020304" pitchFamily="18" charset="0"/>
                <a:cs typeface="Times New Roman" panose="02020603050405020304" pitchFamily="18" charset="0"/>
              </a:rPr>
              <a:t>LCS algorithm is used to calculate the Longest Common Subsequence (LCS).</a:t>
            </a:r>
          </a:p>
          <a:p>
            <a:r>
              <a:rPr lang="en-US" altLang="zh-CN" sz="3600" dirty="0">
                <a:latin typeface="Times New Roman" panose="02020603050405020304" pitchFamily="18" charset="0"/>
                <a:cs typeface="Times New Roman" panose="02020603050405020304" pitchFamily="18" charset="0"/>
              </a:rPr>
              <a:t>The length of the subsequence is the length of longest match.</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628450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6.1.4 Longest Increasing Subsequence (LIS)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The </a:t>
            </a:r>
            <a:r>
              <a:rPr lang="en-US" altLang="zh-CN" sz="3600" dirty="0">
                <a:solidFill>
                  <a:srgbClr val="C00000"/>
                </a:solidFill>
                <a:latin typeface="Times New Roman" panose="02020603050405020304" pitchFamily="18" charset="0"/>
                <a:cs typeface="Times New Roman" panose="02020603050405020304" pitchFamily="18" charset="0"/>
              </a:rPr>
              <a:t>Longest Increasing Subsequence (LIS) </a:t>
            </a:r>
            <a:r>
              <a:rPr lang="en-US" altLang="zh-CN" sz="3600" dirty="0">
                <a:latin typeface="Times New Roman" panose="02020603050405020304" pitchFamily="18" charset="0"/>
                <a:cs typeface="Times New Roman" panose="02020603050405020304" pitchFamily="18" charset="0"/>
              </a:rPr>
              <a:t>problem is to find the longest increasing subsequence of a given sequence. </a:t>
            </a:r>
          </a:p>
          <a:p>
            <a:r>
              <a:rPr lang="en-US" altLang="zh-CN" sz="3600" dirty="0">
                <a:latin typeface="Times New Roman" panose="02020603050405020304" pitchFamily="18" charset="0"/>
                <a:cs typeface="Times New Roman" panose="02020603050405020304" pitchFamily="18" charset="0"/>
              </a:rPr>
              <a:t>Given a real sequence </a:t>
            </a:r>
            <a:r>
              <a:rPr lang="en-US" altLang="zh-CN" sz="3600" i="1" dirty="0">
                <a:latin typeface="Times New Roman" panose="02020603050405020304" pitchFamily="18" charset="0"/>
                <a:cs typeface="Times New Roman" panose="02020603050405020304" pitchFamily="18" charset="0"/>
              </a:rPr>
              <a:t>A</a:t>
            </a:r>
            <a:r>
              <a:rPr lang="en-US" altLang="zh-CN" sz="3600" dirty="0">
                <a:latin typeface="Times New Roman" panose="02020603050405020304" pitchFamily="18" charset="0"/>
                <a:cs typeface="Times New Roman" panose="02020603050405020304" pitchFamily="18" charset="0"/>
              </a:rPr>
              <a:t>=&lt;</a:t>
            </a:r>
            <a:r>
              <a:rPr lang="en-US" altLang="zh-CN" sz="3600" i="1" dirty="0">
                <a:latin typeface="Times New Roman" panose="02020603050405020304" pitchFamily="18" charset="0"/>
                <a:cs typeface="Times New Roman" panose="02020603050405020304" pitchFamily="18" charset="0"/>
              </a:rPr>
              <a:t>a</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a</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i="1" dirty="0">
                <a:latin typeface="Times New Roman" panose="02020603050405020304" pitchFamily="18" charset="0"/>
                <a:cs typeface="Times New Roman" panose="02020603050405020304" pitchFamily="18" charset="0"/>
              </a:rPr>
              <a:t>a</a:t>
            </a:r>
            <a:r>
              <a:rPr lang="en-US" altLang="zh-CN" sz="3600" i="1" baseline="-25000"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&gt;, the Longest Increasing Subsequence for</a:t>
            </a:r>
            <a:r>
              <a:rPr lang="en-US" altLang="zh-CN" sz="3600" i="1" dirty="0">
                <a:latin typeface="Times New Roman" panose="02020603050405020304" pitchFamily="18" charset="0"/>
                <a:cs typeface="Times New Roman" panose="02020603050405020304" pitchFamily="18" charset="0"/>
              </a:rPr>
              <a:t> A</a:t>
            </a:r>
            <a:r>
              <a:rPr lang="en-US" altLang="zh-CN" sz="3600" dirty="0">
                <a:latin typeface="Times New Roman" panose="02020603050405020304" pitchFamily="18" charset="0"/>
                <a:cs typeface="Times New Roman" panose="02020603050405020304" pitchFamily="18" charset="0"/>
              </a:rPr>
              <a:t> is such a longest subsequence</a:t>
            </a:r>
            <a:r>
              <a:rPr lang="en-US" altLang="zh-CN" sz="3600" i="1" dirty="0">
                <a:latin typeface="Times New Roman" panose="02020603050405020304" pitchFamily="18" charset="0"/>
                <a:cs typeface="Times New Roman" panose="02020603050405020304" pitchFamily="18" charset="0"/>
              </a:rPr>
              <a:t> L</a:t>
            </a:r>
            <a:r>
              <a:rPr lang="en-US" altLang="zh-CN" sz="3600" dirty="0">
                <a:latin typeface="Times New Roman" panose="02020603050405020304" pitchFamily="18" charset="0"/>
                <a:cs typeface="Times New Roman" panose="02020603050405020304" pitchFamily="18" charset="0"/>
              </a:rPr>
              <a:t>=&lt;</a:t>
            </a:r>
            <a:r>
              <a:rPr lang="en-US" altLang="zh-CN" sz="3600" i="1" dirty="0">
                <a:latin typeface="Times New Roman" panose="02020603050405020304" pitchFamily="18" charset="0"/>
                <a:cs typeface="Times New Roman" panose="02020603050405020304" pitchFamily="18" charset="0"/>
              </a:rPr>
              <a:t>a</a:t>
            </a:r>
            <a:r>
              <a:rPr lang="en-US" altLang="zh-CN" sz="3600" i="1" baseline="-25000" dirty="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a</a:t>
            </a:r>
            <a:r>
              <a:rPr lang="en-US" altLang="zh-CN" sz="3600" i="1" baseline="-25000" dirty="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i="1" dirty="0" err="1">
                <a:latin typeface="Times New Roman" panose="02020603050405020304" pitchFamily="18" charset="0"/>
                <a:cs typeface="Times New Roman" panose="02020603050405020304" pitchFamily="18" charset="0"/>
              </a:rPr>
              <a:t>a</a:t>
            </a:r>
            <a:r>
              <a:rPr lang="en-US" altLang="zh-CN" sz="3600" i="1" baseline="-25000" dirty="0" err="1">
                <a:latin typeface="Times New Roman" panose="02020603050405020304" pitchFamily="18" charset="0"/>
                <a:cs typeface="Times New Roman" panose="02020603050405020304" pitchFamily="18" charset="0"/>
              </a:rPr>
              <a:t>km</a:t>
            </a:r>
            <a:r>
              <a:rPr lang="en-US" altLang="zh-CN" sz="3600" dirty="0">
                <a:latin typeface="Times New Roman" panose="02020603050405020304" pitchFamily="18" charset="0"/>
                <a:cs typeface="Times New Roman" panose="02020603050405020304" pitchFamily="18" charset="0"/>
              </a:rPr>
              <a:t>&gt;</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where </a:t>
            </a:r>
            <a:r>
              <a:rPr lang="en-US" altLang="zh-CN" sz="3600" i="1" dirty="0" err="1">
                <a:latin typeface="Times New Roman" panose="02020603050405020304" pitchFamily="18" charset="0"/>
                <a:cs typeface="Times New Roman" panose="02020603050405020304" pitchFamily="18" charset="0"/>
              </a:rPr>
              <a:t>k</a:t>
            </a:r>
            <a:r>
              <a:rPr lang="en-US" altLang="zh-CN" sz="3600" baseline="-25000" dirty="0" err="1">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&lt;</a:t>
            </a:r>
            <a:r>
              <a:rPr lang="en-US" altLang="zh-CN" sz="3600" i="1" dirty="0" err="1">
                <a:latin typeface="Times New Roman" panose="02020603050405020304" pitchFamily="18" charset="0"/>
                <a:cs typeface="Times New Roman" panose="02020603050405020304" pitchFamily="18" charset="0"/>
              </a:rPr>
              <a:t>k</a:t>
            </a:r>
            <a:r>
              <a:rPr lang="en-US" altLang="zh-CN" sz="3600" baseline="-25000" dirty="0" err="1">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&lt;…&lt;</a:t>
            </a:r>
            <a:r>
              <a:rPr lang="en-US" altLang="zh-CN" sz="3600" i="1" dirty="0">
                <a:latin typeface="Times New Roman" panose="02020603050405020304" pitchFamily="18" charset="0"/>
                <a:cs typeface="Times New Roman" panose="02020603050405020304" pitchFamily="18" charset="0"/>
              </a:rPr>
              <a:t>k</a:t>
            </a:r>
            <a:r>
              <a:rPr lang="en-US" altLang="zh-CN" sz="3600" i="1" baseline="-25000"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and </a:t>
            </a:r>
            <a:r>
              <a:rPr lang="en-US" altLang="zh-CN" sz="3600" i="1" dirty="0" err="1">
                <a:latin typeface="Times New Roman" panose="02020603050405020304" pitchFamily="18" charset="0"/>
                <a:cs typeface="Times New Roman" panose="02020603050405020304" pitchFamily="18" charset="0"/>
              </a:rPr>
              <a:t>a</a:t>
            </a:r>
            <a:r>
              <a:rPr lang="en-US" altLang="zh-CN" sz="3600" i="1" baseline="-25000" dirty="0" err="1">
                <a:latin typeface="Times New Roman" panose="02020603050405020304" pitchFamily="18" charset="0"/>
                <a:cs typeface="Times New Roman" panose="02020603050405020304" pitchFamily="18" charset="0"/>
              </a:rPr>
              <a:t>k</a:t>
            </a:r>
            <a:r>
              <a:rPr lang="en-US" altLang="zh-CN" sz="3600" baseline="-25000" dirty="0" err="1">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&lt;</a:t>
            </a:r>
            <a:r>
              <a:rPr lang="en-US" altLang="zh-CN" sz="3600" i="1" dirty="0" err="1">
                <a:latin typeface="Times New Roman" panose="02020603050405020304" pitchFamily="18" charset="0"/>
                <a:cs typeface="Times New Roman" panose="02020603050405020304" pitchFamily="18" charset="0"/>
              </a:rPr>
              <a:t>a</a:t>
            </a:r>
            <a:r>
              <a:rPr lang="en-US" altLang="zh-CN" sz="3600" i="1" baseline="-25000" dirty="0" err="1">
                <a:latin typeface="Times New Roman" panose="02020603050405020304" pitchFamily="18" charset="0"/>
                <a:cs typeface="Times New Roman" panose="02020603050405020304" pitchFamily="18" charset="0"/>
              </a:rPr>
              <a:t>k</a:t>
            </a:r>
            <a:r>
              <a:rPr lang="en-US" altLang="zh-CN" sz="3600" baseline="-25000" dirty="0" err="1">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&lt;…&lt;</a:t>
            </a:r>
            <a:r>
              <a:rPr lang="en-US" altLang="zh-CN" sz="3600" i="1" dirty="0" err="1">
                <a:latin typeface="Times New Roman" panose="02020603050405020304" pitchFamily="18" charset="0"/>
                <a:cs typeface="Times New Roman" panose="02020603050405020304" pitchFamily="18" charset="0"/>
              </a:rPr>
              <a:t>a</a:t>
            </a:r>
            <a:r>
              <a:rPr lang="en-US" altLang="zh-CN" sz="3600" i="1" baseline="-25000" dirty="0" err="1">
                <a:latin typeface="Times New Roman" panose="02020603050405020304" pitchFamily="18" charset="0"/>
                <a:cs typeface="Times New Roman" panose="02020603050405020304" pitchFamily="18" charset="0"/>
              </a:rPr>
              <a:t>km</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59320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191" y="1253331"/>
            <a:ext cx="10799618" cy="4351338"/>
          </a:xfrm>
        </p:spPr>
        <p:txBody>
          <a:bodyPr>
            <a:normAutofit/>
          </a:bodyPr>
          <a:lstStyle/>
          <a:p>
            <a:pPr latinLnBrk="1"/>
            <a:r>
              <a:rPr lang="en-US" altLang="zh-CN" sz="3600" b="1" dirty="0">
                <a:solidFill>
                  <a:srgbClr val="C00000"/>
                </a:solidFill>
                <a:latin typeface="Times New Roman" panose="02020603050405020304" pitchFamily="18" charset="0"/>
                <a:cs typeface="Times New Roman" panose="02020603050405020304" pitchFamily="18" charset="0"/>
              </a:rPr>
              <a:t>A LIS problem is transformed into a </a:t>
            </a:r>
            <a:r>
              <a:rPr lang="en-US" altLang="zh-CN" sz="3600" b="1" dirty="0" err="1">
                <a:solidFill>
                  <a:srgbClr val="C00000"/>
                </a:solidFill>
                <a:latin typeface="Times New Roman" panose="02020603050405020304" pitchFamily="18" charset="0"/>
                <a:cs typeface="Times New Roman" panose="02020603050405020304" pitchFamily="18" charset="0"/>
              </a:rPr>
              <a:t>LCS</a:t>
            </a:r>
            <a:r>
              <a:rPr lang="en-US" altLang="zh-CN" sz="3600" b="1" dirty="0">
                <a:solidFill>
                  <a:srgbClr val="C00000"/>
                </a:solidFill>
                <a:latin typeface="Times New Roman" panose="02020603050405020304" pitchFamily="18" charset="0"/>
                <a:cs typeface="Times New Roman" panose="02020603050405020304" pitchFamily="18" charset="0"/>
              </a:rPr>
              <a:t> problem.</a:t>
            </a:r>
            <a:endParaRPr lang="zh-CN" altLang="zh-CN" sz="3600" dirty="0">
              <a:solidFill>
                <a:srgbClr val="C00000"/>
              </a:solidFill>
              <a:latin typeface="Times New Roman" panose="02020603050405020304" pitchFamily="18" charset="0"/>
              <a:cs typeface="Times New Roman" panose="02020603050405020304" pitchFamily="18" charset="0"/>
            </a:endParaRPr>
          </a:p>
          <a:p>
            <a:pPr lvl="1"/>
            <a:r>
              <a:rPr lang="en-US" altLang="zh-CN" sz="4000" dirty="0">
                <a:latin typeface="Times New Roman" panose="02020603050405020304" pitchFamily="18" charset="0"/>
                <a:cs typeface="Times New Roman" panose="02020603050405020304" pitchFamily="18" charset="0"/>
              </a:rPr>
              <a:t>Suppose </a:t>
            </a:r>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=&lt;</a:t>
            </a:r>
            <a:r>
              <a:rPr lang="en-US" altLang="zh-CN" sz="4000" i="1" dirty="0">
                <a:latin typeface="Times New Roman" panose="02020603050405020304" pitchFamily="18" charset="0"/>
                <a:cs typeface="Times New Roman" panose="02020603050405020304" pitchFamily="18" charset="0"/>
              </a:rPr>
              <a:t>b</a:t>
            </a:r>
            <a:r>
              <a:rPr lang="en-US" altLang="zh-CN" sz="4000" baseline="-25000" dirty="0">
                <a:latin typeface="Times New Roman" panose="02020603050405020304" pitchFamily="18" charset="0"/>
                <a:cs typeface="Times New Roman" panose="02020603050405020304" pitchFamily="18" charset="0"/>
              </a:rPr>
              <a:t>1</a:t>
            </a:r>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b</a:t>
            </a:r>
            <a:r>
              <a:rPr lang="en-US" altLang="zh-CN" sz="4000" baseline="-25000" dirty="0">
                <a:latin typeface="Times New Roman" panose="02020603050405020304" pitchFamily="18" charset="0"/>
                <a:cs typeface="Times New Roman" panose="02020603050405020304" pitchFamily="18" charset="0"/>
              </a:rPr>
              <a:t>2</a:t>
            </a:r>
            <a:r>
              <a:rPr lang="en-US" altLang="zh-CN" sz="4000" dirty="0">
                <a:latin typeface="Times New Roman" panose="02020603050405020304" pitchFamily="18" charset="0"/>
                <a:cs typeface="Times New Roman" panose="02020603050405020304" pitchFamily="18" charset="0"/>
              </a:rPr>
              <a:t>, …, </a:t>
            </a:r>
            <a:r>
              <a:rPr lang="en-US" altLang="zh-CN" sz="4000" i="1" dirty="0">
                <a:latin typeface="Times New Roman" panose="02020603050405020304" pitchFamily="18" charset="0"/>
                <a:cs typeface="Times New Roman" panose="02020603050405020304" pitchFamily="18" charset="0"/>
              </a:rPr>
              <a:t>b</a:t>
            </a:r>
            <a:r>
              <a:rPr lang="en-US" altLang="zh-CN" sz="4000" i="1" baseline="-25000"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&gt; is a sorted sequence in ascending order for </a:t>
            </a:r>
            <a:r>
              <a:rPr lang="en-US" altLang="zh-CN" sz="4000" i="1" dirty="0">
                <a:latin typeface="Times New Roman" panose="02020603050405020304" pitchFamily="18" charset="0"/>
                <a:cs typeface="Times New Roman" panose="02020603050405020304" pitchFamily="18" charset="0"/>
              </a:rPr>
              <a:t>A</a:t>
            </a:r>
            <a:r>
              <a:rPr lang="en-US" altLang="zh-CN" sz="4000" dirty="0">
                <a:latin typeface="Times New Roman" panose="02020603050405020304" pitchFamily="18" charset="0"/>
                <a:cs typeface="Times New Roman" panose="02020603050405020304" pitchFamily="18" charset="0"/>
              </a:rPr>
              <a:t>=&lt;</a:t>
            </a:r>
            <a:r>
              <a:rPr lang="en-US" altLang="zh-CN" sz="4000" i="1" dirty="0">
                <a:latin typeface="Times New Roman" panose="02020603050405020304" pitchFamily="18" charset="0"/>
                <a:cs typeface="Times New Roman" panose="02020603050405020304" pitchFamily="18" charset="0"/>
              </a:rPr>
              <a:t>a</a:t>
            </a:r>
            <a:r>
              <a:rPr lang="en-US" altLang="zh-CN" sz="4000" baseline="-25000" dirty="0">
                <a:latin typeface="Times New Roman" panose="02020603050405020304" pitchFamily="18" charset="0"/>
                <a:cs typeface="Times New Roman" panose="02020603050405020304" pitchFamily="18" charset="0"/>
              </a:rPr>
              <a:t>1</a:t>
            </a:r>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a</a:t>
            </a:r>
            <a:r>
              <a:rPr lang="en-US" altLang="zh-CN" sz="4000" baseline="-25000" dirty="0">
                <a:latin typeface="Times New Roman" panose="02020603050405020304" pitchFamily="18" charset="0"/>
                <a:cs typeface="Times New Roman" panose="02020603050405020304" pitchFamily="18" charset="0"/>
              </a:rPr>
              <a:t>2</a:t>
            </a:r>
            <a:r>
              <a:rPr lang="en-US" altLang="zh-CN" sz="4000" dirty="0">
                <a:latin typeface="Times New Roman" panose="02020603050405020304" pitchFamily="18" charset="0"/>
                <a:cs typeface="Times New Roman" panose="02020603050405020304" pitchFamily="18" charset="0"/>
              </a:rPr>
              <a:t>, …, </a:t>
            </a:r>
            <a:r>
              <a:rPr lang="en-US" altLang="zh-CN" sz="4000" i="1" dirty="0">
                <a:latin typeface="Times New Roman" panose="02020603050405020304" pitchFamily="18" charset="0"/>
                <a:cs typeface="Times New Roman" panose="02020603050405020304" pitchFamily="18" charset="0"/>
              </a:rPr>
              <a:t>a</a:t>
            </a:r>
            <a:r>
              <a:rPr lang="en-US" altLang="zh-CN" sz="4000" i="1" baseline="-25000"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&gt;. </a:t>
            </a:r>
          </a:p>
          <a:p>
            <a:pPr marL="457200" lvl="1" indent="0">
              <a:buNone/>
            </a:pPr>
            <a:endParaRPr lang="en-US" altLang="zh-CN" sz="4000" dirty="0">
              <a:latin typeface="Times New Roman" panose="02020603050405020304" pitchFamily="18" charset="0"/>
              <a:cs typeface="Times New Roman" panose="02020603050405020304" pitchFamily="18" charset="0"/>
            </a:endParaRPr>
          </a:p>
          <a:p>
            <a:pPr lvl="1"/>
            <a:r>
              <a:rPr lang="en-US" altLang="zh-CN" sz="4000" dirty="0">
                <a:latin typeface="Times New Roman" panose="02020603050405020304" pitchFamily="18" charset="0"/>
                <a:cs typeface="Times New Roman" panose="02020603050405020304" pitchFamily="18" charset="0"/>
              </a:rPr>
              <a:t>The LCS for </a:t>
            </a:r>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 and </a:t>
            </a:r>
            <a:r>
              <a:rPr lang="en-US" altLang="zh-CN" sz="4000" i="1" dirty="0">
                <a:latin typeface="Times New Roman" panose="02020603050405020304" pitchFamily="18" charset="0"/>
                <a:cs typeface="Times New Roman" panose="02020603050405020304" pitchFamily="18" charset="0"/>
              </a:rPr>
              <a:t>A</a:t>
            </a:r>
            <a:r>
              <a:rPr lang="en-US" altLang="zh-CN" sz="4000" dirty="0">
                <a:latin typeface="Times New Roman" panose="02020603050405020304" pitchFamily="18" charset="0"/>
                <a:cs typeface="Times New Roman" panose="02020603050405020304" pitchFamily="18" charset="0"/>
              </a:rPr>
              <a:t> is the LIS for </a:t>
            </a:r>
            <a:r>
              <a:rPr lang="en-US" altLang="zh-CN" sz="4000" i="1" dirty="0">
                <a:latin typeface="Times New Roman" panose="02020603050405020304" pitchFamily="18" charset="0"/>
                <a:cs typeface="Times New Roman" panose="02020603050405020304" pitchFamily="18" charset="0"/>
              </a:rPr>
              <a:t>A</a:t>
            </a:r>
            <a:r>
              <a:rPr lang="en-US"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557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EE621-E389-4180-AA84-EB47D53BD0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3587787-0B52-46BD-90DB-842577DA697A}"/>
              </a:ext>
            </a:extLst>
          </p:cNvPr>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The time complexity for sorting </a:t>
            </a:r>
            <a:r>
              <a:rPr lang="en-US" altLang="zh-CN" sz="3600" i="1" dirty="0">
                <a:latin typeface="Times New Roman" panose="02020603050405020304" pitchFamily="18" charset="0"/>
                <a:cs typeface="Times New Roman" panose="02020603050405020304" pitchFamily="18" charset="0"/>
              </a:rPr>
              <a:t>A</a:t>
            </a:r>
            <a:r>
              <a:rPr lang="en-US" altLang="zh-CN" sz="3600" dirty="0">
                <a:latin typeface="Times New Roman" panose="02020603050405020304" pitchFamily="18" charset="0"/>
                <a:cs typeface="Times New Roman" panose="02020603050405020304" pitchFamily="18" charset="0"/>
              </a:rPr>
              <a:t> is O(</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log</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The time complexity calculating the LCS for </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and </a:t>
            </a:r>
            <a:r>
              <a:rPr lang="en-US" altLang="zh-CN" sz="3600" i="1" dirty="0">
                <a:latin typeface="Times New Roman" panose="02020603050405020304" pitchFamily="18" charset="0"/>
                <a:cs typeface="Times New Roman" panose="02020603050405020304" pitchFamily="18" charset="0"/>
              </a:rPr>
              <a:t>A</a:t>
            </a:r>
            <a:r>
              <a:rPr lang="en-US" altLang="zh-CN" sz="3600" dirty="0">
                <a:latin typeface="Times New Roman" panose="02020603050405020304" pitchFamily="18" charset="0"/>
                <a:cs typeface="Times New Roman" panose="02020603050405020304" pitchFamily="18" charset="0"/>
              </a:rPr>
              <a:t> is O(</a:t>
            </a:r>
            <a:r>
              <a:rPr lang="en-US" altLang="zh-CN" sz="3600" i="1" dirty="0">
                <a:latin typeface="Times New Roman" panose="02020603050405020304" pitchFamily="18" charset="0"/>
                <a:cs typeface="Times New Roman" panose="02020603050405020304" pitchFamily="18" charset="0"/>
              </a:rPr>
              <a:t>n</a:t>
            </a:r>
            <a:r>
              <a:rPr lang="en-US" altLang="zh-CN" sz="3600" baseline="30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Therefor the time complexity for the </a:t>
            </a:r>
            <a:r>
              <a:rPr lang="en-US" altLang="zh-CN" sz="3600" b="1" dirty="0">
                <a:latin typeface="Times New Roman" panose="02020603050405020304" pitchFamily="18" charset="0"/>
                <a:cs typeface="Times New Roman" panose="02020603050405020304" pitchFamily="18" charset="0"/>
              </a:rPr>
              <a:t>Method</a:t>
            </a:r>
            <a:r>
              <a:rPr lang="en-US" altLang="zh-CN" sz="3600" dirty="0">
                <a:latin typeface="Times New Roman" panose="02020603050405020304" pitchFamily="18" charset="0"/>
                <a:cs typeface="Times New Roman" panose="02020603050405020304" pitchFamily="18" charset="0"/>
              </a:rPr>
              <a:t> is O(</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log</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n</a:t>
            </a:r>
            <a:r>
              <a:rPr lang="en-US" altLang="zh-CN" sz="3600" baseline="30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74650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6.1.4.1 </a:t>
            </a:r>
            <a:r>
              <a:rPr lang="en-US" altLang="zh-CN" b="1" dirty="0">
                <a:solidFill>
                  <a:srgbClr val="C00000"/>
                </a:solidFill>
                <a:latin typeface="Times New Roman" panose="02020603050405020304" pitchFamily="18" charset="0"/>
                <a:cs typeface="Times New Roman" panose="02020603050405020304" pitchFamily="18" charset="0"/>
              </a:rPr>
              <a:t>History Grading</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atinLnBrk="1"/>
            <a:r>
              <a:rPr lang="en-US" altLang="zh-CN" b="1" dirty="0"/>
              <a:t>Source: Internet Programming Contest 1991</a:t>
            </a:r>
            <a:endParaRPr lang="zh-CN" altLang="zh-CN" dirty="0"/>
          </a:p>
          <a:p>
            <a:r>
              <a:rPr lang="en-US" altLang="zh-CN" b="1" dirty="0"/>
              <a:t>IDs for Online Judge: </a:t>
            </a:r>
            <a:r>
              <a:rPr lang="en-US" altLang="zh-CN" b="1" dirty="0" err="1"/>
              <a:t>UVA</a:t>
            </a:r>
            <a:r>
              <a:rPr lang="en-US" altLang="zh-CN" b="1" dirty="0"/>
              <a:t> 111</a:t>
            </a:r>
            <a:endParaRPr lang="zh-CN" altLang="en-US" dirty="0"/>
          </a:p>
        </p:txBody>
      </p:sp>
    </p:spTree>
    <p:extLst>
      <p:ext uri="{BB962C8B-B14F-4D97-AF65-F5344CB8AC3E}">
        <p14:creationId xmlns:p14="http://schemas.microsoft.com/office/powerpoint/2010/main" val="3812698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Many problems in Computer Science involve maximizing some measure according to constraints. Consider a history exam in which students are asked to put several historical events into chronological order. Students who order all the events correctly will receive full credit, but how should partial credit be awarded to students who incorrectly rank one or more of the historical events?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86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Some possibilities for partial credit include:</a:t>
            </a:r>
            <a:endParaRPr lang="zh-CN" altLang="zh-CN" dirty="0">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1 point for each event whose rank matches its correct rank;</a:t>
            </a:r>
            <a:endParaRPr lang="zh-CN" altLang="zh-CN" sz="2800" dirty="0">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1 point for each event in the longest (not necessarily contiguous) sequence of events which are in the correct order relative to each other.</a:t>
            </a:r>
            <a:endParaRPr lang="zh-CN" altLang="zh-CN"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example, if four events are correctly ordered 1 2 3 4 then the order 1 3 2 4 would receive a score of 2 using the first method (events 1 and 4 are correctly ranked) and a score of 3 using the second method (event sequences 1 2 4 and 1 3 4 are both in the correct order relative to each other).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765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sz="3200" dirty="0">
                <a:latin typeface="Times New Roman" panose="02020603050405020304" pitchFamily="18" charset="0"/>
                <a:cs typeface="Times New Roman" panose="02020603050405020304" pitchFamily="18" charset="0"/>
              </a:rPr>
              <a:t>In this problem you are asked to write a program to score such questions using the second method.</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Given the correct chronological order of </a:t>
            </a:r>
            <a:r>
              <a:rPr lang="zh-CN"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 events 1</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r>
              <a:rPr lang="zh-CN"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 as </a:t>
            </a:r>
            <a:r>
              <a:rPr lang="zh-CN" altLang="zh-CN" sz="3200" i="1" dirty="0">
                <a:latin typeface="Times New Roman" panose="02020603050405020304" pitchFamily="18" charset="0"/>
                <a:cs typeface="Times New Roman" panose="02020603050405020304" pitchFamily="18" charset="0"/>
              </a:rPr>
              <a:t>c</a:t>
            </a:r>
            <a:r>
              <a:rPr lang="zh-CN"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zh-CN" altLang="zh-CN" sz="3200" i="1" dirty="0">
                <a:latin typeface="Times New Roman" panose="02020603050405020304" pitchFamily="18" charset="0"/>
                <a:cs typeface="Times New Roman" panose="02020603050405020304" pitchFamily="18" charset="0"/>
              </a:rPr>
              <a:t>c</a:t>
            </a:r>
            <a:r>
              <a:rPr lang="zh-CN"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r>
              <a:rPr lang="zh-CN" altLang="zh-CN" sz="3200" i="1" dirty="0">
                <a:latin typeface="Times New Roman" panose="02020603050405020304" pitchFamily="18" charset="0"/>
                <a:cs typeface="Times New Roman" panose="02020603050405020304" pitchFamily="18" charset="0"/>
              </a:rPr>
              <a:t>c</a:t>
            </a:r>
            <a:r>
              <a:rPr lang="zh-CN" altLang="zh-CN" sz="3200" i="1" baseline="-25000"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 where 1≤</a:t>
            </a:r>
            <a:r>
              <a:rPr lang="zh-CN" altLang="zh-CN" sz="3200" i="1" dirty="0">
                <a:latin typeface="Times New Roman" panose="02020603050405020304" pitchFamily="18" charset="0"/>
                <a:cs typeface="Times New Roman" panose="02020603050405020304" pitchFamily="18" charset="0"/>
              </a:rPr>
              <a:t>c</a:t>
            </a:r>
            <a:r>
              <a:rPr lang="zh-CN" altLang="zh-CN" sz="3200" i="1" baseline="-25000" dirty="0">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a:t>
            </a:r>
            <a:r>
              <a:rPr lang="zh-CN"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 denotes the ranking of event </a:t>
            </a:r>
            <a:r>
              <a:rPr lang="zh-CN" altLang="zh-CN" sz="3200" i="1" dirty="0">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 in the correct chronological order and a sequence of student responses </a:t>
            </a:r>
            <a:r>
              <a:rPr lang="en-US" altLang="zh-CN" sz="3200" i="1" dirty="0">
                <a:latin typeface="Times New Roman" panose="02020603050405020304" pitchFamily="18" charset="0"/>
                <a:cs typeface="Times New Roman" panose="02020603050405020304" pitchFamily="18" charset="0"/>
              </a:rPr>
              <a:t>r</a:t>
            </a:r>
            <a:r>
              <a:rPr lang="zh-CN"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r</a:t>
            </a:r>
            <a:r>
              <a:rPr lang="zh-CN"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r</a:t>
            </a:r>
            <a:r>
              <a:rPr lang="zh-CN" altLang="zh-CN" sz="3200" i="1" baseline="-25000"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 where 1≤</a:t>
            </a:r>
            <a:r>
              <a:rPr lang="en-US" altLang="zh-CN" sz="3200" i="1" dirty="0">
                <a:latin typeface="Times New Roman" panose="02020603050405020304" pitchFamily="18" charset="0"/>
                <a:cs typeface="Times New Roman" panose="02020603050405020304" pitchFamily="18" charset="0"/>
              </a:rPr>
              <a:t>r</a:t>
            </a:r>
            <a:r>
              <a:rPr lang="zh-CN" altLang="zh-CN" sz="3200" i="1" baseline="-25000" dirty="0">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a:t>
            </a:r>
            <a:r>
              <a:rPr lang="zh-CN"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 denotes the chronological rank given by the student to event </a:t>
            </a:r>
            <a:r>
              <a:rPr lang="zh-CN" altLang="zh-CN" sz="3200" i="1" dirty="0">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 determine the length of the longest (not necessarily contiguous) sequence of events in the student responses that are in the correct chronological order relative to each other.</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16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Dynamic Programming</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56953" y="1825625"/>
            <a:ext cx="10796847" cy="4351338"/>
          </a:xfrm>
        </p:spPr>
        <p:txBody>
          <a:bodyPr>
            <a:noAutofit/>
          </a:bodyPr>
          <a:lstStyle/>
          <a:p>
            <a:r>
              <a:rPr lang="en-US" altLang="zh-CN" sz="4000" dirty="0">
                <a:latin typeface="Times New Roman" panose="02020603050405020304" pitchFamily="18" charset="0"/>
                <a:cs typeface="Times New Roman" panose="02020603050405020304" pitchFamily="18" charset="0"/>
              </a:rPr>
              <a:t>Two characters for a problem solved by Dynamic Programming.</a:t>
            </a:r>
            <a:endParaRPr lang="zh-CN" altLang="zh-CN" sz="4000" dirty="0">
              <a:latin typeface="Times New Roman" panose="02020603050405020304" pitchFamily="18" charset="0"/>
              <a:cs typeface="Times New Roman" panose="02020603050405020304" pitchFamily="18" charset="0"/>
            </a:endParaRPr>
          </a:p>
          <a:p>
            <a:pPr lvl="1"/>
            <a:r>
              <a:rPr lang="en-US" altLang="zh-CN" sz="4000" dirty="0">
                <a:solidFill>
                  <a:srgbClr val="C00000"/>
                </a:solidFill>
                <a:latin typeface="Times New Roman" panose="02020603050405020304" pitchFamily="18" charset="0"/>
                <a:cs typeface="Times New Roman" panose="02020603050405020304" pitchFamily="18" charset="0"/>
              </a:rPr>
              <a:t>Optimization</a:t>
            </a:r>
            <a:r>
              <a:rPr lang="en-US" altLang="zh-CN" sz="4000" dirty="0">
                <a:latin typeface="Times New Roman" panose="02020603050405020304" pitchFamily="18" charset="0"/>
                <a:cs typeface="Times New Roman" panose="02020603050405020304" pitchFamily="18" charset="0"/>
              </a:rPr>
              <a:t>. An optimal solution to a problem consists of optimal solutions to </a:t>
            </a:r>
            <a:r>
              <a:rPr lang="en-US" altLang="zh-CN" sz="4000" dirty="0" err="1">
                <a:latin typeface="Times New Roman" panose="02020603050405020304" pitchFamily="18" charset="0"/>
                <a:cs typeface="Times New Roman" panose="02020603050405020304" pitchFamily="18" charset="0"/>
              </a:rPr>
              <a:t>subproblems</a:t>
            </a:r>
            <a:r>
              <a:rPr lang="en-US"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a:p>
            <a:pPr lvl="1"/>
            <a:r>
              <a:rPr lang="en-US" altLang="zh-CN" sz="4000" dirty="0">
                <a:solidFill>
                  <a:srgbClr val="C00000"/>
                </a:solidFill>
                <a:latin typeface="Times New Roman" panose="02020603050405020304" pitchFamily="18" charset="0"/>
                <a:cs typeface="Times New Roman" panose="02020603050405020304" pitchFamily="18" charset="0"/>
              </a:rPr>
              <a:t>No aftereffect</a:t>
            </a:r>
            <a:r>
              <a:rPr lang="en-US" altLang="zh-CN" sz="4000" dirty="0">
                <a:latin typeface="Times New Roman" panose="02020603050405020304" pitchFamily="18" charset="0"/>
                <a:cs typeface="Times New Roman" panose="02020603050405020304" pitchFamily="18" charset="0"/>
              </a:rPr>
              <a:t>. A solution to a </a:t>
            </a:r>
            <a:r>
              <a:rPr lang="en-US" altLang="zh-CN" sz="4000" dirty="0" err="1">
                <a:latin typeface="Times New Roman" panose="02020603050405020304" pitchFamily="18" charset="0"/>
                <a:cs typeface="Times New Roman" panose="02020603050405020304" pitchFamily="18" charset="0"/>
              </a:rPr>
              <a:t>subproblem</a:t>
            </a:r>
            <a:r>
              <a:rPr lang="en-US" altLang="zh-CN" sz="4000" dirty="0">
                <a:latin typeface="Times New Roman" panose="02020603050405020304" pitchFamily="18" charset="0"/>
                <a:cs typeface="Times New Roman" panose="02020603050405020304" pitchFamily="18" charset="0"/>
              </a:rPr>
              <a:t> is only related to solutions to its direct predecessors.</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300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latinLnBrk="1"/>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first line of the input will consist of one integer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indicating the number of events with </a:t>
            </a:r>
            <a:r>
              <a:rPr lang="en-US" altLang="zh-CN" dirty="0" err="1">
                <a:latin typeface="Times New Roman" panose="02020603050405020304" pitchFamily="18" charset="0"/>
                <a:cs typeface="Times New Roman" panose="02020603050405020304" pitchFamily="18" charset="0"/>
              </a:rPr>
              <a:t>2≤</a:t>
            </a:r>
            <a:r>
              <a:rPr lang="en-US" altLang="zh-CN" i="1" dirty="0" err="1">
                <a:latin typeface="Times New Roman" panose="02020603050405020304" pitchFamily="18" charset="0"/>
                <a:cs typeface="Times New Roman" panose="02020603050405020304" pitchFamily="18" charset="0"/>
              </a:rPr>
              <a:t>n</a:t>
            </a:r>
            <a:r>
              <a:rPr lang="en-US" altLang="zh-CN" dirty="0" err="1">
                <a:latin typeface="Times New Roman" panose="02020603050405020304" pitchFamily="18" charset="0"/>
                <a:cs typeface="Times New Roman" panose="02020603050405020304" pitchFamily="18" charset="0"/>
              </a:rPr>
              <a:t>≤20</a:t>
            </a:r>
            <a:r>
              <a:rPr lang="en-US" altLang="zh-CN" dirty="0">
                <a:latin typeface="Times New Roman" panose="02020603050405020304" pitchFamily="18" charset="0"/>
                <a:cs typeface="Times New Roman" panose="02020603050405020304" pitchFamily="18" charset="0"/>
              </a:rPr>
              <a:t>. The second line will contain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integers, indicating the correct chronological order of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events. The remaining lines will each consist of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integers with each line representing a student's chronological ordering of the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events. All lines will contain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numbers in the range [1..</a:t>
            </a:r>
            <a:r>
              <a:rPr lang="en-US" altLang="zh-CN" i="1" dirty="0">
                <a:latin typeface="Times New Roman" panose="02020603050405020304" pitchFamily="18" charset="0"/>
                <a:cs typeface="Times New Roman" panose="02020603050405020304" pitchFamily="18" charset="0"/>
              </a:rPr>
              <a:t> n</a:t>
            </a:r>
            <a:r>
              <a:rPr lang="en-US" altLang="zh-CN" dirty="0">
                <a:latin typeface="Times New Roman" panose="02020603050405020304" pitchFamily="18" charset="0"/>
                <a:cs typeface="Times New Roman" panose="02020603050405020304" pitchFamily="18" charset="0"/>
              </a:rPr>
              <a:t>], with each number appearing exactly once per line, and with each number separated from other numbers on the same line by one or more spaces.</a:t>
            </a:r>
            <a:endParaRPr lang="zh-CN" altLang="zh-CN" dirty="0">
              <a:latin typeface="Times New Roman" panose="02020603050405020304" pitchFamily="18" charset="0"/>
              <a:cs typeface="Times New Roman" panose="02020603050405020304" pitchFamily="18" charset="0"/>
            </a:endParaRPr>
          </a:p>
          <a:p>
            <a:pPr latinLnBrk="1"/>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For each student ranking of events your program should print the score for that ranking. There should be one line of output for each student ranking.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599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Suppose </a:t>
            </a:r>
            <a:r>
              <a:rPr lang="en-US" altLang="zh-CN" sz="3200" i="1" dirty="0" err="1">
                <a:latin typeface="Times New Roman" panose="02020603050405020304" pitchFamily="18" charset="0"/>
                <a:cs typeface="Times New Roman" panose="02020603050405020304" pitchFamily="18" charset="0"/>
              </a:rPr>
              <a:t>st</a:t>
            </a:r>
            <a:r>
              <a:rPr lang="en-US" altLang="zh-CN" sz="3200" dirty="0">
                <a:latin typeface="Times New Roman" panose="02020603050405020304" pitchFamily="18" charset="0"/>
                <a:cs typeface="Times New Roman" panose="02020603050405020304" pitchFamily="18" charset="0"/>
              </a:rPr>
              <a:t>[ ] is </a:t>
            </a:r>
            <a:r>
              <a:rPr lang="zh-CN" altLang="zh-CN" sz="3200" dirty="0">
                <a:latin typeface="Times New Roman" panose="02020603050405020304" pitchFamily="18" charset="0"/>
                <a:cs typeface="Times New Roman" panose="02020603050405020304" pitchFamily="18" charset="0"/>
              </a:rPr>
              <a:t>the correct chronological order of </a:t>
            </a:r>
            <a:r>
              <a:rPr lang="zh-CN"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 events</a:t>
            </a:r>
            <a:r>
              <a:rPr lang="en-US" altLang="zh-CN" sz="3200" dirty="0">
                <a:latin typeface="Times New Roman" panose="02020603050405020304" pitchFamily="18" charset="0"/>
                <a:cs typeface="Times New Roman" panose="02020603050405020304" pitchFamily="18" charset="0"/>
              </a:rPr>
              <a:t>, where </a:t>
            </a:r>
            <a:r>
              <a:rPr lang="en-US" altLang="zh-CN" sz="3200" i="1" dirty="0" err="1">
                <a:latin typeface="Times New Roman" panose="02020603050405020304" pitchFamily="18" charset="0"/>
                <a:cs typeface="Times New Roman" panose="02020603050405020304" pitchFamily="18" charset="0"/>
              </a:rPr>
              <a:t>st</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 is the </a:t>
            </a:r>
            <a:r>
              <a:rPr lang="en-US" altLang="zh-CN" sz="3200" i="1"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th</a:t>
            </a:r>
            <a:r>
              <a:rPr lang="zh-CN" altLang="zh-CN" sz="3200" dirty="0">
                <a:latin typeface="Times New Roman" panose="02020603050405020304" pitchFamily="18" charset="0"/>
                <a:cs typeface="Times New Roman" panose="02020603050405020304" pitchFamily="18" charset="0"/>
              </a:rPr>
              <a:t> event in the chronological orde</a:t>
            </a:r>
            <a:r>
              <a:rPr lang="en-US" altLang="zh-CN" sz="3200" dirty="0">
                <a:latin typeface="Times New Roman" panose="02020603050405020304" pitchFamily="18" charset="0"/>
                <a:cs typeface="Times New Roman" panose="02020603050405020304" pitchFamily="18" charset="0"/>
              </a:rPr>
              <a:t>r; </a:t>
            </a:r>
            <a:r>
              <a:rPr lang="en-US" altLang="zh-CN" sz="3200" i="1" dirty="0" err="1">
                <a:latin typeface="Times New Roman" panose="02020603050405020304" pitchFamily="18" charset="0"/>
                <a:cs typeface="Times New Roman" panose="02020603050405020304" pitchFamily="18" charset="0"/>
              </a:rPr>
              <a:t>ed</a:t>
            </a:r>
            <a:r>
              <a:rPr lang="en-US" altLang="zh-CN" sz="3200" dirty="0">
                <a:latin typeface="Times New Roman" panose="02020603050405020304" pitchFamily="18" charset="0"/>
                <a:cs typeface="Times New Roman" panose="02020603050405020304" pitchFamily="18" charset="0"/>
              </a:rPr>
              <a:t>[ ] is the current student's chronological ordering of the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events, where </a:t>
            </a:r>
            <a:r>
              <a:rPr lang="en-US" altLang="zh-CN" sz="3200" i="1" dirty="0" err="1">
                <a:latin typeface="Times New Roman" panose="02020603050405020304" pitchFamily="18" charset="0"/>
                <a:cs typeface="Times New Roman" panose="02020603050405020304" pitchFamily="18" charset="0"/>
              </a:rPr>
              <a:t>ed</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 is the </a:t>
            </a:r>
            <a:r>
              <a:rPr lang="en-US" altLang="zh-CN" sz="3200" i="1" dirty="0">
                <a:latin typeface="Times New Roman" panose="02020603050405020304" pitchFamily="18" charset="0"/>
                <a:cs typeface="Times New Roman" panose="02020603050405020304" pitchFamily="18" charset="0"/>
              </a:rPr>
              <a:t>t</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th</a:t>
            </a:r>
            <a:r>
              <a:rPr lang="zh-CN" altLang="zh-CN" sz="3200" dirty="0">
                <a:latin typeface="Times New Roman" panose="02020603050405020304" pitchFamily="18" charset="0"/>
                <a:cs typeface="Times New Roman" panose="02020603050405020304" pitchFamily="18" charset="0"/>
              </a:rPr>
              <a:t> event </a:t>
            </a:r>
            <a:r>
              <a:rPr lang="en-US" altLang="zh-CN" sz="3200" dirty="0">
                <a:latin typeface="Times New Roman" panose="02020603050405020304" pitchFamily="18" charset="0"/>
                <a:cs typeface="Times New Roman" panose="02020603050405020304" pitchFamily="18" charset="0"/>
              </a:rPr>
              <a:t>in the current student's chronological order.</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The Longest Common Subsequence (LCS) for </a:t>
            </a:r>
            <a:r>
              <a:rPr lang="en-US" altLang="zh-CN" sz="3200" i="1" dirty="0" err="1">
                <a:latin typeface="Times New Roman" panose="02020603050405020304" pitchFamily="18" charset="0"/>
                <a:cs typeface="Times New Roman" panose="02020603050405020304" pitchFamily="18" charset="0"/>
              </a:rPr>
              <a:t>st</a:t>
            </a:r>
            <a:r>
              <a:rPr lang="en-US" altLang="zh-CN" sz="3200" dirty="0">
                <a:latin typeface="Times New Roman" panose="02020603050405020304" pitchFamily="18" charset="0"/>
                <a:cs typeface="Times New Roman" panose="02020603050405020304" pitchFamily="18" charset="0"/>
              </a:rPr>
              <a:t>[ ] and </a:t>
            </a:r>
            <a:r>
              <a:rPr lang="en-US" altLang="zh-CN" sz="3200" i="1" dirty="0">
                <a:latin typeface="Times New Roman" panose="02020603050405020304" pitchFamily="18" charset="0"/>
                <a:cs typeface="Times New Roman" panose="02020603050405020304" pitchFamily="18" charset="0"/>
              </a:rPr>
              <a:t>ed</a:t>
            </a:r>
            <a:r>
              <a:rPr lang="en-US" altLang="zh-CN" sz="3200" dirty="0">
                <a:latin typeface="Times New Roman" panose="02020603050405020304" pitchFamily="18" charset="0"/>
                <a:cs typeface="Times New Roman" panose="02020603050405020304" pitchFamily="18" charset="0"/>
              </a:rPr>
              <a:t>[ ] is the Longest Increasing Subsequence (LIS) for </a:t>
            </a:r>
            <a:r>
              <a:rPr lang="en-US" altLang="zh-CN" sz="3200" i="1" dirty="0">
                <a:latin typeface="Times New Roman" panose="02020603050405020304" pitchFamily="18" charset="0"/>
                <a:cs typeface="Times New Roman" panose="02020603050405020304" pitchFamily="18" charset="0"/>
              </a:rPr>
              <a:t>ed</a:t>
            </a:r>
            <a:r>
              <a:rPr lang="en-US" altLang="zh-CN" sz="3200" dirty="0">
                <a:latin typeface="Times New Roman" panose="02020603050405020304" pitchFamily="18" charset="0"/>
                <a:cs typeface="Times New Roman" panose="02020603050405020304" pitchFamily="18" charset="0"/>
              </a:rPr>
              <a:t>[ ], where its length is </a:t>
            </a:r>
            <a:r>
              <a:rPr lang="zh-CN" altLang="zh-CN" sz="3200" dirty="0">
                <a:latin typeface="Times New Roman" panose="02020603050405020304" pitchFamily="18" charset="0"/>
                <a:cs typeface="Times New Roman" panose="02020603050405020304" pitchFamily="18" charset="0"/>
              </a:rPr>
              <a:t>the score for that ranking</a:t>
            </a:r>
            <a:r>
              <a:rPr lang="en-US" altLang="zh-CN" sz="3200"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Method 1</a:t>
            </a:r>
            <a:r>
              <a:rPr lang="en-US" altLang="zh-CN" sz="3200" dirty="0">
                <a:latin typeface="Times New Roman" panose="02020603050405020304" pitchFamily="18" charset="0"/>
                <a:cs typeface="Times New Roman" panose="02020603050405020304" pitchFamily="18" charset="0"/>
              </a:rPr>
              <a:t> is used to solve the problem.</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701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6.2 Tree-Like Dynamic Programming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If the background or the relationships between stages for a DP problem are represented as a tree, tree-like dynamic programming can be used to solve such problems.</a:t>
            </a:r>
            <a:endParaRPr lang="zh-CN" altLang="zh-CN" dirty="0"/>
          </a:p>
          <a:p>
            <a:r>
              <a:rPr lang="en-US" altLang="zh-CN" dirty="0"/>
              <a:t>Tree-like DP is different than linear DP:</a:t>
            </a:r>
            <a:endParaRPr lang="zh-CN" altLang="zh-CN" dirty="0"/>
          </a:p>
          <a:p>
            <a:pPr lvl="1"/>
            <a:r>
              <a:rPr lang="en-US" altLang="zh-CN" sz="2800" b="1" dirty="0"/>
              <a:t>The calculation sequences are different. </a:t>
            </a:r>
            <a:r>
              <a:rPr lang="en-US" altLang="zh-CN" dirty="0"/>
              <a:t>There are two calculation sequences for linear DP: Forward and Backward. While the calculation sequence for tree-like dynamic programming is normally from leafs to the root, and the root is the solution.</a:t>
            </a:r>
            <a:endParaRPr lang="zh-CN" altLang="zh-CN" dirty="0"/>
          </a:p>
          <a:p>
            <a:pPr lvl="1"/>
            <a:r>
              <a:rPr lang="en-US" altLang="zh-CN" dirty="0"/>
              <a:t> The calculation methods are different. Traditional iteration method is used in Linear DP. Recursive method is used in tree-like dynamic programming, for tree-like dynamic programming is normally implemented by memorized search.</a:t>
            </a:r>
            <a:endParaRPr lang="zh-CN" altLang="zh-CN" dirty="0"/>
          </a:p>
          <a:p>
            <a:endParaRPr lang="zh-CN" altLang="en-US" dirty="0"/>
          </a:p>
        </p:txBody>
      </p:sp>
    </p:spTree>
    <p:extLst>
      <p:ext uri="{BB962C8B-B14F-4D97-AF65-F5344CB8AC3E}">
        <p14:creationId xmlns:p14="http://schemas.microsoft.com/office/powerpoint/2010/main" val="568739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6.2.1 </a:t>
            </a:r>
            <a:r>
              <a:rPr lang="zh-CN" altLang="zh-CN" dirty="0"/>
              <a:t>Binary Apple Tree</a:t>
            </a:r>
            <a:endParaRPr lang="zh-CN" altLang="en-US" dirty="0"/>
          </a:p>
        </p:txBody>
      </p:sp>
      <p:sp>
        <p:nvSpPr>
          <p:cNvPr id="3" name="内容占位符 2"/>
          <p:cNvSpPr>
            <a:spLocks noGrp="1"/>
          </p:cNvSpPr>
          <p:nvPr>
            <p:ph idx="1"/>
          </p:nvPr>
        </p:nvSpPr>
        <p:spPr/>
        <p:txBody>
          <a:bodyPr/>
          <a:lstStyle/>
          <a:p>
            <a:pPr latinLnBrk="1"/>
            <a:r>
              <a:rPr lang="en-US" altLang="zh-CN" b="1" dirty="0"/>
              <a:t>Source: Ural State University Internal Contest '99 #2</a:t>
            </a:r>
            <a:endParaRPr lang="zh-CN" altLang="zh-CN" dirty="0"/>
          </a:p>
          <a:p>
            <a:r>
              <a:rPr lang="en-US" altLang="zh-CN" b="1" dirty="0"/>
              <a:t>IDs for Online Judge: Ural 1018</a:t>
            </a:r>
            <a:endParaRPr lang="zh-CN" altLang="en-US" dirty="0"/>
          </a:p>
        </p:txBody>
      </p:sp>
    </p:spTree>
    <p:extLst>
      <p:ext uri="{BB962C8B-B14F-4D97-AF65-F5344CB8AC3E}">
        <p14:creationId xmlns:p14="http://schemas.microsoft.com/office/powerpoint/2010/main" val="4212793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737"/>
            <a:ext cx="10515600" cy="603503"/>
          </a:xfrm>
        </p:spPr>
        <p:txBody>
          <a:bodyPr>
            <a:normAutofit fontScale="90000"/>
          </a:bodyPr>
          <a:lstStyle/>
          <a:p>
            <a:endParaRPr lang="zh-CN" altLang="en-US" dirty="0"/>
          </a:p>
        </p:txBody>
      </p:sp>
      <p:sp>
        <p:nvSpPr>
          <p:cNvPr id="3" name="内容占位符 2"/>
          <p:cNvSpPr>
            <a:spLocks noGrp="1"/>
          </p:cNvSpPr>
          <p:nvPr>
            <p:ph idx="1"/>
          </p:nvPr>
        </p:nvSpPr>
        <p:spPr>
          <a:xfrm>
            <a:off x="838200" y="905256"/>
            <a:ext cx="10515600" cy="5669280"/>
          </a:xfrm>
        </p:spPr>
        <p:txBody>
          <a:bodyPr/>
          <a:lstStyle/>
          <a:p>
            <a:r>
              <a:rPr lang="en-US" altLang="zh-CN" dirty="0"/>
              <a:t>Let's imagine how apple tree looks in binary computer world. You're right, it looks just like a binary tree, i.e. any </a:t>
            </a:r>
            <a:r>
              <a:rPr lang="en-US" altLang="zh-CN" dirty="0" err="1"/>
              <a:t>biparous</a:t>
            </a:r>
            <a:r>
              <a:rPr lang="en-US" altLang="zh-CN" dirty="0"/>
              <a:t> branch splits up to exactly two new branches. We will enumerate by integers the root of binary apple tree, points of branching and the ends of twigs. This way we may distinguish different branches by their ending points. We will assume that root of tree always is numbered by 1 and all numbers used for enumerating are numbered in range from 1 to </a:t>
            </a:r>
            <a:r>
              <a:rPr lang="en-US" altLang="zh-CN" i="1" dirty="0"/>
              <a:t>N</a:t>
            </a:r>
            <a:r>
              <a:rPr lang="en-US" altLang="zh-CN" dirty="0"/>
              <a:t>, where </a:t>
            </a:r>
            <a:r>
              <a:rPr lang="en-US" altLang="zh-CN" i="1" dirty="0"/>
              <a:t>N</a:t>
            </a:r>
            <a:r>
              <a:rPr lang="en-US" altLang="zh-CN" dirty="0"/>
              <a:t> is the total number of all enumerated points. For instance in the picture below </a:t>
            </a:r>
            <a:r>
              <a:rPr lang="en-US" altLang="zh-CN" i="1" dirty="0"/>
              <a:t>N</a:t>
            </a:r>
            <a:r>
              <a:rPr lang="en-US" altLang="zh-CN" dirty="0"/>
              <a:t> is equal to 5. Here is an example of an enumerated tree with four branches:</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2006" y="4816485"/>
            <a:ext cx="1283970" cy="1758051"/>
          </a:xfrm>
          <a:prstGeom prst="rect">
            <a:avLst/>
          </a:prstGeom>
        </p:spPr>
      </p:pic>
    </p:spTree>
    <p:extLst>
      <p:ext uri="{BB962C8B-B14F-4D97-AF65-F5344CB8AC3E}">
        <p14:creationId xmlns:p14="http://schemas.microsoft.com/office/powerpoint/2010/main" val="3756382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As you may know it's not convenient to pick an apple from a tree when there are too much of branches. That's why some of them should be removed from a tree. But you are interested in removing branches in the way of minimal loss of apples. So you are given amounts of apples on a branches and amount of branches that should be preserved. Your task is to determine how many apples can remain on a tree after removing of excessive branches.</a:t>
            </a:r>
            <a:endParaRPr lang="zh-CN" altLang="en-US" dirty="0"/>
          </a:p>
        </p:txBody>
      </p:sp>
    </p:spTree>
    <p:extLst>
      <p:ext uri="{BB962C8B-B14F-4D97-AF65-F5344CB8AC3E}">
        <p14:creationId xmlns:p14="http://schemas.microsoft.com/office/powerpoint/2010/main" val="1302876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latinLnBrk="1"/>
            <a:r>
              <a:rPr lang="en-US" altLang="zh-CN" b="1" dirty="0"/>
              <a:t>Input</a:t>
            </a:r>
            <a:endParaRPr lang="zh-CN" altLang="zh-CN" dirty="0"/>
          </a:p>
          <a:p>
            <a:r>
              <a:rPr lang="en-US" altLang="zh-CN" dirty="0"/>
              <a:t>    First line of input contains two numbers: </a:t>
            </a:r>
            <a:r>
              <a:rPr lang="en-US" altLang="zh-CN" i="1" dirty="0"/>
              <a:t>N</a:t>
            </a:r>
            <a:r>
              <a:rPr lang="en-US" altLang="zh-CN" dirty="0"/>
              <a:t> and </a:t>
            </a:r>
            <a:r>
              <a:rPr lang="en-US" altLang="zh-CN" i="1" dirty="0"/>
              <a:t>Q</a:t>
            </a:r>
            <a:r>
              <a:rPr lang="en-US" altLang="zh-CN" dirty="0"/>
              <a:t> (2 ≤ </a:t>
            </a:r>
            <a:r>
              <a:rPr lang="en-US" altLang="zh-CN" i="1" dirty="0"/>
              <a:t>N</a:t>
            </a:r>
            <a:r>
              <a:rPr lang="en-US" altLang="zh-CN" dirty="0"/>
              <a:t> ≤ 100; 1 ≤ </a:t>
            </a:r>
            <a:r>
              <a:rPr lang="en-US" altLang="zh-CN" i="1" dirty="0"/>
              <a:t>Q</a:t>
            </a:r>
            <a:r>
              <a:rPr lang="en-US" altLang="zh-CN" dirty="0"/>
              <a:t> ≤ </a:t>
            </a:r>
            <a:r>
              <a:rPr lang="en-US" altLang="zh-CN" i="1" dirty="0"/>
              <a:t>N</a:t>
            </a:r>
            <a:r>
              <a:rPr lang="en-US" altLang="zh-CN" dirty="0"/>
              <a:t> − 1). </a:t>
            </a:r>
            <a:r>
              <a:rPr lang="en-US" altLang="zh-CN" i="1" dirty="0"/>
              <a:t>N</a:t>
            </a:r>
            <a:r>
              <a:rPr lang="en-US" altLang="zh-CN" dirty="0"/>
              <a:t> denotes the number of enumerated points in a tree. </a:t>
            </a:r>
            <a:r>
              <a:rPr lang="en-US" altLang="zh-CN" i="1" dirty="0"/>
              <a:t>Q</a:t>
            </a:r>
            <a:r>
              <a:rPr lang="en-US" altLang="zh-CN" dirty="0"/>
              <a:t> denotes amount of branches that should be preserved. Next </a:t>
            </a:r>
            <a:r>
              <a:rPr lang="en-US" altLang="zh-CN" i="1" dirty="0"/>
              <a:t>N</a:t>
            </a:r>
            <a:r>
              <a:rPr lang="en-US" altLang="zh-CN" dirty="0"/>
              <a:t> − 1 lines contains descriptions of branches. Each description consists of a three integer numbers divided by spaces. The first two of them define branch by it's ending points. The third number defines the number of apples on this branch. You may assume that no branch contains more than 30000 apples.</a:t>
            </a:r>
            <a:endParaRPr lang="zh-CN" altLang="zh-CN" dirty="0"/>
          </a:p>
          <a:p>
            <a:pPr latinLnBrk="1"/>
            <a:r>
              <a:rPr lang="en-US" altLang="zh-CN" b="1" dirty="0"/>
              <a:t>Output</a:t>
            </a:r>
            <a:endParaRPr lang="zh-CN" altLang="zh-CN" dirty="0"/>
          </a:p>
          <a:p>
            <a:r>
              <a:rPr lang="en-US" altLang="zh-CN" dirty="0"/>
              <a:t>    Output should contain the only number — amount of apples that can be preserved. And don't forget to preserve tree's root ;-)</a:t>
            </a:r>
            <a:endParaRPr lang="zh-CN" altLang="en-US" dirty="0"/>
          </a:p>
        </p:txBody>
      </p:sp>
    </p:spTree>
    <p:extLst>
      <p:ext uri="{BB962C8B-B14F-4D97-AF65-F5344CB8AC3E}">
        <p14:creationId xmlns:p14="http://schemas.microsoft.com/office/powerpoint/2010/main" val="4109157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Analysis</a:t>
            </a:r>
            <a:endParaRPr lang="zh-CN" altLang="en-US" dirty="0"/>
          </a:p>
        </p:txBody>
      </p:sp>
      <p:sp>
        <p:nvSpPr>
          <p:cNvPr id="3" name="内容占位符 2"/>
          <p:cNvSpPr>
            <a:spLocks noGrp="1"/>
          </p:cNvSpPr>
          <p:nvPr>
            <p:ph idx="1"/>
          </p:nvPr>
        </p:nvSpPr>
        <p:spPr/>
        <p:txBody>
          <a:bodyPr/>
          <a:lstStyle/>
          <a:p>
            <a:r>
              <a:rPr lang="en-US" altLang="zh-CN" dirty="0"/>
              <a:t>In this problem, the apple tree is a weighted binary tree. The problem requires you to get such a </a:t>
            </a:r>
            <a:r>
              <a:rPr lang="en-US" altLang="zh-CN" dirty="0" err="1"/>
              <a:t>subtree</a:t>
            </a:r>
            <a:r>
              <a:rPr lang="en-US" altLang="zh-CN" dirty="0"/>
              <a:t> with </a:t>
            </a:r>
            <a:r>
              <a:rPr lang="en-US" altLang="zh-CN" i="1" dirty="0"/>
              <a:t>Q</a:t>
            </a:r>
            <a:r>
              <a:rPr lang="en-US" altLang="zh-CN" dirty="0"/>
              <a:t> branches (that is, </a:t>
            </a:r>
            <a:r>
              <a:rPr lang="en-US" altLang="zh-CN" i="1" dirty="0" err="1"/>
              <a:t>Q</a:t>
            </a:r>
            <a:r>
              <a:rPr lang="en-US" altLang="zh-CN" dirty="0" err="1"/>
              <a:t>+1</a:t>
            </a:r>
            <a:r>
              <a:rPr lang="en-US" altLang="zh-CN" dirty="0"/>
              <a:t> points) whose weight is maximal. For each internal point there are three choices: pruning its left </a:t>
            </a:r>
            <a:r>
              <a:rPr lang="en-US" altLang="zh-CN" dirty="0" err="1"/>
              <a:t>subtree</a:t>
            </a:r>
            <a:r>
              <a:rPr lang="en-US" altLang="zh-CN" dirty="0"/>
              <a:t>, pruning its right </a:t>
            </a:r>
            <a:r>
              <a:rPr lang="en-US" altLang="zh-CN" dirty="0" err="1"/>
              <a:t>subtree</a:t>
            </a:r>
            <a:r>
              <a:rPr lang="en-US" altLang="zh-CN" dirty="0"/>
              <a:t>, or pruning some points in its left </a:t>
            </a:r>
            <a:r>
              <a:rPr lang="en-US" altLang="zh-CN" dirty="0" err="1"/>
              <a:t>subtree</a:t>
            </a:r>
            <a:r>
              <a:rPr lang="en-US" altLang="zh-CN" dirty="0"/>
              <a:t> and its right </a:t>
            </a:r>
            <a:r>
              <a:rPr lang="en-US" altLang="zh-CN" dirty="0" err="1"/>
              <a:t>subtree</a:t>
            </a:r>
            <a:r>
              <a:rPr lang="en-US" altLang="zh-CN" dirty="0"/>
              <a:t>; to get a </a:t>
            </a:r>
            <a:r>
              <a:rPr lang="en-US" altLang="zh-CN" dirty="0" err="1"/>
              <a:t>subtree</a:t>
            </a:r>
            <a:r>
              <a:rPr lang="en-US" altLang="zh-CN" dirty="0"/>
              <a:t> with maximal weight.</a:t>
            </a:r>
            <a:endParaRPr lang="zh-CN" altLang="zh-CN" dirty="0"/>
          </a:p>
          <a:p>
            <a:r>
              <a:rPr lang="en-US" altLang="zh-CN" dirty="0"/>
              <a:t>Suppose </a:t>
            </a:r>
            <a:r>
              <a:rPr lang="en-US" altLang="zh-CN" i="1" dirty="0"/>
              <a:t>g</a:t>
            </a:r>
            <a:r>
              <a:rPr lang="en-US" altLang="zh-CN" dirty="0"/>
              <a:t>[</a:t>
            </a:r>
            <a:r>
              <a:rPr lang="en-US" altLang="zh-CN" i="1" dirty="0"/>
              <a:t>x</a:t>
            </a:r>
            <a:r>
              <a:rPr lang="en-US" altLang="zh-CN" dirty="0"/>
              <a:t>][</a:t>
            </a:r>
            <a:r>
              <a:rPr lang="en-US" altLang="zh-CN" i="1" dirty="0"/>
              <a:t>k</a:t>
            </a:r>
            <a:r>
              <a:rPr lang="en-US" altLang="zh-CN" dirty="0"/>
              <a:t>] is the maximal weight for the </a:t>
            </a:r>
            <a:r>
              <a:rPr lang="en-US" altLang="zh-CN" dirty="0" err="1"/>
              <a:t>subtree</a:t>
            </a:r>
            <a:r>
              <a:rPr lang="en-US" altLang="zh-CN" dirty="0"/>
              <a:t> with root </a:t>
            </a:r>
            <a:r>
              <a:rPr lang="en-US" altLang="zh-CN" i="1" dirty="0"/>
              <a:t>x</a:t>
            </a:r>
            <a:r>
              <a:rPr lang="en-US" altLang="zh-CN" dirty="0"/>
              <a:t> in which there are </a:t>
            </a:r>
            <a:r>
              <a:rPr lang="en-US" altLang="zh-CN" i="1" dirty="0"/>
              <a:t>k</a:t>
            </a:r>
            <a:r>
              <a:rPr lang="en-US" altLang="zh-CN" dirty="0"/>
              <a:t> points (including the weight of the branch from root </a:t>
            </a:r>
            <a:r>
              <a:rPr lang="en-US" altLang="zh-CN" i="1" dirty="0"/>
              <a:t>x</a:t>
            </a:r>
            <a:r>
              <a:rPr lang="en-US" altLang="zh-CN" dirty="0"/>
              <a:t> to its parent). For each leaf, DP is used in the order of post-order traversal. The successor function for DP is as follow.</a:t>
            </a:r>
            <a:endParaRPr lang="zh-CN" altLang="en-US" dirty="0"/>
          </a:p>
        </p:txBody>
      </p:sp>
    </p:spTree>
    <p:extLst>
      <p:ext uri="{BB962C8B-B14F-4D97-AF65-F5344CB8AC3E}">
        <p14:creationId xmlns:p14="http://schemas.microsoft.com/office/powerpoint/2010/main" val="263762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238" y="2112264"/>
            <a:ext cx="10665037" cy="3776472"/>
          </a:xfrm>
        </p:spPr>
      </p:pic>
    </p:spTree>
    <p:extLst>
      <p:ext uri="{BB962C8B-B14F-4D97-AF65-F5344CB8AC3E}">
        <p14:creationId xmlns:p14="http://schemas.microsoft.com/office/powerpoint/2010/main" val="3757719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6.3 Dynamic Programming with State Compression</a:t>
            </a:r>
            <a:endParaRPr lang="zh-CN" altLang="en-US" dirty="0"/>
          </a:p>
        </p:txBody>
      </p:sp>
      <p:sp>
        <p:nvSpPr>
          <p:cNvPr id="3" name="内容占位符 2"/>
          <p:cNvSpPr>
            <a:spLocks noGrp="1"/>
          </p:cNvSpPr>
          <p:nvPr>
            <p:ph idx="1"/>
          </p:nvPr>
        </p:nvSpPr>
        <p:spPr/>
        <p:txBody>
          <a:bodyPr/>
          <a:lstStyle/>
          <a:p>
            <a:r>
              <a:rPr lang="en-US" altLang="zh-CN" dirty="0"/>
              <a:t>In some problems, each constituent part for a state can be represented as 0 or 1, and states can be represented as strings for 0 and 1. For example, grids in a chessboard can be represented a string. And states for a chessboard can be represented as strings. We call it state compression.  Dynamic programming with state compression can be implemented by bitwise operations.</a:t>
            </a:r>
            <a:endParaRPr lang="zh-CN" altLang="en-US" dirty="0"/>
          </a:p>
        </p:txBody>
      </p:sp>
    </p:spTree>
    <p:extLst>
      <p:ext uri="{BB962C8B-B14F-4D97-AF65-F5344CB8AC3E}">
        <p14:creationId xmlns:p14="http://schemas.microsoft.com/office/powerpoint/2010/main" val="360885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455" y="365125"/>
            <a:ext cx="10730345" cy="1325563"/>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Chapter 6  Practice for Dynamic Programming</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6.1 Linear Dynamic Programming</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6.1.1 Linear Dynamic Programming</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6.1.2 Subset Sum</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6.1.3 Longest Common Subsequence (</a:t>
            </a:r>
            <a:r>
              <a:rPr lang="en-US" altLang="zh-CN" sz="3200" dirty="0" err="1">
                <a:latin typeface="Times New Roman" panose="02020603050405020304" pitchFamily="18" charset="0"/>
                <a:cs typeface="Times New Roman" panose="02020603050405020304" pitchFamily="18" charset="0"/>
              </a:rPr>
              <a:t>LCS</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6.1.4 Longest Increasing Subsequence (LIS)</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6.2 Tree-Like Dynamic Programming</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6.3 Dynamic Programming with State Compression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06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6.3.1 </a:t>
            </a:r>
            <a:r>
              <a:rPr lang="en-US" altLang="zh-CN" b="1" dirty="0"/>
              <a:t>Nuts for nuts..</a:t>
            </a:r>
            <a:endParaRPr lang="zh-CN" altLang="en-US" dirty="0"/>
          </a:p>
        </p:txBody>
      </p:sp>
      <p:sp>
        <p:nvSpPr>
          <p:cNvPr id="3" name="内容占位符 2"/>
          <p:cNvSpPr>
            <a:spLocks noGrp="1"/>
          </p:cNvSpPr>
          <p:nvPr>
            <p:ph idx="1"/>
          </p:nvPr>
        </p:nvSpPr>
        <p:spPr/>
        <p:txBody>
          <a:bodyPr/>
          <a:lstStyle/>
          <a:p>
            <a:pPr latinLnBrk="1"/>
            <a:r>
              <a:rPr lang="en-US" altLang="zh-CN" b="1" dirty="0"/>
              <a:t>Source: </a:t>
            </a:r>
            <a:r>
              <a:rPr lang="en-US" altLang="zh-CN" b="1" dirty="0" err="1"/>
              <a:t>UVA</a:t>
            </a:r>
            <a:r>
              <a:rPr lang="en-US" altLang="zh-CN" b="1" dirty="0"/>
              <a:t> Local Qualification Contest</a:t>
            </a:r>
            <a:r>
              <a:rPr lang="zh-CN" altLang="zh-CN" b="1" dirty="0"/>
              <a:t>，</a:t>
            </a:r>
            <a:r>
              <a:rPr lang="en-US" altLang="zh-CN" b="1" dirty="0"/>
              <a:t>2005</a:t>
            </a:r>
            <a:endParaRPr lang="zh-CN" altLang="zh-CN" dirty="0"/>
          </a:p>
          <a:p>
            <a:r>
              <a:rPr lang="en-US" altLang="zh-CN" b="1" dirty="0"/>
              <a:t>IDs for Online Judge: </a:t>
            </a:r>
            <a:r>
              <a:rPr lang="en-US" altLang="zh-CN" b="1" dirty="0" err="1"/>
              <a:t>UVA</a:t>
            </a:r>
            <a:r>
              <a:rPr lang="en-US" altLang="zh-CN" b="1" dirty="0"/>
              <a:t> 10944</a:t>
            </a:r>
            <a:endParaRPr lang="zh-CN" altLang="en-US" dirty="0"/>
          </a:p>
        </p:txBody>
      </p:sp>
    </p:spTree>
    <p:extLst>
      <p:ext uri="{BB962C8B-B14F-4D97-AF65-F5344CB8AC3E}">
        <p14:creationId xmlns:p14="http://schemas.microsoft.com/office/powerpoint/2010/main" val="573970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So as Ryan and Larry decided that they don't really taste so good, they realized that there are some nuts located in certain places of the island.. and they love them! Since they're lazy, but greedy, they want to know the shortest tour that they can use to gather every single nut!</a:t>
            </a:r>
            <a:endParaRPr lang="zh-CN" altLang="zh-CN" dirty="0"/>
          </a:p>
          <a:p>
            <a:r>
              <a:rPr lang="en-US" altLang="zh-CN" dirty="0"/>
              <a:t>Can you help them?</a:t>
            </a:r>
            <a:endParaRPr lang="zh-CN" altLang="en-US" dirty="0"/>
          </a:p>
        </p:txBody>
      </p:sp>
    </p:spTree>
    <p:extLst>
      <p:ext uri="{BB962C8B-B14F-4D97-AF65-F5344CB8AC3E}">
        <p14:creationId xmlns:p14="http://schemas.microsoft.com/office/powerpoint/2010/main" val="1366347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en-US" altLang="zh-CN" b="1" dirty="0"/>
              <a:t>Input</a:t>
            </a:r>
            <a:endParaRPr lang="zh-CN" altLang="zh-CN" dirty="0"/>
          </a:p>
          <a:p>
            <a:r>
              <a:rPr lang="en-US" altLang="zh-CN" dirty="0"/>
              <a:t>    You'll be given </a:t>
            </a:r>
            <a:r>
              <a:rPr lang="en-US" altLang="zh-CN" i="1" dirty="0"/>
              <a:t>x</a:t>
            </a:r>
            <a:r>
              <a:rPr lang="en-US" altLang="zh-CN" dirty="0"/>
              <a:t>, and </a:t>
            </a:r>
            <a:r>
              <a:rPr lang="en-US" altLang="zh-CN" i="1" dirty="0"/>
              <a:t>y</a:t>
            </a:r>
            <a:r>
              <a:rPr lang="en-US" altLang="zh-CN" dirty="0"/>
              <a:t>, both less than 20, followed by </a:t>
            </a:r>
            <a:r>
              <a:rPr lang="en-US" altLang="zh-CN" i="1" dirty="0"/>
              <a:t>x</a:t>
            </a:r>
            <a:r>
              <a:rPr lang="en-US" altLang="zh-CN" dirty="0"/>
              <a:t> lines of </a:t>
            </a:r>
            <a:r>
              <a:rPr lang="en-US" altLang="zh-CN" i="1" dirty="0"/>
              <a:t>y</a:t>
            </a:r>
            <a:r>
              <a:rPr lang="en-US" altLang="zh-CN" dirty="0"/>
              <a:t> characters each as a map of the area, consisting sorely of ".", "#", and "L". Larry and Ryan are currently located in "L", and the nuts are represented by "#". They can travel in all 8 adjacent direction in one step. See below for an example. There will be at most 15 places where there are nuts, and "L" will only appear once.</a:t>
            </a:r>
            <a:endParaRPr lang="zh-CN" altLang="zh-CN" dirty="0"/>
          </a:p>
          <a:p>
            <a:pPr latinLnBrk="1"/>
            <a:r>
              <a:rPr lang="en-US" altLang="zh-CN" b="1" dirty="0"/>
              <a:t>Output</a:t>
            </a:r>
            <a:endParaRPr lang="zh-CN" altLang="zh-CN" dirty="0"/>
          </a:p>
          <a:p>
            <a:r>
              <a:rPr lang="en-US" altLang="zh-CN" dirty="0"/>
              <a:t>On each line, output the minimum amount of steps starting from "L", gather all the nuts, and back to "L".</a:t>
            </a:r>
            <a:endParaRPr lang="zh-CN" altLang="en-US" dirty="0"/>
          </a:p>
        </p:txBody>
      </p:sp>
    </p:spTree>
    <p:extLst>
      <p:ext uri="{BB962C8B-B14F-4D97-AF65-F5344CB8AC3E}">
        <p14:creationId xmlns:p14="http://schemas.microsoft.com/office/powerpoint/2010/main" val="3906957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Analysis</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3896"/>
            <a:ext cx="10619232" cy="5137724"/>
          </a:xfrm>
        </p:spPr>
      </p:pic>
    </p:spTree>
    <p:extLst>
      <p:ext uri="{BB962C8B-B14F-4D97-AF65-F5344CB8AC3E}">
        <p14:creationId xmlns:p14="http://schemas.microsoft.com/office/powerpoint/2010/main" val="776018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47700"/>
            <a:ext cx="10515600" cy="4707188"/>
          </a:xfrm>
        </p:spPr>
      </p:pic>
    </p:spTree>
    <p:extLst>
      <p:ext uri="{BB962C8B-B14F-4D97-AF65-F5344CB8AC3E}">
        <p14:creationId xmlns:p14="http://schemas.microsoft.com/office/powerpoint/2010/main" val="40480508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9238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6.1 Linear Dynamic Programming</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6.1.1 Linear Dynamic Programming</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6.1.2 Subset Sum</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6.1.3 Longest Common Subsequence (</a:t>
            </a:r>
            <a:r>
              <a:rPr lang="en-US" altLang="zh-CN" sz="3600" dirty="0" err="1">
                <a:latin typeface="Times New Roman" panose="02020603050405020304" pitchFamily="18" charset="0"/>
                <a:cs typeface="Times New Roman" panose="02020603050405020304" pitchFamily="18" charset="0"/>
              </a:rPr>
              <a:t>LCS</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6.1.4 Longest Increasing Subsequence (LIS)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25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6.1.1 Linear Dynamic Programming</a:t>
            </a:r>
            <a:endParaRPr lang="zh-CN" altLang="en-US" dirty="0">
              <a:solidFill>
                <a:srgbClr val="C00000"/>
              </a:solidFill>
              <a:latin typeface="Times New Roman" panose="02020603050405020304" pitchFamily="18" charset="0"/>
              <a:cs typeface="Times New Roman" panose="02020603050405020304" pitchFamily="18" charset="0"/>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452" y="1595120"/>
            <a:ext cx="10782453" cy="4937760"/>
          </a:xfrm>
        </p:spPr>
      </p:pic>
    </p:spTree>
    <p:extLst>
      <p:ext uri="{BB962C8B-B14F-4D97-AF65-F5344CB8AC3E}">
        <p14:creationId xmlns:p14="http://schemas.microsoft.com/office/powerpoint/2010/main" val="137223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6"/>
            <a:ext cx="10347960" cy="6188074"/>
          </a:xfrm>
        </p:spPr>
      </p:pic>
    </p:spTree>
    <p:extLst>
      <p:ext uri="{BB962C8B-B14F-4D97-AF65-F5344CB8AC3E}">
        <p14:creationId xmlns:p14="http://schemas.microsoft.com/office/powerpoint/2010/main" val="211048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320"/>
            <a:ext cx="10494621" cy="6065520"/>
          </a:xfrm>
        </p:spPr>
      </p:pic>
    </p:spTree>
    <p:extLst>
      <p:ext uri="{BB962C8B-B14F-4D97-AF65-F5344CB8AC3E}">
        <p14:creationId xmlns:p14="http://schemas.microsoft.com/office/powerpoint/2010/main" val="12702793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4551</Words>
  <Application>Microsoft Office PowerPoint</Application>
  <PresentationFormat>Widescreen</PresentationFormat>
  <Paragraphs>145</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Office 主题</vt:lpstr>
      <vt:lpstr>Dynamic Programming</vt:lpstr>
      <vt:lpstr>Dynamic Programming</vt:lpstr>
      <vt:lpstr>Dynamic Programming</vt:lpstr>
      <vt:lpstr>Dynamic Programming</vt:lpstr>
      <vt:lpstr>Chapter 6  Practice for Dynamic Programming</vt:lpstr>
      <vt:lpstr>6.1 Linear Dynamic Programming</vt:lpstr>
      <vt:lpstr>6.1.1 Linear Dynamic Programming</vt:lpstr>
      <vt:lpstr>PowerPoint Presentation</vt:lpstr>
      <vt:lpstr>PowerPoint Presentation</vt:lpstr>
      <vt:lpstr>PowerPoint Presentation</vt:lpstr>
      <vt:lpstr>6.1.1.1 Brackets Sequence</vt:lpstr>
      <vt:lpstr>PowerPoint Presentation</vt:lpstr>
      <vt:lpstr>PowerPoint Presentation</vt:lpstr>
      <vt:lpstr>Analysis</vt:lpstr>
      <vt:lpstr>PowerPoint Presentation</vt:lpstr>
      <vt:lpstr>6.1.2  Subset Sum</vt:lpstr>
      <vt:lpstr>PowerPoint Presentation</vt:lpstr>
      <vt:lpstr>6.1.2.1 Dollars</vt:lpstr>
      <vt:lpstr>PowerPoint Presentation</vt:lpstr>
      <vt:lpstr>PowerPoint Presentation</vt:lpstr>
      <vt:lpstr>Analysis</vt:lpstr>
      <vt:lpstr>PowerPoint Presentation</vt:lpstr>
      <vt:lpstr>PowerPoint Presentation</vt:lpstr>
      <vt:lpstr>PowerPoint Presentation</vt:lpstr>
      <vt:lpstr>6.1.3  Longest Common Subsequence (LCS)</vt:lpstr>
      <vt:lpstr>PowerPoint Presentation</vt:lpstr>
      <vt:lpstr>PowerPoint Presentation</vt:lpstr>
      <vt:lpstr>6.1.3.1 Longest Match</vt:lpstr>
      <vt:lpstr>PowerPoint Presentation</vt:lpstr>
      <vt:lpstr>PowerPoint Presentation</vt:lpstr>
      <vt:lpstr>Analysis</vt:lpstr>
      <vt:lpstr>PowerPoint Presentation</vt:lpstr>
      <vt:lpstr>6.1.4 Longest Increasing Subsequence (LIS)</vt:lpstr>
      <vt:lpstr>PowerPoint Presentation</vt:lpstr>
      <vt:lpstr>PowerPoint Presentation</vt:lpstr>
      <vt:lpstr>6.1.4.1 History Grading</vt:lpstr>
      <vt:lpstr>PowerPoint Presentation</vt:lpstr>
      <vt:lpstr>PowerPoint Presentation</vt:lpstr>
      <vt:lpstr>PowerPoint Presentation</vt:lpstr>
      <vt:lpstr>PowerPoint Presentation</vt:lpstr>
      <vt:lpstr>Analysis</vt:lpstr>
      <vt:lpstr>6.2 Tree-Like Dynamic Programming</vt:lpstr>
      <vt:lpstr>6.2.1 Binary Apple Tree</vt:lpstr>
      <vt:lpstr>PowerPoint Presentation</vt:lpstr>
      <vt:lpstr>PowerPoint Presentation</vt:lpstr>
      <vt:lpstr>PowerPoint Presentation</vt:lpstr>
      <vt:lpstr>Analysis</vt:lpstr>
      <vt:lpstr>PowerPoint Presentation</vt:lpstr>
      <vt:lpstr>6.3 Dynamic Programming with State Compression</vt:lpstr>
      <vt:lpstr>6.3.1 Nuts for nuts..</vt:lpstr>
      <vt:lpstr>PowerPoint Presentation</vt:lpstr>
      <vt:lpstr>PowerPoint Presentation</vt:lpstr>
      <vt:lpstr>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Practice for Dynamic Programming</dc:title>
  <dc:creator>admin</dc:creator>
  <cp:lastModifiedBy>bluvaio167</cp:lastModifiedBy>
  <cp:revision>32</cp:revision>
  <cp:lastPrinted>2021-07-14T14:15:36Z</cp:lastPrinted>
  <dcterms:created xsi:type="dcterms:W3CDTF">2021-06-24T07:33:12Z</dcterms:created>
  <dcterms:modified xsi:type="dcterms:W3CDTF">2023-12-03T06:01:02Z</dcterms:modified>
</cp:coreProperties>
</file>