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85" r:id="rId2"/>
  </p:sldMasterIdLst>
  <p:notesMasterIdLst>
    <p:notesMasterId r:id="rId25"/>
  </p:notesMasterIdLst>
  <p:sldIdLst>
    <p:sldId id="257" r:id="rId3"/>
    <p:sldId id="274" r:id="rId4"/>
    <p:sldId id="277" r:id="rId5"/>
    <p:sldId id="278" r:id="rId6"/>
    <p:sldId id="276" r:id="rId7"/>
    <p:sldId id="279" r:id="rId8"/>
    <p:sldId id="284" r:id="rId9"/>
    <p:sldId id="280" r:id="rId10"/>
    <p:sldId id="281" r:id="rId11"/>
    <p:sldId id="282" r:id="rId12"/>
    <p:sldId id="258" r:id="rId13"/>
    <p:sldId id="264" r:id="rId14"/>
    <p:sldId id="265" r:id="rId15"/>
    <p:sldId id="266" r:id="rId16"/>
    <p:sldId id="267" r:id="rId17"/>
    <p:sldId id="268" r:id="rId18"/>
    <p:sldId id="262" r:id="rId19"/>
    <p:sldId id="273" r:id="rId20"/>
    <p:sldId id="283" r:id="rId21"/>
    <p:sldId id="271" r:id="rId22"/>
    <p:sldId id="270" r:id="rId23"/>
    <p:sldId id="27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B97F8D-648D-DB4E-94B9-FFC0835C0FF6}">
          <p14:sldIdLst>
            <p14:sldId id="257"/>
            <p14:sldId id="274"/>
            <p14:sldId id="277"/>
            <p14:sldId id="278"/>
            <p14:sldId id="276"/>
            <p14:sldId id="279"/>
            <p14:sldId id="284"/>
            <p14:sldId id="280"/>
            <p14:sldId id="281"/>
            <p14:sldId id="282"/>
            <p14:sldId id="258"/>
            <p14:sldId id="264"/>
            <p14:sldId id="265"/>
            <p14:sldId id="266"/>
            <p14:sldId id="267"/>
            <p14:sldId id="268"/>
            <p14:sldId id="262"/>
            <p14:sldId id="273"/>
            <p14:sldId id="283"/>
            <p14:sldId id="271"/>
            <p14:sldId id="270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1"/>
  </p:normalViewPr>
  <p:slideViewPr>
    <p:cSldViewPr snapToGrid="0" snapToObjects="1">
      <p:cViewPr>
        <p:scale>
          <a:sx n="104" d="100"/>
          <a:sy n="104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022EBD-2366-2648-909D-9CF649D3F1A5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B9D0CC-70FB-674E-B22A-E77C3F8D4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3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ASP.NET Core </a:t>
            </a:r>
            <a:r>
              <a:rPr lang="en-US" dirty="0" err="1" smtClean="0"/>
              <a:t>puede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correr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las 2 </a:t>
            </a:r>
            <a:r>
              <a:rPr lang="en-US" baseline="0" dirty="0" err="1" smtClean="0"/>
              <a:t>plataformas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9D0CC-70FB-674E-B22A-E77C3F8D4B4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89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7C70F-3162-1F43-ACD3-CB705D18D7A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5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7C70F-3162-1F43-ACD3-CB705D18D7A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10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7C70F-3162-1F43-ACD3-CB705D18D7A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77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3308" y="5954048"/>
            <a:ext cx="1790283" cy="61551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#Net-</a:t>
            </a:r>
            <a:r>
              <a:rPr lang="en-US" sz="2353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Baires</a:t>
            </a:r>
            <a:endParaRPr lang="en-US" sz="2353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9599485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2213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79784" y="2906011"/>
            <a:ext cx="10034748" cy="89966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5690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1186356"/>
            <a:ext cx="89642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8964247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051258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964247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5377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2314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5324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50/50 photo layout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9771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58042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7599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4736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3224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686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2016 </a:t>
            </a:r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4892" y="470067"/>
            <a:ext cx="1408078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568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679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1B1AFF-ADD2-D84C-9164-1B9086137015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E0A346-7C95-F64B-A5AE-8D6AD88B1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16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Demos">
    <p:bg>
      <p:bgPr>
        <a:solidFill>
          <a:srgbClr val="2532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7200" b="0">
                <a:ln>
                  <a:noFill/>
                </a:ln>
                <a:solidFill>
                  <a:srgbClr val="00B0F0"/>
                </a:solidFill>
              </a:defRPr>
            </a:lvl1pPr>
          </a:lstStyle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9370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Demo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7200" b="0">
                <a:ln>
                  <a:noFill/>
                </a:ln>
                <a:solidFill>
                  <a:srgbClr val="00B0F0"/>
                </a:solidFill>
              </a:defRPr>
            </a:lvl1pPr>
          </a:lstStyle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842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3308" y="5954048"/>
            <a:ext cx="1790283" cy="61551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#Net-</a:t>
            </a:r>
            <a:r>
              <a:rPr lang="en-US" sz="2353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Baires</a:t>
            </a:r>
            <a:endParaRPr lang="en-US" sz="2353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6217954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5306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353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098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67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3393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2353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3393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2353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584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7670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1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3407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79784" y="2906011"/>
            <a:ext cx="10034748" cy="89966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4743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1186356"/>
            <a:ext cx="89642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8964247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341851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964247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358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4577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4959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50/50 photo layout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3336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52351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334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84732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952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8311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686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2016 </a:t>
            </a:r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70067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601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5612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20354">
                      <a:schemeClr val="tx2"/>
                    </a:gs>
                    <a:gs pos="40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79" indent="0">
              <a:buNone/>
              <a:defRPr/>
            </a:lvl3pPr>
            <a:lvl4pPr marL="448157" indent="0">
              <a:buNone/>
              <a:defRPr/>
            </a:lvl4pPr>
            <a:lvl5pPr marL="672236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125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8"/>
            <a:ext cx="11653523" cy="2052030"/>
          </a:xfrm>
        </p:spPr>
        <p:txBody>
          <a:bodyPr>
            <a:spAutoFit/>
          </a:bodyPr>
          <a:lstStyle>
            <a:lvl1pPr>
              <a:buClr>
                <a:schemeClr val="tx2"/>
              </a:buClr>
              <a:defRPr sz="3921">
                <a:gradFill>
                  <a:gsLst>
                    <a:gs pos="7080">
                      <a:schemeClr val="tx2"/>
                    </a:gs>
                    <a:gs pos="36283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022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424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5133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7858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6044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2758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20" Type="http://schemas.openxmlformats.org/officeDocument/2006/relationships/slideLayout" Target="../slideLayouts/slideLayout44.xml"/><Relationship Id="rId21" Type="http://schemas.openxmlformats.org/officeDocument/2006/relationships/theme" Target="../theme/theme2.xml"/><Relationship Id="rId10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2370907" y="8221"/>
            <a:ext cx="935478" cy="5646179"/>
            <a:chOff x="12618967" y="8385"/>
            <a:chExt cx="954236" cy="5758580"/>
          </a:xfrm>
        </p:grpSpPr>
        <p:grpSp>
          <p:nvGrpSpPr>
            <p:cNvPr id="26" name="Group 25"/>
            <p:cNvGrpSpPr/>
            <p:nvPr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490" dirty="0" smtClean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 smtClean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 smtClean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 smtClean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490" dirty="0" smtClean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 smtClean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 smtClean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 smtClean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 dirty="0" smtClean="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49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490" dirty="0" smtClean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490" dirty="0" smtClean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490" dirty="0" smtClean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 rot="5400000">
              <a:off x="13010703" y="258334"/>
              <a:ext cx="798166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 rot="5400000">
              <a:off x="11834159" y="4228746"/>
              <a:ext cx="2472319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980" baseline="0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98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6635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708" r:id="rId23"/>
    <p:sldLayoutId id="2147483709" r:id="rId24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36145" marR="0" lvl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smtClean="0"/>
              <a:t>Click to edit Master text styles</a:t>
            </a:r>
          </a:p>
          <a:p>
            <a:pPr marL="336145" marR="0" lvl="1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smtClean="0"/>
              <a:t>Second level</a:t>
            </a:r>
          </a:p>
          <a:p>
            <a:pPr marL="336145" marR="0" lvl="2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smtClean="0"/>
              <a:t>Third level</a:t>
            </a:r>
          </a:p>
          <a:p>
            <a:pPr marL="336145" marR="0" lvl="3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smtClean="0"/>
              <a:t>Fourth level</a:t>
            </a:r>
          </a:p>
          <a:p>
            <a:pPr marL="336145" marR="0" lvl="4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12370907" y="8221"/>
            <a:ext cx="935478" cy="5646179"/>
            <a:chOff x="12618967" y="8385"/>
            <a:chExt cx="954236" cy="5758580"/>
          </a:xfrm>
        </p:grpSpPr>
        <p:grpSp>
          <p:nvGrpSpPr>
            <p:cNvPr id="43" name="Group 42"/>
            <p:cNvGrpSpPr/>
            <p:nvPr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0" cap="none" spc="0" normalizeH="0" baseline="0" noProof="0" dirty="0" smtClean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0" cap="none" spc="0" normalizeH="0" baseline="0" noProof="0" dirty="0" smtClean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0" cap="none" spc="0" normalizeH="0" baseline="0" noProof="0" dirty="0" smtClean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0" cap="none" spc="0" normalizeH="0" baseline="0" noProof="0" dirty="0" smtClean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0" cap="none" spc="0" normalizeH="0" baseline="0" noProof="0" dirty="0" smtClean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0" cap="none" spc="0" normalizeH="0" baseline="0" noProof="0" dirty="0" smtClean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0" cap="none" spc="0" normalizeH="0" baseline="0" noProof="0" dirty="0" smtClean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0" cap="none" spc="0" normalizeH="0" baseline="0" noProof="0" dirty="0" smtClean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0" cap="none" spc="0" normalizeH="0" baseline="0" noProof="0" dirty="0" smtClean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0" cap="none" spc="0" normalizeH="0" baseline="0" noProof="0" dirty="0" smtClean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0" cap="none" spc="0" normalizeH="0" baseline="0" noProof="0" dirty="0" smtClean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0" cap="none" spc="0" normalizeH="0" baseline="0" noProof="0" dirty="0" smtClean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baseline="0" noProof="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490" b="0" i="0" u="none" strike="noStrike" kern="0" cap="none" spc="0" normalizeH="0" baseline="0" noProof="0" dirty="0" smtClean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0" cap="none" spc="0" normalizeH="0" baseline="0" noProof="0" dirty="0" smtClean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0" cap="none" spc="0" normalizeH="0" baseline="0" noProof="0" dirty="0" smtClean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0" cap="none" spc="0" normalizeH="0" baseline="0" noProof="0" dirty="0" smtClean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0" cap="none" spc="0" normalizeH="0" baseline="0" noProof="0" dirty="0" smtClean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 rot="5400000">
              <a:off x="13010703" y="258334"/>
              <a:ext cx="798166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896386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80" b="0" i="0" u="none" strike="noStrike" kern="0" cap="none" spc="0" normalizeH="0" baseline="0" noProof="0" dirty="0" smtClean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 rot="5400000">
              <a:off x="11834159" y="4228746"/>
              <a:ext cx="2472319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896386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80" b="0" i="0" u="none" strike="noStrike" kern="0" cap="none" spc="0" normalizeH="0" baseline="0" noProof="0" dirty="0" smtClean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16238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  <p:sldLayoutId id="2147483705" r:id="rId18"/>
    <p:sldLayoutId id="2147483706" r:id="rId19"/>
    <p:sldLayoutId id="2147483707" r:id="rId20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3921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353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44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9302" y="2084187"/>
            <a:ext cx="11642612" cy="1793090"/>
          </a:xfrm>
        </p:spPr>
        <p:txBody>
          <a:bodyPr/>
          <a:lstStyle/>
          <a:p>
            <a:r>
              <a:rPr lang="en-US" dirty="0" smtClean="0"/>
              <a:t>Workshop: </a:t>
            </a:r>
            <a:br>
              <a:rPr lang="en-US" dirty="0" smtClean="0"/>
            </a:br>
            <a:r>
              <a:rPr lang="en-US" dirty="0" err="1" smtClean="0"/>
              <a:t>Introducción</a:t>
            </a:r>
            <a:r>
              <a:rPr lang="en-US" dirty="0" smtClean="0"/>
              <a:t> </a:t>
            </a:r>
            <a:r>
              <a:rPr lang="en-US" dirty="0"/>
              <a:t>a ASP.NET Core con Angular 2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Nicolas Bello Camilletti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nbellocam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49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0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22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and the Modern Web</a:t>
            </a:r>
          </a:p>
        </p:txBody>
      </p:sp>
      <p:sp>
        <p:nvSpPr>
          <p:cNvPr id="4" name="Rectangle 3"/>
          <p:cNvSpPr/>
          <p:nvPr/>
        </p:nvSpPr>
        <p:spPr>
          <a:xfrm>
            <a:off x="7662870" y="2940536"/>
            <a:ext cx="3117905" cy="9371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67">
              <a:defRPr/>
            </a:pPr>
            <a:r>
              <a:rPr lang="en-US" sz="2745" dirty="0">
                <a:solidFill>
                  <a:srgbClr val="FFFFFF"/>
                </a:solidFill>
                <a:latin typeface="Segoe UI"/>
              </a:rPr>
              <a:t>Choose your Editors </a:t>
            </a:r>
          </a:p>
          <a:p>
            <a:pPr defTabSz="914367">
              <a:defRPr/>
            </a:pPr>
            <a:r>
              <a:rPr lang="en-US" sz="2745" dirty="0">
                <a:solidFill>
                  <a:srgbClr val="FFFFFF"/>
                </a:solidFill>
                <a:latin typeface="Segoe UI"/>
              </a:rPr>
              <a:t>and Tools</a:t>
            </a:r>
          </a:p>
        </p:txBody>
      </p:sp>
      <p:sp>
        <p:nvSpPr>
          <p:cNvPr id="5" name="Rectangle 4"/>
          <p:cNvSpPr/>
          <p:nvPr/>
        </p:nvSpPr>
        <p:spPr>
          <a:xfrm>
            <a:off x="1922571" y="4221565"/>
            <a:ext cx="2852127" cy="9371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67">
              <a:defRPr/>
            </a:pPr>
            <a:r>
              <a:rPr lang="en-US" sz="2745" dirty="0">
                <a:solidFill>
                  <a:srgbClr val="FFFFFF"/>
                </a:solidFill>
                <a:latin typeface="Segoe UI"/>
              </a:rPr>
              <a:t>Open Source </a:t>
            </a:r>
            <a:br>
              <a:rPr lang="en-US" sz="2745" dirty="0">
                <a:solidFill>
                  <a:srgbClr val="FFFFFF"/>
                </a:solidFill>
                <a:latin typeface="Segoe UI"/>
              </a:rPr>
            </a:br>
            <a:r>
              <a:rPr lang="en-US" sz="2745" dirty="0">
                <a:solidFill>
                  <a:srgbClr val="FFFFFF"/>
                </a:solidFill>
                <a:latin typeface="Segoe UI"/>
              </a:rPr>
              <a:t>with Contributions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1846" y="4466130"/>
            <a:ext cx="2294411" cy="5147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67">
              <a:defRPr/>
            </a:pPr>
            <a:r>
              <a:rPr lang="en-US" sz="2745" dirty="0">
                <a:solidFill>
                  <a:srgbClr val="FFFFFF"/>
                </a:solidFill>
                <a:latin typeface="Segoe UI"/>
              </a:rPr>
              <a:t>Cross-Platform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651632" y="4280070"/>
            <a:ext cx="888525" cy="850502"/>
            <a:chOff x="2211181" y="1874910"/>
            <a:chExt cx="609600" cy="594360"/>
          </a:xfrm>
        </p:grpSpPr>
        <p:sp>
          <p:nvSpPr>
            <p:cNvPr id="8" name="Oval 7"/>
            <p:cNvSpPr/>
            <p:nvPr/>
          </p:nvSpPr>
          <p:spPr bwMode="auto">
            <a:xfrm>
              <a:off x="2211181" y="1874910"/>
              <a:ext cx="609600" cy="5943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745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9" name="Picture 6" descr="C:\temp\WinAzure_rgb_Wht_S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1" t="15460" r="80628" b="15496"/>
            <a:stretch/>
          </p:blipFill>
          <p:spPr bwMode="auto">
            <a:xfrm>
              <a:off x="2404459" y="1943117"/>
              <a:ext cx="210181" cy="2174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http://files.softicons.com/download/system-icons/windows-8-metro-icons-by-dakirby309/png/512x512/Folders%20&amp;%20OS/Linux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0482" y="2147586"/>
              <a:ext cx="242063" cy="2420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Group 10"/>
            <p:cNvGrpSpPr>
              <a:grpSpLocks noChangeAspect="1"/>
            </p:cNvGrpSpPr>
            <p:nvPr/>
          </p:nvGrpSpPr>
          <p:grpSpPr bwMode="auto">
            <a:xfrm>
              <a:off x="2314492" y="2130536"/>
              <a:ext cx="197134" cy="235237"/>
              <a:chOff x="3485" y="1766"/>
              <a:chExt cx="745" cy="889"/>
            </a:xfrm>
          </p:grpSpPr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3485" y="2008"/>
                <a:ext cx="745" cy="647"/>
              </a:xfrm>
              <a:custGeom>
                <a:avLst/>
                <a:gdLst>
                  <a:gd name="T0" fmla="*/ 296 w 296"/>
                  <a:gd name="T1" fmla="*/ 167 h 256"/>
                  <a:gd name="T2" fmla="*/ 274 w 296"/>
                  <a:gd name="T3" fmla="*/ 207 h 256"/>
                  <a:gd name="T4" fmla="*/ 216 w 296"/>
                  <a:gd name="T5" fmla="*/ 256 h 256"/>
                  <a:gd name="T6" fmla="*/ 159 w 296"/>
                  <a:gd name="T7" fmla="*/ 242 h 256"/>
                  <a:gd name="T8" fmla="*/ 101 w 296"/>
                  <a:gd name="T9" fmla="*/ 256 h 256"/>
                  <a:gd name="T10" fmla="*/ 44 w 296"/>
                  <a:gd name="T11" fmla="*/ 210 h 256"/>
                  <a:gd name="T12" fmla="*/ 24 w 296"/>
                  <a:gd name="T13" fmla="*/ 42 h 256"/>
                  <a:gd name="T14" fmla="*/ 94 w 296"/>
                  <a:gd name="T15" fmla="*/ 0 h 256"/>
                  <a:gd name="T16" fmla="*/ 158 w 296"/>
                  <a:gd name="T17" fmla="*/ 15 h 256"/>
                  <a:gd name="T18" fmla="*/ 222 w 296"/>
                  <a:gd name="T19" fmla="*/ 0 h 256"/>
                  <a:gd name="T20" fmla="*/ 286 w 296"/>
                  <a:gd name="T21" fmla="*/ 34 h 256"/>
                  <a:gd name="T22" fmla="*/ 296 w 296"/>
                  <a:gd name="T23" fmla="*/ 167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96" h="256">
                    <a:moveTo>
                      <a:pt x="296" y="167"/>
                    </a:moveTo>
                    <a:cubicBezTo>
                      <a:pt x="288" y="184"/>
                      <a:pt x="284" y="192"/>
                      <a:pt x="274" y="207"/>
                    </a:cubicBezTo>
                    <a:cubicBezTo>
                      <a:pt x="260" y="229"/>
                      <a:pt x="240" y="255"/>
                      <a:pt x="216" y="256"/>
                    </a:cubicBezTo>
                    <a:cubicBezTo>
                      <a:pt x="194" y="256"/>
                      <a:pt x="188" y="241"/>
                      <a:pt x="159" y="242"/>
                    </a:cubicBezTo>
                    <a:cubicBezTo>
                      <a:pt x="129" y="242"/>
                      <a:pt x="123" y="256"/>
                      <a:pt x="101" y="256"/>
                    </a:cubicBezTo>
                    <a:cubicBezTo>
                      <a:pt x="76" y="255"/>
                      <a:pt x="58" y="231"/>
                      <a:pt x="44" y="210"/>
                    </a:cubicBezTo>
                    <a:cubicBezTo>
                      <a:pt x="4" y="150"/>
                      <a:pt x="0" y="80"/>
                      <a:pt x="24" y="42"/>
                    </a:cubicBezTo>
                    <a:cubicBezTo>
                      <a:pt x="42" y="16"/>
                      <a:pt x="69" y="0"/>
                      <a:pt x="94" y="0"/>
                    </a:cubicBezTo>
                    <a:cubicBezTo>
                      <a:pt x="120" y="0"/>
                      <a:pt x="137" y="15"/>
                      <a:pt x="158" y="15"/>
                    </a:cubicBezTo>
                    <a:cubicBezTo>
                      <a:pt x="179" y="15"/>
                      <a:pt x="192" y="0"/>
                      <a:pt x="222" y="0"/>
                    </a:cubicBezTo>
                    <a:cubicBezTo>
                      <a:pt x="245" y="0"/>
                      <a:pt x="269" y="13"/>
                      <a:pt x="286" y="34"/>
                    </a:cubicBezTo>
                    <a:cubicBezTo>
                      <a:pt x="230" y="65"/>
                      <a:pt x="239" y="145"/>
                      <a:pt x="296" y="16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50">
                  <a:defRPr/>
                </a:pPr>
                <a:endParaRPr lang="en-US" sz="1961" kern="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3825" y="1766"/>
                <a:ext cx="175" cy="191"/>
              </a:xfrm>
              <a:custGeom>
                <a:avLst/>
                <a:gdLst>
                  <a:gd name="T0" fmla="*/ 55 w 74"/>
                  <a:gd name="T1" fmla="*/ 54 h 81"/>
                  <a:gd name="T2" fmla="*/ 71 w 74"/>
                  <a:gd name="T3" fmla="*/ 0 h 81"/>
                  <a:gd name="T4" fmla="*/ 20 w 74"/>
                  <a:gd name="T5" fmla="*/ 28 h 81"/>
                  <a:gd name="T6" fmla="*/ 4 w 74"/>
                  <a:gd name="T7" fmla="*/ 81 h 81"/>
                  <a:gd name="T8" fmla="*/ 55 w 74"/>
                  <a:gd name="T9" fmla="*/ 5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81">
                    <a:moveTo>
                      <a:pt x="55" y="54"/>
                    </a:moveTo>
                    <a:cubicBezTo>
                      <a:pt x="66" y="40"/>
                      <a:pt x="74" y="21"/>
                      <a:pt x="71" y="0"/>
                    </a:cubicBezTo>
                    <a:cubicBezTo>
                      <a:pt x="54" y="2"/>
                      <a:pt x="33" y="13"/>
                      <a:pt x="20" y="28"/>
                    </a:cubicBezTo>
                    <a:cubicBezTo>
                      <a:pt x="9" y="41"/>
                      <a:pt x="0" y="61"/>
                      <a:pt x="4" y="81"/>
                    </a:cubicBezTo>
                    <a:cubicBezTo>
                      <a:pt x="23" y="81"/>
                      <a:pt x="44" y="70"/>
                      <a:pt x="55" y="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50">
                  <a:defRPr/>
                </a:pPr>
                <a:endParaRPr lang="en-US" sz="1961" kern="0">
                  <a:solidFill>
                    <a:srgbClr val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6661253" y="2916490"/>
            <a:ext cx="888525" cy="850502"/>
            <a:chOff x="2199148" y="3390553"/>
            <a:chExt cx="609600" cy="594360"/>
          </a:xfrm>
        </p:grpSpPr>
        <p:sp>
          <p:nvSpPr>
            <p:cNvPr id="15" name="Oval 14"/>
            <p:cNvSpPr/>
            <p:nvPr/>
          </p:nvSpPr>
          <p:spPr bwMode="auto">
            <a:xfrm>
              <a:off x="2199148" y="3390553"/>
              <a:ext cx="609600" cy="5943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745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" name="Freeform 110"/>
            <p:cNvSpPr>
              <a:spLocks noEditPoints="1"/>
            </p:cNvSpPr>
            <p:nvPr/>
          </p:nvSpPr>
          <p:spPr bwMode="black">
            <a:xfrm>
              <a:off x="2413059" y="3555351"/>
              <a:ext cx="255468" cy="257688"/>
            </a:xfrm>
            <a:custGeom>
              <a:avLst/>
              <a:gdLst>
                <a:gd name="T0" fmla="*/ 9 w 70"/>
                <a:gd name="T1" fmla="*/ 68 h 70"/>
                <a:gd name="T2" fmla="*/ 10 w 70"/>
                <a:gd name="T3" fmla="*/ 66 h 70"/>
                <a:gd name="T4" fmla="*/ 4 w 70"/>
                <a:gd name="T5" fmla="*/ 60 h 70"/>
                <a:gd name="T6" fmla="*/ 2 w 70"/>
                <a:gd name="T7" fmla="*/ 61 h 70"/>
                <a:gd name="T8" fmla="*/ 0 w 70"/>
                <a:gd name="T9" fmla="*/ 68 h 70"/>
                <a:gd name="T10" fmla="*/ 2 w 70"/>
                <a:gd name="T11" fmla="*/ 70 h 70"/>
                <a:gd name="T12" fmla="*/ 9 w 70"/>
                <a:gd name="T13" fmla="*/ 68 h 70"/>
                <a:gd name="T14" fmla="*/ 64 w 70"/>
                <a:gd name="T15" fmla="*/ 6 h 70"/>
                <a:gd name="T16" fmla="*/ 52 w 70"/>
                <a:gd name="T17" fmla="*/ 4 h 70"/>
                <a:gd name="T18" fmla="*/ 49 w 70"/>
                <a:gd name="T19" fmla="*/ 7 h 70"/>
                <a:gd name="T20" fmla="*/ 49 w 70"/>
                <a:gd name="T21" fmla="*/ 11 h 70"/>
                <a:gd name="T22" fmla="*/ 60 w 70"/>
                <a:gd name="T23" fmla="*/ 21 h 70"/>
                <a:gd name="T24" fmla="*/ 63 w 70"/>
                <a:gd name="T25" fmla="*/ 21 h 70"/>
                <a:gd name="T26" fmla="*/ 66 w 70"/>
                <a:gd name="T27" fmla="*/ 18 h 70"/>
                <a:gd name="T28" fmla="*/ 64 w 70"/>
                <a:gd name="T29" fmla="*/ 6 h 70"/>
                <a:gd name="T30" fmla="*/ 22 w 70"/>
                <a:gd name="T31" fmla="*/ 62 h 70"/>
                <a:gd name="T32" fmla="*/ 19 w 70"/>
                <a:gd name="T33" fmla="*/ 62 h 70"/>
                <a:gd name="T34" fmla="*/ 8 w 70"/>
                <a:gd name="T35" fmla="*/ 51 h 70"/>
                <a:gd name="T36" fmla="*/ 8 w 70"/>
                <a:gd name="T37" fmla="*/ 48 h 70"/>
                <a:gd name="T38" fmla="*/ 42 w 70"/>
                <a:gd name="T39" fmla="*/ 14 h 70"/>
                <a:gd name="T40" fmla="*/ 45 w 70"/>
                <a:gd name="T41" fmla="*/ 14 h 70"/>
                <a:gd name="T42" fmla="*/ 56 w 70"/>
                <a:gd name="T43" fmla="*/ 25 h 70"/>
                <a:gd name="T44" fmla="*/ 56 w 70"/>
                <a:gd name="T45" fmla="*/ 28 h 70"/>
                <a:gd name="T46" fmla="*/ 22 w 70"/>
                <a:gd name="T47" fmla="*/ 6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" h="70">
                  <a:moveTo>
                    <a:pt x="9" y="68"/>
                  </a:moveTo>
                  <a:cubicBezTo>
                    <a:pt x="10" y="67"/>
                    <a:pt x="11" y="67"/>
                    <a:pt x="10" y="66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4" y="59"/>
                    <a:pt x="3" y="60"/>
                    <a:pt x="2" y="61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9"/>
                    <a:pt x="1" y="70"/>
                    <a:pt x="2" y="70"/>
                  </a:cubicBezTo>
                  <a:lnTo>
                    <a:pt x="9" y="68"/>
                  </a:lnTo>
                  <a:close/>
                  <a:moveTo>
                    <a:pt x="64" y="6"/>
                  </a:moveTo>
                  <a:cubicBezTo>
                    <a:pt x="58" y="0"/>
                    <a:pt x="52" y="4"/>
                    <a:pt x="52" y="4"/>
                  </a:cubicBezTo>
                  <a:cubicBezTo>
                    <a:pt x="51" y="5"/>
                    <a:pt x="50" y="6"/>
                    <a:pt x="49" y="7"/>
                  </a:cubicBezTo>
                  <a:cubicBezTo>
                    <a:pt x="48" y="8"/>
                    <a:pt x="48" y="10"/>
                    <a:pt x="49" y="11"/>
                  </a:cubicBezTo>
                  <a:cubicBezTo>
                    <a:pt x="60" y="21"/>
                    <a:pt x="60" y="21"/>
                    <a:pt x="60" y="21"/>
                  </a:cubicBezTo>
                  <a:cubicBezTo>
                    <a:pt x="60" y="22"/>
                    <a:pt x="62" y="22"/>
                    <a:pt x="63" y="21"/>
                  </a:cubicBezTo>
                  <a:cubicBezTo>
                    <a:pt x="64" y="20"/>
                    <a:pt x="65" y="19"/>
                    <a:pt x="66" y="18"/>
                  </a:cubicBezTo>
                  <a:cubicBezTo>
                    <a:pt x="66" y="18"/>
                    <a:pt x="70" y="12"/>
                    <a:pt x="64" y="6"/>
                  </a:cubicBezTo>
                  <a:moveTo>
                    <a:pt x="22" y="62"/>
                  </a:moveTo>
                  <a:cubicBezTo>
                    <a:pt x="21" y="63"/>
                    <a:pt x="20" y="63"/>
                    <a:pt x="19" y="62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7" y="51"/>
                    <a:pt x="7" y="49"/>
                    <a:pt x="8" y="48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3" y="13"/>
                    <a:pt x="44" y="13"/>
                    <a:pt x="45" y="14"/>
                  </a:cubicBezTo>
                  <a:cubicBezTo>
                    <a:pt x="56" y="25"/>
                    <a:pt x="56" y="25"/>
                    <a:pt x="56" y="25"/>
                  </a:cubicBezTo>
                  <a:cubicBezTo>
                    <a:pt x="57" y="26"/>
                    <a:pt x="57" y="27"/>
                    <a:pt x="56" y="28"/>
                  </a:cubicBezTo>
                  <a:lnTo>
                    <a:pt x="22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67">
                <a:defRPr/>
              </a:pPr>
              <a:endParaRPr lang="en-US" sz="1961">
                <a:solidFill>
                  <a:srgbClr val="FFFFFF"/>
                </a:solidFill>
                <a:latin typeface="Segoe UI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22385" y="4268754"/>
            <a:ext cx="888525" cy="850502"/>
            <a:chOff x="2203935" y="5009693"/>
            <a:chExt cx="609600" cy="594360"/>
          </a:xfrm>
        </p:grpSpPr>
        <p:sp>
          <p:nvSpPr>
            <p:cNvPr id="18" name="Oval 17"/>
            <p:cNvSpPr/>
            <p:nvPr/>
          </p:nvSpPr>
          <p:spPr bwMode="auto">
            <a:xfrm>
              <a:off x="2203935" y="5009693"/>
              <a:ext cx="609600" cy="5943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745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256866" y="5140354"/>
              <a:ext cx="453333" cy="3175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67">
                <a:defRPr/>
              </a:pPr>
              <a:r>
                <a:rPr lang="en-US" sz="2353" dirty="0">
                  <a:solidFill>
                    <a:srgbClr val="FFFFFF"/>
                  </a:solidFill>
                  <a:latin typeface="Segoe UI"/>
                </a:rPr>
                <a:t>OSS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1843059" y="2940536"/>
            <a:ext cx="3968843" cy="9371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67">
              <a:defRPr/>
            </a:pPr>
            <a:r>
              <a:rPr lang="en-US" sz="2745" dirty="0">
                <a:solidFill>
                  <a:srgbClr val="FFFFFF"/>
                </a:solidFill>
                <a:latin typeface="Segoe UI"/>
              </a:rPr>
              <a:t>Seamless transition </a:t>
            </a:r>
            <a:br>
              <a:rPr lang="en-US" sz="2745" dirty="0">
                <a:solidFill>
                  <a:srgbClr val="FFFFFF"/>
                </a:solidFill>
                <a:latin typeface="Segoe UI"/>
              </a:rPr>
            </a:br>
            <a:r>
              <a:rPr lang="en-US" sz="2745" dirty="0">
                <a:solidFill>
                  <a:srgbClr val="FFFFFF"/>
                </a:solidFill>
                <a:latin typeface="Segoe UI"/>
              </a:rPr>
              <a:t>from on-premises to cloud</a:t>
            </a:r>
          </a:p>
        </p:txBody>
      </p:sp>
      <p:sp>
        <p:nvSpPr>
          <p:cNvPr id="21" name="Freeform 13"/>
          <p:cNvSpPr>
            <a:spLocks noChangeAspect="1" noEditPoints="1"/>
          </p:cNvSpPr>
          <p:nvPr/>
        </p:nvSpPr>
        <p:spPr bwMode="auto">
          <a:xfrm>
            <a:off x="918844" y="2924231"/>
            <a:ext cx="899086" cy="902399"/>
          </a:xfrm>
          <a:custGeom>
            <a:avLst/>
            <a:gdLst>
              <a:gd name="T0" fmla="*/ 808 w 1605"/>
              <a:gd name="T1" fmla="*/ 1611 h 1611"/>
              <a:gd name="T2" fmla="*/ 1605 w 1605"/>
              <a:gd name="T3" fmla="*/ 798 h 1611"/>
              <a:gd name="T4" fmla="*/ 808 w 1605"/>
              <a:gd name="T5" fmla="*/ 0 h 1611"/>
              <a:gd name="T6" fmla="*/ 0 w 1605"/>
              <a:gd name="T7" fmla="*/ 798 h 1611"/>
              <a:gd name="T8" fmla="*/ 808 w 1605"/>
              <a:gd name="T9" fmla="*/ 1611 h 1611"/>
              <a:gd name="T10" fmla="*/ 808 w 1605"/>
              <a:gd name="T11" fmla="*/ 96 h 1611"/>
              <a:gd name="T12" fmla="*/ 1505 w 1605"/>
              <a:gd name="T13" fmla="*/ 798 h 1611"/>
              <a:gd name="T14" fmla="*/ 808 w 1605"/>
              <a:gd name="T15" fmla="*/ 1511 h 1611"/>
              <a:gd name="T16" fmla="*/ 96 w 1605"/>
              <a:gd name="T17" fmla="*/ 798 h 1611"/>
              <a:gd name="T18" fmla="*/ 808 w 1605"/>
              <a:gd name="T19" fmla="*/ 96 h 1611"/>
              <a:gd name="T20" fmla="*/ 1106 w 1605"/>
              <a:gd name="T21" fmla="*/ 1104 h 1611"/>
              <a:gd name="T22" fmla="*/ 382 w 1605"/>
              <a:gd name="T23" fmla="*/ 1104 h 1611"/>
              <a:gd name="T24" fmla="*/ 260 w 1605"/>
              <a:gd name="T25" fmla="*/ 982 h 1611"/>
              <a:gd name="T26" fmla="*/ 352 w 1605"/>
              <a:gd name="T27" fmla="*/ 863 h 1611"/>
              <a:gd name="T28" fmla="*/ 496 w 1605"/>
              <a:gd name="T29" fmla="*/ 754 h 1611"/>
              <a:gd name="T30" fmla="*/ 756 w 1605"/>
              <a:gd name="T31" fmla="*/ 507 h 1611"/>
              <a:gd name="T32" fmla="*/ 992 w 1605"/>
              <a:gd name="T33" fmla="*/ 657 h 1611"/>
              <a:gd name="T34" fmla="*/ 1106 w 1605"/>
              <a:gd name="T35" fmla="*/ 627 h 1611"/>
              <a:gd name="T36" fmla="*/ 1345 w 1605"/>
              <a:gd name="T37" fmla="*/ 865 h 1611"/>
              <a:gd name="T38" fmla="*/ 1106 w 1605"/>
              <a:gd name="T39" fmla="*/ 1104 h 1611"/>
              <a:gd name="T40" fmla="*/ 382 w 1605"/>
              <a:gd name="T41" fmla="*/ 944 h 1611"/>
              <a:gd name="T42" fmla="*/ 344 w 1605"/>
              <a:gd name="T43" fmla="*/ 982 h 1611"/>
              <a:gd name="T44" fmla="*/ 382 w 1605"/>
              <a:gd name="T45" fmla="*/ 1020 h 1611"/>
              <a:gd name="T46" fmla="*/ 1106 w 1605"/>
              <a:gd name="T47" fmla="*/ 1020 h 1611"/>
              <a:gd name="T48" fmla="*/ 1261 w 1605"/>
              <a:gd name="T49" fmla="*/ 865 h 1611"/>
              <a:gd name="T50" fmla="*/ 1106 w 1605"/>
              <a:gd name="T51" fmla="*/ 711 h 1611"/>
              <a:gd name="T52" fmla="*/ 998 w 1605"/>
              <a:gd name="T53" fmla="*/ 754 h 1611"/>
              <a:gd name="T54" fmla="*/ 944 w 1605"/>
              <a:gd name="T55" fmla="*/ 806 h 1611"/>
              <a:gd name="T56" fmla="*/ 927 w 1605"/>
              <a:gd name="T57" fmla="*/ 733 h 1611"/>
              <a:gd name="T58" fmla="*/ 756 w 1605"/>
              <a:gd name="T59" fmla="*/ 592 h 1611"/>
              <a:gd name="T60" fmla="*/ 580 w 1605"/>
              <a:gd name="T61" fmla="*/ 768 h 1611"/>
              <a:gd name="T62" fmla="*/ 580 w 1605"/>
              <a:gd name="T63" fmla="*/ 792 h 1611"/>
              <a:gd name="T64" fmla="*/ 588 w 1605"/>
              <a:gd name="T65" fmla="*/ 849 h 1611"/>
              <a:gd name="T66" fmla="*/ 531 w 1605"/>
              <a:gd name="T67" fmla="*/ 838 h 1611"/>
              <a:gd name="T68" fmla="*/ 515 w 1605"/>
              <a:gd name="T69" fmla="*/ 838 h 1611"/>
              <a:gd name="T70" fmla="*/ 425 w 1605"/>
              <a:gd name="T71" fmla="*/ 912 h 1611"/>
              <a:gd name="T72" fmla="*/ 420 w 1605"/>
              <a:gd name="T73" fmla="*/ 947 h 1611"/>
              <a:gd name="T74" fmla="*/ 384 w 1605"/>
              <a:gd name="T75" fmla="*/ 944 h 1611"/>
              <a:gd name="T76" fmla="*/ 382 w 1605"/>
              <a:gd name="T77" fmla="*/ 944 h 1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605" h="1611">
                <a:moveTo>
                  <a:pt x="808" y="1611"/>
                </a:moveTo>
                <a:cubicBezTo>
                  <a:pt x="1247" y="1611"/>
                  <a:pt x="1605" y="1253"/>
                  <a:pt x="1605" y="798"/>
                </a:cubicBezTo>
                <a:cubicBezTo>
                  <a:pt x="1605" y="355"/>
                  <a:pt x="1247" y="0"/>
                  <a:pt x="808" y="0"/>
                </a:cubicBezTo>
                <a:cubicBezTo>
                  <a:pt x="354" y="0"/>
                  <a:pt x="0" y="355"/>
                  <a:pt x="0" y="798"/>
                </a:cubicBezTo>
                <a:cubicBezTo>
                  <a:pt x="0" y="1253"/>
                  <a:pt x="354" y="1611"/>
                  <a:pt x="808" y="1611"/>
                </a:cubicBezTo>
                <a:close/>
                <a:moveTo>
                  <a:pt x="808" y="96"/>
                </a:moveTo>
                <a:cubicBezTo>
                  <a:pt x="1195" y="96"/>
                  <a:pt x="1505" y="410"/>
                  <a:pt x="1505" y="798"/>
                </a:cubicBezTo>
                <a:cubicBezTo>
                  <a:pt x="1505" y="1190"/>
                  <a:pt x="1195" y="1511"/>
                  <a:pt x="808" y="1511"/>
                </a:cubicBezTo>
                <a:cubicBezTo>
                  <a:pt x="420" y="1511"/>
                  <a:pt x="96" y="1190"/>
                  <a:pt x="96" y="798"/>
                </a:cubicBezTo>
                <a:cubicBezTo>
                  <a:pt x="96" y="410"/>
                  <a:pt x="420" y="96"/>
                  <a:pt x="808" y="96"/>
                </a:cubicBezTo>
                <a:close/>
                <a:moveTo>
                  <a:pt x="1106" y="1104"/>
                </a:moveTo>
                <a:cubicBezTo>
                  <a:pt x="382" y="1104"/>
                  <a:pt x="382" y="1104"/>
                  <a:pt x="382" y="1104"/>
                </a:cubicBezTo>
                <a:cubicBezTo>
                  <a:pt x="314" y="1104"/>
                  <a:pt x="260" y="1050"/>
                  <a:pt x="260" y="982"/>
                </a:cubicBezTo>
                <a:cubicBezTo>
                  <a:pt x="260" y="925"/>
                  <a:pt x="300" y="876"/>
                  <a:pt x="352" y="863"/>
                </a:cubicBezTo>
                <a:cubicBezTo>
                  <a:pt x="376" y="806"/>
                  <a:pt x="431" y="762"/>
                  <a:pt x="496" y="754"/>
                </a:cubicBezTo>
                <a:cubicBezTo>
                  <a:pt x="501" y="616"/>
                  <a:pt x="615" y="507"/>
                  <a:pt x="756" y="507"/>
                </a:cubicBezTo>
                <a:cubicBezTo>
                  <a:pt x="857" y="507"/>
                  <a:pt x="949" y="567"/>
                  <a:pt x="992" y="657"/>
                </a:cubicBezTo>
                <a:cubicBezTo>
                  <a:pt x="1025" y="638"/>
                  <a:pt x="1066" y="627"/>
                  <a:pt x="1106" y="627"/>
                </a:cubicBezTo>
                <a:cubicBezTo>
                  <a:pt x="1237" y="627"/>
                  <a:pt x="1345" y="735"/>
                  <a:pt x="1345" y="865"/>
                </a:cubicBezTo>
                <a:cubicBezTo>
                  <a:pt x="1345" y="998"/>
                  <a:pt x="1237" y="1104"/>
                  <a:pt x="1106" y="1104"/>
                </a:cubicBezTo>
                <a:close/>
                <a:moveTo>
                  <a:pt x="382" y="944"/>
                </a:moveTo>
                <a:cubicBezTo>
                  <a:pt x="360" y="944"/>
                  <a:pt x="344" y="963"/>
                  <a:pt x="344" y="982"/>
                </a:cubicBezTo>
                <a:cubicBezTo>
                  <a:pt x="344" y="1004"/>
                  <a:pt x="360" y="1020"/>
                  <a:pt x="382" y="1020"/>
                </a:cubicBezTo>
                <a:cubicBezTo>
                  <a:pt x="1106" y="1020"/>
                  <a:pt x="1106" y="1020"/>
                  <a:pt x="1106" y="1020"/>
                </a:cubicBezTo>
                <a:cubicBezTo>
                  <a:pt x="1191" y="1020"/>
                  <a:pt x="1261" y="952"/>
                  <a:pt x="1261" y="865"/>
                </a:cubicBezTo>
                <a:cubicBezTo>
                  <a:pt x="1261" y="781"/>
                  <a:pt x="1191" y="711"/>
                  <a:pt x="1106" y="711"/>
                </a:cubicBezTo>
                <a:cubicBezTo>
                  <a:pt x="1066" y="711"/>
                  <a:pt x="1028" y="727"/>
                  <a:pt x="998" y="754"/>
                </a:cubicBezTo>
                <a:cubicBezTo>
                  <a:pt x="944" y="806"/>
                  <a:pt x="944" y="806"/>
                  <a:pt x="944" y="806"/>
                </a:cubicBezTo>
                <a:cubicBezTo>
                  <a:pt x="927" y="733"/>
                  <a:pt x="927" y="733"/>
                  <a:pt x="927" y="733"/>
                </a:cubicBezTo>
                <a:cubicBezTo>
                  <a:pt x="911" y="651"/>
                  <a:pt x="840" y="592"/>
                  <a:pt x="756" y="592"/>
                </a:cubicBezTo>
                <a:cubicBezTo>
                  <a:pt x="659" y="592"/>
                  <a:pt x="580" y="670"/>
                  <a:pt x="580" y="768"/>
                </a:cubicBezTo>
                <a:cubicBezTo>
                  <a:pt x="580" y="776"/>
                  <a:pt x="580" y="784"/>
                  <a:pt x="580" y="792"/>
                </a:cubicBezTo>
                <a:cubicBezTo>
                  <a:pt x="588" y="849"/>
                  <a:pt x="588" y="849"/>
                  <a:pt x="588" y="849"/>
                </a:cubicBezTo>
                <a:cubicBezTo>
                  <a:pt x="531" y="838"/>
                  <a:pt x="531" y="838"/>
                  <a:pt x="531" y="838"/>
                </a:cubicBezTo>
                <a:cubicBezTo>
                  <a:pt x="526" y="838"/>
                  <a:pt x="520" y="838"/>
                  <a:pt x="515" y="838"/>
                </a:cubicBezTo>
                <a:cubicBezTo>
                  <a:pt x="471" y="838"/>
                  <a:pt x="436" y="868"/>
                  <a:pt x="425" y="912"/>
                </a:cubicBezTo>
                <a:cubicBezTo>
                  <a:pt x="420" y="947"/>
                  <a:pt x="420" y="947"/>
                  <a:pt x="420" y="947"/>
                </a:cubicBezTo>
                <a:cubicBezTo>
                  <a:pt x="384" y="944"/>
                  <a:pt x="384" y="944"/>
                  <a:pt x="384" y="944"/>
                </a:cubicBezTo>
                <a:cubicBezTo>
                  <a:pt x="382" y="944"/>
                  <a:pt x="382" y="944"/>
                  <a:pt x="382" y="94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>
              <a:defRPr/>
            </a:pPr>
            <a:endParaRPr lang="en-US" sz="196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601846" y="1889064"/>
            <a:ext cx="3884781" cy="5147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67">
              <a:defRPr/>
            </a:pPr>
            <a:r>
              <a:rPr lang="en-US" sz="2745" dirty="0">
                <a:solidFill>
                  <a:srgbClr val="FFFFFF"/>
                </a:solidFill>
                <a:latin typeface="Segoe UI"/>
              </a:rPr>
              <a:t>Faster Development Cycle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860178" y="1876451"/>
            <a:ext cx="2420919" cy="5147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67">
              <a:defRPr/>
            </a:pPr>
            <a:r>
              <a:rPr lang="en-US" sz="2745" dirty="0">
                <a:solidFill>
                  <a:srgbClr val="FFFFFF"/>
                </a:solidFill>
                <a:latin typeface="Segoe UI"/>
              </a:rPr>
              <a:t>Totally Modular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662375" y="1710853"/>
            <a:ext cx="870836" cy="833569"/>
            <a:chOff x="1785636" y="1768035"/>
            <a:chExt cx="609600" cy="594360"/>
          </a:xfrm>
        </p:grpSpPr>
        <p:sp>
          <p:nvSpPr>
            <p:cNvPr id="25" name="Oval 24"/>
            <p:cNvSpPr/>
            <p:nvPr/>
          </p:nvSpPr>
          <p:spPr bwMode="auto">
            <a:xfrm>
              <a:off x="1785636" y="1768035"/>
              <a:ext cx="609600" cy="5943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745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6" name="Freeform 58"/>
            <p:cNvSpPr>
              <a:spLocks noEditPoints="1"/>
            </p:cNvSpPr>
            <p:nvPr/>
          </p:nvSpPr>
          <p:spPr bwMode="black">
            <a:xfrm>
              <a:off x="1944132" y="1871523"/>
              <a:ext cx="292608" cy="384736"/>
            </a:xfrm>
            <a:custGeom>
              <a:avLst/>
              <a:gdLst>
                <a:gd name="T0" fmla="*/ 181 w 182"/>
                <a:gd name="T1" fmla="*/ 65 h 195"/>
                <a:gd name="T2" fmla="*/ 88 w 182"/>
                <a:gd name="T3" fmla="*/ 0 h 195"/>
                <a:gd name="T4" fmla="*/ 88 w 182"/>
                <a:gd name="T5" fmla="*/ 40 h 195"/>
                <a:gd name="T6" fmla="*/ 1 w 182"/>
                <a:gd name="T7" fmla="*/ 40 h 195"/>
                <a:gd name="T8" fmla="*/ 1 w 182"/>
                <a:gd name="T9" fmla="*/ 89 h 195"/>
                <a:gd name="T10" fmla="*/ 57 w 182"/>
                <a:gd name="T11" fmla="*/ 89 h 195"/>
                <a:gd name="T12" fmla="*/ 88 w 182"/>
                <a:gd name="T13" fmla="*/ 68 h 195"/>
                <a:gd name="T14" fmla="*/ 88 w 182"/>
                <a:gd name="T15" fmla="*/ 130 h 195"/>
                <a:gd name="T16" fmla="*/ 181 w 182"/>
                <a:gd name="T17" fmla="*/ 65 h 195"/>
                <a:gd name="T18" fmla="*/ 19 w 182"/>
                <a:gd name="T19" fmla="*/ 127 h 195"/>
                <a:gd name="T20" fmla="*/ 88 w 182"/>
                <a:gd name="T21" fmla="*/ 172 h 195"/>
                <a:gd name="T22" fmla="*/ 88 w 182"/>
                <a:gd name="T23" fmla="*/ 142 h 195"/>
                <a:gd name="T24" fmla="*/ 178 w 182"/>
                <a:gd name="T25" fmla="*/ 142 h 195"/>
                <a:gd name="T26" fmla="*/ 178 w 182"/>
                <a:gd name="T27" fmla="*/ 153 h 195"/>
                <a:gd name="T28" fmla="*/ 100 w 182"/>
                <a:gd name="T29" fmla="*/ 153 h 195"/>
                <a:gd name="T30" fmla="*/ 100 w 182"/>
                <a:gd name="T31" fmla="*/ 195 h 195"/>
                <a:gd name="T32" fmla="*/ 0 w 182"/>
                <a:gd name="T33" fmla="*/ 127 h 195"/>
                <a:gd name="T34" fmla="*/ 19 w 182"/>
                <a:gd name="T35" fmla="*/ 127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2" h="195">
                  <a:moveTo>
                    <a:pt x="181" y="65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89"/>
                    <a:pt x="1" y="89"/>
                    <a:pt x="1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88" y="68"/>
                    <a:pt x="88" y="68"/>
                    <a:pt x="88" y="68"/>
                  </a:cubicBezTo>
                  <a:cubicBezTo>
                    <a:pt x="88" y="130"/>
                    <a:pt x="88" y="130"/>
                    <a:pt x="88" y="130"/>
                  </a:cubicBezTo>
                  <a:cubicBezTo>
                    <a:pt x="181" y="65"/>
                    <a:pt x="181" y="65"/>
                    <a:pt x="181" y="65"/>
                  </a:cubicBezTo>
                  <a:close/>
                  <a:moveTo>
                    <a:pt x="19" y="127"/>
                  </a:moveTo>
                  <a:cubicBezTo>
                    <a:pt x="88" y="172"/>
                    <a:pt x="88" y="172"/>
                    <a:pt x="88" y="172"/>
                  </a:cubicBezTo>
                  <a:cubicBezTo>
                    <a:pt x="88" y="142"/>
                    <a:pt x="88" y="142"/>
                    <a:pt x="88" y="142"/>
                  </a:cubicBezTo>
                  <a:cubicBezTo>
                    <a:pt x="178" y="142"/>
                    <a:pt x="178" y="142"/>
                    <a:pt x="178" y="142"/>
                  </a:cubicBezTo>
                  <a:cubicBezTo>
                    <a:pt x="182" y="142"/>
                    <a:pt x="182" y="153"/>
                    <a:pt x="178" y="153"/>
                  </a:cubicBezTo>
                  <a:cubicBezTo>
                    <a:pt x="100" y="153"/>
                    <a:pt x="100" y="153"/>
                    <a:pt x="100" y="153"/>
                  </a:cubicBezTo>
                  <a:cubicBezTo>
                    <a:pt x="100" y="195"/>
                    <a:pt x="100" y="195"/>
                    <a:pt x="100" y="195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19" y="127"/>
                    <a:pt x="19" y="127"/>
                    <a:pt x="19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0687" tIns="40344" rIns="80687" bIns="40344" numCol="1" anchor="t" anchorCtr="0" compatLnSpc="1">
              <a:prstTxWarp prst="textNoShape">
                <a:avLst/>
              </a:prstTxWarp>
            </a:bodyPr>
            <a:lstStyle/>
            <a:p>
              <a:pPr defTabSz="914367">
                <a:defRPr/>
              </a:pPr>
              <a:endParaRPr lang="en-US" sz="1765">
                <a:solidFill>
                  <a:srgbClr val="FFFFFF"/>
                </a:solidFill>
                <a:latin typeface="Segoe UI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932763" y="1723564"/>
            <a:ext cx="870836" cy="833569"/>
            <a:chOff x="1795746" y="3978504"/>
            <a:chExt cx="609600" cy="594360"/>
          </a:xfrm>
        </p:grpSpPr>
        <p:sp>
          <p:nvSpPr>
            <p:cNvPr id="28" name="Oval 27"/>
            <p:cNvSpPr/>
            <p:nvPr/>
          </p:nvSpPr>
          <p:spPr bwMode="auto">
            <a:xfrm>
              <a:off x="1795746" y="3978504"/>
              <a:ext cx="609600" cy="5943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745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9" name="Freeform 8"/>
            <p:cNvSpPr>
              <a:spLocks noEditPoints="1"/>
            </p:cNvSpPr>
            <p:nvPr/>
          </p:nvSpPr>
          <p:spPr bwMode="black">
            <a:xfrm>
              <a:off x="1894192" y="4082378"/>
              <a:ext cx="414835" cy="386612"/>
            </a:xfrm>
            <a:custGeom>
              <a:avLst/>
              <a:gdLst>
                <a:gd name="T0" fmla="*/ 226 w 300"/>
                <a:gd name="T1" fmla="*/ 193 h 300"/>
                <a:gd name="T2" fmla="*/ 233 w 300"/>
                <a:gd name="T3" fmla="*/ 157 h 300"/>
                <a:gd name="T4" fmla="*/ 233 w 300"/>
                <a:gd name="T5" fmla="*/ 128 h 300"/>
                <a:gd name="T6" fmla="*/ 142 w 300"/>
                <a:gd name="T7" fmla="*/ 51 h 300"/>
                <a:gd name="T8" fmla="*/ 52 w 300"/>
                <a:gd name="T9" fmla="*/ 128 h 300"/>
                <a:gd name="T10" fmla="*/ 52 w 300"/>
                <a:gd name="T11" fmla="*/ 157 h 300"/>
                <a:gd name="T12" fmla="*/ 142 w 300"/>
                <a:gd name="T13" fmla="*/ 234 h 300"/>
                <a:gd name="T14" fmla="*/ 183 w 300"/>
                <a:gd name="T15" fmla="*/ 224 h 300"/>
                <a:gd name="T16" fmla="*/ 193 w 300"/>
                <a:gd name="T17" fmla="*/ 226 h 300"/>
                <a:gd name="T18" fmla="*/ 270 w 300"/>
                <a:gd name="T19" fmla="*/ 300 h 300"/>
                <a:gd name="T20" fmla="*/ 298 w 300"/>
                <a:gd name="T21" fmla="*/ 275 h 300"/>
                <a:gd name="T22" fmla="*/ 206 w 300"/>
                <a:gd name="T23" fmla="*/ 157 h 300"/>
                <a:gd name="T24" fmla="*/ 142 w 300"/>
                <a:gd name="T25" fmla="*/ 208 h 300"/>
                <a:gd name="T26" fmla="*/ 78 w 300"/>
                <a:gd name="T27" fmla="*/ 157 h 300"/>
                <a:gd name="T28" fmla="*/ 78 w 300"/>
                <a:gd name="T29" fmla="*/ 128 h 300"/>
                <a:gd name="T30" fmla="*/ 142 w 300"/>
                <a:gd name="T31" fmla="*/ 77 h 300"/>
                <a:gd name="T32" fmla="*/ 206 w 300"/>
                <a:gd name="T33" fmla="*/ 128 h 300"/>
                <a:gd name="T34" fmla="*/ 206 w 300"/>
                <a:gd name="T35" fmla="*/ 157 h 300"/>
                <a:gd name="T36" fmla="*/ 197 w 300"/>
                <a:gd name="T37" fmla="*/ 142 h 300"/>
                <a:gd name="T38" fmla="*/ 156 w 300"/>
                <a:gd name="T39" fmla="*/ 157 h 300"/>
                <a:gd name="T40" fmla="*/ 142 w 300"/>
                <a:gd name="T41" fmla="*/ 197 h 300"/>
                <a:gd name="T42" fmla="*/ 128 w 300"/>
                <a:gd name="T43" fmla="*/ 157 h 300"/>
                <a:gd name="T44" fmla="*/ 87 w 300"/>
                <a:gd name="T45" fmla="*/ 142 h 300"/>
                <a:gd name="T46" fmla="*/ 128 w 300"/>
                <a:gd name="T47" fmla="*/ 128 h 300"/>
                <a:gd name="T48" fmla="*/ 142 w 300"/>
                <a:gd name="T49" fmla="*/ 88 h 300"/>
                <a:gd name="T50" fmla="*/ 156 w 300"/>
                <a:gd name="T51" fmla="*/ 128 h 300"/>
                <a:gd name="T52" fmla="*/ 142 w 300"/>
                <a:gd name="T53" fmla="*/ 40 h 300"/>
                <a:gd name="T54" fmla="*/ 128 w 300"/>
                <a:gd name="T55" fmla="*/ 0 h 300"/>
                <a:gd name="T56" fmla="*/ 156 w 300"/>
                <a:gd name="T57" fmla="*/ 41 h 300"/>
                <a:gd name="T58" fmla="*/ 40 w 300"/>
                <a:gd name="T59" fmla="*/ 142 h 300"/>
                <a:gd name="T60" fmla="*/ 0 w 300"/>
                <a:gd name="T61" fmla="*/ 157 h 300"/>
                <a:gd name="T62" fmla="*/ 41 w 300"/>
                <a:gd name="T63" fmla="*/ 128 h 300"/>
                <a:gd name="T64" fmla="*/ 142 w 300"/>
                <a:gd name="T65" fmla="*/ 245 h 300"/>
                <a:gd name="T66" fmla="*/ 156 w 300"/>
                <a:gd name="T67" fmla="*/ 285 h 300"/>
                <a:gd name="T68" fmla="*/ 128 w 300"/>
                <a:gd name="T69" fmla="*/ 244 h 300"/>
                <a:gd name="T70" fmla="*/ 245 w 300"/>
                <a:gd name="T71" fmla="*/ 142 h 300"/>
                <a:gd name="T72" fmla="*/ 285 w 300"/>
                <a:gd name="T73" fmla="*/ 128 h 300"/>
                <a:gd name="T74" fmla="*/ 243 w 300"/>
                <a:gd name="T75" fmla="*/ 157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00" h="300">
                  <a:moveTo>
                    <a:pt x="298" y="266"/>
                  </a:moveTo>
                  <a:cubicBezTo>
                    <a:pt x="226" y="193"/>
                    <a:pt x="226" y="193"/>
                    <a:pt x="226" y="193"/>
                  </a:cubicBezTo>
                  <a:cubicBezTo>
                    <a:pt x="223" y="191"/>
                    <a:pt x="222" y="186"/>
                    <a:pt x="224" y="183"/>
                  </a:cubicBezTo>
                  <a:cubicBezTo>
                    <a:pt x="228" y="175"/>
                    <a:pt x="231" y="166"/>
                    <a:pt x="233" y="157"/>
                  </a:cubicBezTo>
                  <a:cubicBezTo>
                    <a:pt x="233" y="152"/>
                    <a:pt x="234" y="147"/>
                    <a:pt x="234" y="142"/>
                  </a:cubicBezTo>
                  <a:cubicBezTo>
                    <a:pt x="234" y="138"/>
                    <a:pt x="233" y="133"/>
                    <a:pt x="233" y="128"/>
                  </a:cubicBezTo>
                  <a:cubicBezTo>
                    <a:pt x="227" y="89"/>
                    <a:pt x="196" y="58"/>
                    <a:pt x="156" y="52"/>
                  </a:cubicBezTo>
                  <a:cubicBezTo>
                    <a:pt x="152" y="51"/>
                    <a:pt x="147" y="51"/>
                    <a:pt x="142" y="51"/>
                  </a:cubicBezTo>
                  <a:cubicBezTo>
                    <a:pt x="137" y="51"/>
                    <a:pt x="133" y="51"/>
                    <a:pt x="128" y="52"/>
                  </a:cubicBezTo>
                  <a:cubicBezTo>
                    <a:pt x="89" y="58"/>
                    <a:pt x="58" y="89"/>
                    <a:pt x="52" y="128"/>
                  </a:cubicBezTo>
                  <a:cubicBezTo>
                    <a:pt x="51" y="133"/>
                    <a:pt x="51" y="138"/>
                    <a:pt x="51" y="142"/>
                  </a:cubicBezTo>
                  <a:cubicBezTo>
                    <a:pt x="51" y="147"/>
                    <a:pt x="51" y="152"/>
                    <a:pt x="52" y="157"/>
                  </a:cubicBezTo>
                  <a:cubicBezTo>
                    <a:pt x="58" y="196"/>
                    <a:pt x="89" y="227"/>
                    <a:pt x="128" y="233"/>
                  </a:cubicBezTo>
                  <a:cubicBezTo>
                    <a:pt x="133" y="234"/>
                    <a:pt x="137" y="234"/>
                    <a:pt x="142" y="234"/>
                  </a:cubicBezTo>
                  <a:cubicBezTo>
                    <a:pt x="147" y="234"/>
                    <a:pt x="152" y="234"/>
                    <a:pt x="156" y="233"/>
                  </a:cubicBezTo>
                  <a:cubicBezTo>
                    <a:pt x="166" y="231"/>
                    <a:pt x="175" y="228"/>
                    <a:pt x="183" y="224"/>
                  </a:cubicBezTo>
                  <a:cubicBezTo>
                    <a:pt x="184" y="224"/>
                    <a:pt x="185" y="223"/>
                    <a:pt x="187" y="223"/>
                  </a:cubicBezTo>
                  <a:cubicBezTo>
                    <a:pt x="189" y="223"/>
                    <a:pt x="192" y="224"/>
                    <a:pt x="193" y="226"/>
                  </a:cubicBezTo>
                  <a:cubicBezTo>
                    <a:pt x="265" y="298"/>
                    <a:pt x="265" y="298"/>
                    <a:pt x="265" y="298"/>
                  </a:cubicBezTo>
                  <a:cubicBezTo>
                    <a:pt x="267" y="299"/>
                    <a:pt x="268" y="300"/>
                    <a:pt x="270" y="300"/>
                  </a:cubicBezTo>
                  <a:cubicBezTo>
                    <a:pt x="272" y="300"/>
                    <a:pt x="273" y="299"/>
                    <a:pt x="275" y="298"/>
                  </a:cubicBezTo>
                  <a:cubicBezTo>
                    <a:pt x="298" y="275"/>
                    <a:pt x="298" y="275"/>
                    <a:pt x="298" y="275"/>
                  </a:cubicBezTo>
                  <a:cubicBezTo>
                    <a:pt x="300" y="272"/>
                    <a:pt x="300" y="268"/>
                    <a:pt x="298" y="266"/>
                  </a:cubicBezTo>
                  <a:close/>
                  <a:moveTo>
                    <a:pt x="206" y="157"/>
                  </a:moveTo>
                  <a:cubicBezTo>
                    <a:pt x="201" y="181"/>
                    <a:pt x="181" y="201"/>
                    <a:pt x="156" y="206"/>
                  </a:cubicBezTo>
                  <a:cubicBezTo>
                    <a:pt x="152" y="207"/>
                    <a:pt x="147" y="208"/>
                    <a:pt x="142" y="208"/>
                  </a:cubicBezTo>
                  <a:cubicBezTo>
                    <a:pt x="137" y="208"/>
                    <a:pt x="133" y="207"/>
                    <a:pt x="128" y="206"/>
                  </a:cubicBezTo>
                  <a:cubicBezTo>
                    <a:pt x="103" y="201"/>
                    <a:pt x="84" y="181"/>
                    <a:pt x="78" y="157"/>
                  </a:cubicBezTo>
                  <a:cubicBezTo>
                    <a:pt x="77" y="152"/>
                    <a:pt x="77" y="147"/>
                    <a:pt x="77" y="142"/>
                  </a:cubicBezTo>
                  <a:cubicBezTo>
                    <a:pt x="77" y="138"/>
                    <a:pt x="77" y="133"/>
                    <a:pt x="78" y="128"/>
                  </a:cubicBezTo>
                  <a:cubicBezTo>
                    <a:pt x="84" y="103"/>
                    <a:pt x="103" y="84"/>
                    <a:pt x="128" y="79"/>
                  </a:cubicBezTo>
                  <a:cubicBezTo>
                    <a:pt x="133" y="78"/>
                    <a:pt x="137" y="77"/>
                    <a:pt x="142" y="77"/>
                  </a:cubicBezTo>
                  <a:cubicBezTo>
                    <a:pt x="147" y="77"/>
                    <a:pt x="152" y="78"/>
                    <a:pt x="156" y="79"/>
                  </a:cubicBezTo>
                  <a:cubicBezTo>
                    <a:pt x="181" y="84"/>
                    <a:pt x="201" y="103"/>
                    <a:pt x="206" y="128"/>
                  </a:cubicBezTo>
                  <a:cubicBezTo>
                    <a:pt x="207" y="133"/>
                    <a:pt x="208" y="138"/>
                    <a:pt x="208" y="142"/>
                  </a:cubicBezTo>
                  <a:cubicBezTo>
                    <a:pt x="208" y="147"/>
                    <a:pt x="207" y="152"/>
                    <a:pt x="206" y="157"/>
                  </a:cubicBezTo>
                  <a:close/>
                  <a:moveTo>
                    <a:pt x="195" y="128"/>
                  </a:moveTo>
                  <a:cubicBezTo>
                    <a:pt x="196" y="133"/>
                    <a:pt x="197" y="138"/>
                    <a:pt x="197" y="142"/>
                  </a:cubicBezTo>
                  <a:cubicBezTo>
                    <a:pt x="197" y="147"/>
                    <a:pt x="196" y="152"/>
                    <a:pt x="195" y="157"/>
                  </a:cubicBezTo>
                  <a:cubicBezTo>
                    <a:pt x="156" y="157"/>
                    <a:pt x="156" y="157"/>
                    <a:pt x="156" y="157"/>
                  </a:cubicBezTo>
                  <a:cubicBezTo>
                    <a:pt x="156" y="195"/>
                    <a:pt x="156" y="195"/>
                    <a:pt x="156" y="195"/>
                  </a:cubicBezTo>
                  <a:cubicBezTo>
                    <a:pt x="152" y="197"/>
                    <a:pt x="147" y="197"/>
                    <a:pt x="142" y="197"/>
                  </a:cubicBezTo>
                  <a:cubicBezTo>
                    <a:pt x="137" y="197"/>
                    <a:pt x="133" y="197"/>
                    <a:pt x="128" y="195"/>
                  </a:cubicBezTo>
                  <a:cubicBezTo>
                    <a:pt x="128" y="157"/>
                    <a:pt x="128" y="157"/>
                    <a:pt x="128" y="157"/>
                  </a:cubicBezTo>
                  <a:cubicBezTo>
                    <a:pt x="89" y="157"/>
                    <a:pt x="89" y="157"/>
                    <a:pt x="89" y="157"/>
                  </a:cubicBezTo>
                  <a:cubicBezTo>
                    <a:pt x="88" y="152"/>
                    <a:pt x="87" y="147"/>
                    <a:pt x="87" y="142"/>
                  </a:cubicBezTo>
                  <a:cubicBezTo>
                    <a:pt x="87" y="138"/>
                    <a:pt x="88" y="133"/>
                    <a:pt x="89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90"/>
                    <a:pt x="128" y="90"/>
                    <a:pt x="128" y="90"/>
                  </a:cubicBezTo>
                  <a:cubicBezTo>
                    <a:pt x="133" y="88"/>
                    <a:pt x="137" y="88"/>
                    <a:pt x="142" y="88"/>
                  </a:cubicBezTo>
                  <a:cubicBezTo>
                    <a:pt x="147" y="88"/>
                    <a:pt x="152" y="88"/>
                    <a:pt x="156" y="90"/>
                  </a:cubicBezTo>
                  <a:cubicBezTo>
                    <a:pt x="156" y="128"/>
                    <a:pt x="156" y="128"/>
                    <a:pt x="156" y="128"/>
                  </a:cubicBezTo>
                  <a:lnTo>
                    <a:pt x="195" y="128"/>
                  </a:lnTo>
                  <a:close/>
                  <a:moveTo>
                    <a:pt x="142" y="40"/>
                  </a:moveTo>
                  <a:cubicBezTo>
                    <a:pt x="137" y="40"/>
                    <a:pt x="133" y="41"/>
                    <a:pt x="128" y="41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41"/>
                    <a:pt x="156" y="41"/>
                    <a:pt x="156" y="41"/>
                  </a:cubicBezTo>
                  <a:cubicBezTo>
                    <a:pt x="152" y="41"/>
                    <a:pt x="147" y="40"/>
                    <a:pt x="142" y="40"/>
                  </a:cubicBezTo>
                  <a:close/>
                  <a:moveTo>
                    <a:pt x="40" y="142"/>
                  </a:moveTo>
                  <a:cubicBezTo>
                    <a:pt x="40" y="147"/>
                    <a:pt x="40" y="152"/>
                    <a:pt x="41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41" y="128"/>
                    <a:pt x="41" y="128"/>
                    <a:pt x="41" y="128"/>
                  </a:cubicBezTo>
                  <a:cubicBezTo>
                    <a:pt x="40" y="133"/>
                    <a:pt x="40" y="138"/>
                    <a:pt x="40" y="142"/>
                  </a:cubicBezTo>
                  <a:close/>
                  <a:moveTo>
                    <a:pt x="142" y="245"/>
                  </a:moveTo>
                  <a:cubicBezTo>
                    <a:pt x="147" y="245"/>
                    <a:pt x="152" y="244"/>
                    <a:pt x="156" y="244"/>
                  </a:cubicBezTo>
                  <a:cubicBezTo>
                    <a:pt x="156" y="285"/>
                    <a:pt x="156" y="285"/>
                    <a:pt x="156" y="285"/>
                  </a:cubicBezTo>
                  <a:cubicBezTo>
                    <a:pt x="128" y="285"/>
                    <a:pt x="128" y="285"/>
                    <a:pt x="128" y="285"/>
                  </a:cubicBezTo>
                  <a:cubicBezTo>
                    <a:pt x="128" y="244"/>
                    <a:pt x="128" y="244"/>
                    <a:pt x="128" y="244"/>
                  </a:cubicBezTo>
                  <a:cubicBezTo>
                    <a:pt x="133" y="244"/>
                    <a:pt x="137" y="245"/>
                    <a:pt x="142" y="245"/>
                  </a:cubicBezTo>
                  <a:close/>
                  <a:moveTo>
                    <a:pt x="245" y="142"/>
                  </a:moveTo>
                  <a:cubicBezTo>
                    <a:pt x="245" y="138"/>
                    <a:pt x="244" y="133"/>
                    <a:pt x="243" y="128"/>
                  </a:cubicBezTo>
                  <a:cubicBezTo>
                    <a:pt x="285" y="128"/>
                    <a:pt x="285" y="128"/>
                    <a:pt x="285" y="128"/>
                  </a:cubicBezTo>
                  <a:cubicBezTo>
                    <a:pt x="285" y="157"/>
                    <a:pt x="285" y="157"/>
                    <a:pt x="285" y="157"/>
                  </a:cubicBezTo>
                  <a:cubicBezTo>
                    <a:pt x="243" y="157"/>
                    <a:pt x="243" y="157"/>
                    <a:pt x="243" y="157"/>
                  </a:cubicBezTo>
                  <a:cubicBezTo>
                    <a:pt x="244" y="152"/>
                    <a:pt x="245" y="147"/>
                    <a:pt x="245" y="1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0687" tIns="40344" rIns="80687" bIns="40344" numCol="1" anchor="t" anchorCtr="0" compatLnSpc="1">
              <a:prstTxWarp prst="textNoShape">
                <a:avLst/>
              </a:prstTxWarp>
            </a:bodyPr>
            <a:lstStyle/>
            <a:p>
              <a:pPr defTabSz="914367">
                <a:defRPr/>
              </a:pPr>
              <a:endParaRPr lang="en-US" sz="1765">
                <a:solidFill>
                  <a:srgbClr val="FFFFFF"/>
                </a:solidFill>
                <a:latin typeface="Segoe UI"/>
              </a:endParaRPr>
            </a:p>
          </p:txBody>
        </p:sp>
      </p:grpSp>
      <p:sp>
        <p:nvSpPr>
          <p:cNvPr id="30" name="Freeform 5"/>
          <p:cNvSpPr>
            <a:spLocks noEditPoints="1"/>
          </p:cNvSpPr>
          <p:nvPr/>
        </p:nvSpPr>
        <p:spPr bwMode="auto">
          <a:xfrm>
            <a:off x="4690253" y="5502595"/>
            <a:ext cx="861571" cy="820858"/>
          </a:xfrm>
          <a:custGeom>
            <a:avLst/>
            <a:gdLst>
              <a:gd name="T0" fmla="*/ 808 w 1605"/>
              <a:gd name="T1" fmla="*/ 1611 h 1611"/>
              <a:gd name="T2" fmla="*/ 1605 w 1605"/>
              <a:gd name="T3" fmla="*/ 798 h 1611"/>
              <a:gd name="T4" fmla="*/ 808 w 1605"/>
              <a:gd name="T5" fmla="*/ 0 h 1611"/>
              <a:gd name="T6" fmla="*/ 0 w 1605"/>
              <a:gd name="T7" fmla="*/ 798 h 1611"/>
              <a:gd name="T8" fmla="*/ 808 w 1605"/>
              <a:gd name="T9" fmla="*/ 1611 h 1611"/>
              <a:gd name="T10" fmla="*/ 808 w 1605"/>
              <a:gd name="T11" fmla="*/ 96 h 1611"/>
              <a:gd name="T12" fmla="*/ 1505 w 1605"/>
              <a:gd name="T13" fmla="*/ 798 h 1611"/>
              <a:gd name="T14" fmla="*/ 808 w 1605"/>
              <a:gd name="T15" fmla="*/ 1511 h 1611"/>
              <a:gd name="T16" fmla="*/ 96 w 1605"/>
              <a:gd name="T17" fmla="*/ 798 h 1611"/>
              <a:gd name="T18" fmla="*/ 808 w 1605"/>
              <a:gd name="T19" fmla="*/ 96 h 1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05" h="1611">
                <a:moveTo>
                  <a:pt x="808" y="1611"/>
                </a:moveTo>
                <a:cubicBezTo>
                  <a:pt x="1247" y="1611"/>
                  <a:pt x="1605" y="1252"/>
                  <a:pt x="1605" y="798"/>
                </a:cubicBezTo>
                <a:cubicBezTo>
                  <a:pt x="1605" y="354"/>
                  <a:pt x="1247" y="0"/>
                  <a:pt x="808" y="0"/>
                </a:cubicBezTo>
                <a:cubicBezTo>
                  <a:pt x="354" y="0"/>
                  <a:pt x="0" y="354"/>
                  <a:pt x="0" y="798"/>
                </a:cubicBezTo>
                <a:cubicBezTo>
                  <a:pt x="0" y="1252"/>
                  <a:pt x="354" y="1611"/>
                  <a:pt x="808" y="1611"/>
                </a:cubicBezTo>
                <a:close/>
                <a:moveTo>
                  <a:pt x="808" y="96"/>
                </a:moveTo>
                <a:cubicBezTo>
                  <a:pt x="1195" y="96"/>
                  <a:pt x="1505" y="410"/>
                  <a:pt x="1505" y="798"/>
                </a:cubicBezTo>
                <a:cubicBezTo>
                  <a:pt x="1505" y="1190"/>
                  <a:pt x="1195" y="1511"/>
                  <a:pt x="808" y="1511"/>
                </a:cubicBezTo>
                <a:cubicBezTo>
                  <a:pt x="420" y="1511"/>
                  <a:pt x="96" y="1190"/>
                  <a:pt x="96" y="798"/>
                </a:cubicBezTo>
                <a:cubicBezTo>
                  <a:pt x="96" y="410"/>
                  <a:pt x="420" y="96"/>
                  <a:pt x="808" y="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>
              <a:defRPr/>
            </a:pPr>
            <a:endParaRPr lang="en-US" sz="1765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31" name="Freeform 35"/>
          <p:cNvSpPr>
            <a:spLocks/>
          </p:cNvSpPr>
          <p:nvPr/>
        </p:nvSpPr>
        <p:spPr bwMode="black">
          <a:xfrm>
            <a:off x="4843041" y="5635023"/>
            <a:ext cx="547994" cy="503177"/>
          </a:xfrm>
          <a:custGeom>
            <a:avLst/>
            <a:gdLst>
              <a:gd name="T0" fmla="*/ 120 w 191"/>
              <a:gd name="T1" fmla="*/ 32 h 197"/>
              <a:gd name="T2" fmla="*/ 83 w 191"/>
              <a:gd name="T3" fmla="*/ 3 h 197"/>
              <a:gd name="T4" fmla="*/ 47 w 191"/>
              <a:gd name="T5" fmla="*/ 5 h 197"/>
              <a:gd name="T6" fmla="*/ 44 w 191"/>
              <a:gd name="T7" fmla="*/ 27 h 197"/>
              <a:gd name="T8" fmla="*/ 40 w 191"/>
              <a:gd name="T9" fmla="*/ 29 h 197"/>
              <a:gd name="T10" fmla="*/ 40 w 191"/>
              <a:gd name="T11" fmla="*/ 33 h 197"/>
              <a:gd name="T12" fmla="*/ 45 w 191"/>
              <a:gd name="T13" fmla="*/ 40 h 197"/>
              <a:gd name="T14" fmla="*/ 88 w 191"/>
              <a:gd name="T15" fmla="*/ 44 h 197"/>
              <a:gd name="T16" fmla="*/ 118 w 191"/>
              <a:gd name="T17" fmla="*/ 113 h 197"/>
              <a:gd name="T18" fmla="*/ 144 w 191"/>
              <a:gd name="T19" fmla="*/ 129 h 197"/>
              <a:gd name="T20" fmla="*/ 112 w 191"/>
              <a:gd name="T21" fmla="*/ 109 h 197"/>
              <a:gd name="T22" fmla="*/ 65 w 191"/>
              <a:gd name="T23" fmla="*/ 115 h 197"/>
              <a:gd name="T24" fmla="*/ 0 w 191"/>
              <a:gd name="T25" fmla="*/ 116 h 197"/>
              <a:gd name="T26" fmla="*/ 26 w 191"/>
              <a:gd name="T27" fmla="*/ 174 h 197"/>
              <a:gd name="T28" fmla="*/ 61 w 191"/>
              <a:gd name="T29" fmla="*/ 136 h 197"/>
              <a:gd name="T30" fmla="*/ 57 w 191"/>
              <a:gd name="T31" fmla="*/ 148 h 197"/>
              <a:gd name="T32" fmla="*/ 126 w 191"/>
              <a:gd name="T33" fmla="*/ 140 h 197"/>
              <a:gd name="T34" fmla="*/ 55 w 191"/>
              <a:gd name="T35" fmla="*/ 153 h 197"/>
              <a:gd name="T36" fmla="*/ 30 w 191"/>
              <a:gd name="T37" fmla="*/ 180 h 197"/>
              <a:gd name="T38" fmla="*/ 32 w 191"/>
              <a:gd name="T39" fmla="*/ 182 h 197"/>
              <a:gd name="T40" fmla="*/ 180 w 191"/>
              <a:gd name="T41" fmla="*/ 159 h 197"/>
              <a:gd name="T42" fmla="*/ 185 w 191"/>
              <a:gd name="T43" fmla="*/ 129 h 197"/>
              <a:gd name="T44" fmla="*/ 120 w 191"/>
              <a:gd name="T45" fmla="*/ 32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91" h="197">
                <a:moveTo>
                  <a:pt x="120" y="32"/>
                </a:moveTo>
                <a:cubicBezTo>
                  <a:pt x="112" y="23"/>
                  <a:pt x="99" y="9"/>
                  <a:pt x="83" y="3"/>
                </a:cubicBezTo>
                <a:cubicBezTo>
                  <a:pt x="72" y="0"/>
                  <a:pt x="47" y="5"/>
                  <a:pt x="47" y="5"/>
                </a:cubicBezTo>
                <a:cubicBezTo>
                  <a:pt x="44" y="27"/>
                  <a:pt x="44" y="27"/>
                  <a:pt x="44" y="27"/>
                </a:cubicBezTo>
                <a:cubicBezTo>
                  <a:pt x="40" y="29"/>
                  <a:pt x="40" y="29"/>
                  <a:pt x="40" y="29"/>
                </a:cubicBezTo>
                <a:cubicBezTo>
                  <a:pt x="40" y="33"/>
                  <a:pt x="40" y="33"/>
                  <a:pt x="40" y="33"/>
                </a:cubicBezTo>
                <a:cubicBezTo>
                  <a:pt x="40" y="33"/>
                  <a:pt x="40" y="37"/>
                  <a:pt x="45" y="40"/>
                </a:cubicBezTo>
                <a:cubicBezTo>
                  <a:pt x="50" y="42"/>
                  <a:pt x="73" y="53"/>
                  <a:pt x="88" y="44"/>
                </a:cubicBezTo>
                <a:cubicBezTo>
                  <a:pt x="118" y="60"/>
                  <a:pt x="105" y="91"/>
                  <a:pt x="118" y="113"/>
                </a:cubicBezTo>
                <a:cubicBezTo>
                  <a:pt x="123" y="120"/>
                  <a:pt x="131" y="127"/>
                  <a:pt x="144" y="129"/>
                </a:cubicBezTo>
                <a:cubicBezTo>
                  <a:pt x="144" y="129"/>
                  <a:pt x="115" y="131"/>
                  <a:pt x="112" y="109"/>
                </a:cubicBezTo>
                <a:cubicBezTo>
                  <a:pt x="101" y="104"/>
                  <a:pt x="82" y="99"/>
                  <a:pt x="65" y="115"/>
                </a:cubicBezTo>
                <a:cubicBezTo>
                  <a:pt x="51" y="100"/>
                  <a:pt x="14" y="100"/>
                  <a:pt x="0" y="116"/>
                </a:cubicBezTo>
                <a:cubicBezTo>
                  <a:pt x="6" y="141"/>
                  <a:pt x="18" y="163"/>
                  <a:pt x="26" y="174"/>
                </a:cubicBezTo>
                <a:cubicBezTo>
                  <a:pt x="52" y="156"/>
                  <a:pt x="61" y="136"/>
                  <a:pt x="61" y="136"/>
                </a:cubicBezTo>
                <a:cubicBezTo>
                  <a:pt x="60" y="140"/>
                  <a:pt x="59" y="144"/>
                  <a:pt x="57" y="148"/>
                </a:cubicBezTo>
                <a:cubicBezTo>
                  <a:pt x="103" y="167"/>
                  <a:pt x="126" y="140"/>
                  <a:pt x="126" y="140"/>
                </a:cubicBezTo>
                <a:cubicBezTo>
                  <a:pt x="107" y="171"/>
                  <a:pt x="63" y="157"/>
                  <a:pt x="55" y="153"/>
                </a:cubicBezTo>
                <a:cubicBezTo>
                  <a:pt x="48" y="166"/>
                  <a:pt x="38" y="175"/>
                  <a:pt x="30" y="180"/>
                </a:cubicBezTo>
                <a:cubicBezTo>
                  <a:pt x="32" y="181"/>
                  <a:pt x="32" y="182"/>
                  <a:pt x="32" y="182"/>
                </a:cubicBezTo>
                <a:cubicBezTo>
                  <a:pt x="88" y="197"/>
                  <a:pt x="154" y="177"/>
                  <a:pt x="180" y="159"/>
                </a:cubicBezTo>
                <a:cubicBezTo>
                  <a:pt x="191" y="151"/>
                  <a:pt x="188" y="138"/>
                  <a:pt x="185" y="129"/>
                </a:cubicBezTo>
                <a:cubicBezTo>
                  <a:pt x="172" y="91"/>
                  <a:pt x="134" y="49"/>
                  <a:pt x="120" y="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80687" tIns="40344" rIns="80687" bIns="40344" numCol="1" anchor="t" anchorCtr="0" compatLnSpc="1">
            <a:prstTxWarp prst="textNoShape">
              <a:avLst/>
            </a:prstTxWarp>
          </a:bodyPr>
          <a:lstStyle/>
          <a:p>
            <a:pPr defTabSz="914367">
              <a:defRPr/>
            </a:pPr>
            <a:endParaRPr lang="en-US" sz="1568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651860" y="5536624"/>
            <a:ext cx="1085938" cy="7560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67">
              <a:defRPr/>
            </a:pPr>
            <a:r>
              <a:rPr lang="en-US" sz="4313" dirty="0">
                <a:solidFill>
                  <a:srgbClr val="FFFFFF"/>
                </a:solidFill>
                <a:latin typeface="Segoe UI"/>
              </a:rPr>
              <a:t>Fast</a:t>
            </a:r>
          </a:p>
        </p:txBody>
      </p:sp>
    </p:spTree>
    <p:extLst>
      <p:ext uri="{BB962C8B-B14F-4D97-AF65-F5344CB8AC3E}">
        <p14:creationId xmlns:p14="http://schemas.microsoft.com/office/powerpoint/2010/main" val="9584286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Web - Agility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48152" y="1802833"/>
            <a:ext cx="3884781" cy="5147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45" dirty="0">
                <a:solidFill>
                  <a:srgbClr val="FFFFFF"/>
                </a:solidFill>
              </a:rPr>
              <a:t>Faster Development Cycle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1838561" y="2422513"/>
            <a:ext cx="5592165" cy="1231043"/>
          </a:xfrm>
          <a:prstGeom prst="rect">
            <a:avLst/>
          </a:prstGeom>
        </p:spPr>
        <p:txBody>
          <a:bodyPr/>
          <a:lstStyle/>
          <a:p>
            <a:r>
              <a:rPr lang="en-US" sz="2353" dirty="0">
                <a:latin typeface="+mn-lt"/>
              </a:rPr>
              <a:t>Features are shipped as packages</a:t>
            </a:r>
          </a:p>
          <a:p>
            <a:r>
              <a:rPr lang="en-US" sz="2353" dirty="0">
                <a:latin typeface="+mn-lt"/>
              </a:rPr>
              <a:t>Framework ships as part of the application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1750534" y="1733766"/>
            <a:ext cx="597617" cy="582676"/>
          </a:xfrm>
          <a:prstGeom prst="ellipse">
            <a:avLst/>
          </a:prstGeom>
          <a:noFill/>
          <a:ln w="381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58063" y="3969849"/>
            <a:ext cx="2102948" cy="5147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45" dirty="0">
                <a:solidFill>
                  <a:srgbClr val="FFFFFF"/>
                </a:solidFill>
              </a:rPr>
              <a:t>More Control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1848471" y="4589528"/>
            <a:ext cx="9847350" cy="1303458"/>
          </a:xfrm>
          <a:prstGeom prst="rect">
            <a:avLst/>
          </a:prstGeom>
        </p:spPr>
        <p:txBody>
          <a:bodyPr/>
          <a:lstStyle/>
          <a:p>
            <a:r>
              <a:rPr lang="en-US" sz="2353" dirty="0">
                <a:latin typeface="+mn-lt"/>
              </a:rPr>
              <a:t>Zero day security bugs patched by Microsoft</a:t>
            </a:r>
          </a:p>
          <a:p>
            <a:r>
              <a:rPr lang="en-US" sz="2353" dirty="0">
                <a:latin typeface="+mn-lt"/>
              </a:rPr>
              <a:t>Same code runs in development and production</a:t>
            </a:r>
          </a:p>
          <a:p>
            <a:r>
              <a:rPr lang="en-US" sz="2353" dirty="0">
                <a:latin typeface="+mn-lt"/>
              </a:rPr>
              <a:t>Developer opts into new versions, allowing breaking changes</a:t>
            </a:r>
            <a:endParaRPr lang="en-US" sz="1765" dirty="0">
              <a:latin typeface="+mn-lt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1760446" y="3900782"/>
            <a:ext cx="597617" cy="582676"/>
          </a:xfrm>
          <a:prstGeom prst="ellipse">
            <a:avLst/>
          </a:prstGeom>
          <a:noFill/>
          <a:ln w="381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Freeform 58"/>
          <p:cNvSpPr>
            <a:spLocks noEditPoints="1"/>
          </p:cNvSpPr>
          <p:nvPr/>
        </p:nvSpPr>
        <p:spPr bwMode="black">
          <a:xfrm>
            <a:off x="1905915" y="1835220"/>
            <a:ext cx="286856" cy="377173"/>
          </a:xfrm>
          <a:custGeom>
            <a:avLst/>
            <a:gdLst>
              <a:gd name="T0" fmla="*/ 181 w 182"/>
              <a:gd name="T1" fmla="*/ 65 h 195"/>
              <a:gd name="T2" fmla="*/ 88 w 182"/>
              <a:gd name="T3" fmla="*/ 0 h 195"/>
              <a:gd name="T4" fmla="*/ 88 w 182"/>
              <a:gd name="T5" fmla="*/ 40 h 195"/>
              <a:gd name="T6" fmla="*/ 1 w 182"/>
              <a:gd name="T7" fmla="*/ 40 h 195"/>
              <a:gd name="T8" fmla="*/ 1 w 182"/>
              <a:gd name="T9" fmla="*/ 89 h 195"/>
              <a:gd name="T10" fmla="*/ 57 w 182"/>
              <a:gd name="T11" fmla="*/ 89 h 195"/>
              <a:gd name="T12" fmla="*/ 88 w 182"/>
              <a:gd name="T13" fmla="*/ 68 h 195"/>
              <a:gd name="T14" fmla="*/ 88 w 182"/>
              <a:gd name="T15" fmla="*/ 130 h 195"/>
              <a:gd name="T16" fmla="*/ 181 w 182"/>
              <a:gd name="T17" fmla="*/ 65 h 195"/>
              <a:gd name="T18" fmla="*/ 19 w 182"/>
              <a:gd name="T19" fmla="*/ 127 h 195"/>
              <a:gd name="T20" fmla="*/ 88 w 182"/>
              <a:gd name="T21" fmla="*/ 172 h 195"/>
              <a:gd name="T22" fmla="*/ 88 w 182"/>
              <a:gd name="T23" fmla="*/ 142 h 195"/>
              <a:gd name="T24" fmla="*/ 178 w 182"/>
              <a:gd name="T25" fmla="*/ 142 h 195"/>
              <a:gd name="T26" fmla="*/ 178 w 182"/>
              <a:gd name="T27" fmla="*/ 153 h 195"/>
              <a:gd name="T28" fmla="*/ 100 w 182"/>
              <a:gd name="T29" fmla="*/ 153 h 195"/>
              <a:gd name="T30" fmla="*/ 100 w 182"/>
              <a:gd name="T31" fmla="*/ 195 h 195"/>
              <a:gd name="T32" fmla="*/ 0 w 182"/>
              <a:gd name="T33" fmla="*/ 127 h 195"/>
              <a:gd name="T34" fmla="*/ 19 w 182"/>
              <a:gd name="T35" fmla="*/ 127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82" h="195">
                <a:moveTo>
                  <a:pt x="181" y="65"/>
                </a:moveTo>
                <a:cubicBezTo>
                  <a:pt x="88" y="0"/>
                  <a:pt x="88" y="0"/>
                  <a:pt x="88" y="0"/>
                </a:cubicBezTo>
                <a:cubicBezTo>
                  <a:pt x="88" y="40"/>
                  <a:pt x="88" y="40"/>
                  <a:pt x="88" y="40"/>
                </a:cubicBezTo>
                <a:cubicBezTo>
                  <a:pt x="1" y="40"/>
                  <a:pt x="1" y="40"/>
                  <a:pt x="1" y="40"/>
                </a:cubicBezTo>
                <a:cubicBezTo>
                  <a:pt x="1" y="89"/>
                  <a:pt x="1" y="89"/>
                  <a:pt x="1" y="89"/>
                </a:cubicBezTo>
                <a:cubicBezTo>
                  <a:pt x="57" y="89"/>
                  <a:pt x="57" y="89"/>
                  <a:pt x="57" y="89"/>
                </a:cubicBezTo>
                <a:cubicBezTo>
                  <a:pt x="88" y="68"/>
                  <a:pt x="88" y="68"/>
                  <a:pt x="88" y="68"/>
                </a:cubicBezTo>
                <a:cubicBezTo>
                  <a:pt x="88" y="130"/>
                  <a:pt x="88" y="130"/>
                  <a:pt x="88" y="130"/>
                </a:cubicBezTo>
                <a:cubicBezTo>
                  <a:pt x="181" y="65"/>
                  <a:pt x="181" y="65"/>
                  <a:pt x="181" y="65"/>
                </a:cubicBezTo>
                <a:close/>
                <a:moveTo>
                  <a:pt x="19" y="127"/>
                </a:moveTo>
                <a:cubicBezTo>
                  <a:pt x="88" y="172"/>
                  <a:pt x="88" y="172"/>
                  <a:pt x="88" y="172"/>
                </a:cubicBezTo>
                <a:cubicBezTo>
                  <a:pt x="88" y="142"/>
                  <a:pt x="88" y="142"/>
                  <a:pt x="88" y="142"/>
                </a:cubicBezTo>
                <a:cubicBezTo>
                  <a:pt x="178" y="142"/>
                  <a:pt x="178" y="142"/>
                  <a:pt x="178" y="142"/>
                </a:cubicBezTo>
                <a:cubicBezTo>
                  <a:pt x="182" y="142"/>
                  <a:pt x="182" y="153"/>
                  <a:pt x="178" y="153"/>
                </a:cubicBezTo>
                <a:cubicBezTo>
                  <a:pt x="100" y="153"/>
                  <a:pt x="100" y="153"/>
                  <a:pt x="100" y="153"/>
                </a:cubicBezTo>
                <a:cubicBezTo>
                  <a:pt x="100" y="195"/>
                  <a:pt x="100" y="195"/>
                  <a:pt x="100" y="195"/>
                </a:cubicBezTo>
                <a:cubicBezTo>
                  <a:pt x="0" y="127"/>
                  <a:pt x="0" y="127"/>
                  <a:pt x="0" y="127"/>
                </a:cubicBezTo>
                <a:cubicBezTo>
                  <a:pt x="19" y="127"/>
                  <a:pt x="19" y="127"/>
                  <a:pt x="19" y="1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80687" tIns="40344" rIns="80687" bIns="40344" numCol="1" anchor="t" anchorCtr="0" compatLnSpc="1">
            <a:prstTxWarp prst="textNoShape">
              <a:avLst/>
            </a:prstTxWarp>
          </a:bodyPr>
          <a:lstStyle/>
          <a:p>
            <a:endParaRPr lang="en-US" sz="1568">
              <a:solidFill>
                <a:srgbClr val="FFFFFF"/>
              </a:solidFill>
            </a:endParaRPr>
          </a:p>
        </p:txBody>
      </p:sp>
      <p:sp>
        <p:nvSpPr>
          <p:cNvPr id="18" name="Freeform 8"/>
          <p:cNvSpPr>
            <a:spLocks noEditPoints="1"/>
          </p:cNvSpPr>
          <p:nvPr/>
        </p:nvSpPr>
        <p:spPr bwMode="black">
          <a:xfrm>
            <a:off x="1856957" y="4002614"/>
            <a:ext cx="406680" cy="379012"/>
          </a:xfrm>
          <a:custGeom>
            <a:avLst/>
            <a:gdLst>
              <a:gd name="T0" fmla="*/ 226 w 300"/>
              <a:gd name="T1" fmla="*/ 193 h 300"/>
              <a:gd name="T2" fmla="*/ 233 w 300"/>
              <a:gd name="T3" fmla="*/ 157 h 300"/>
              <a:gd name="T4" fmla="*/ 233 w 300"/>
              <a:gd name="T5" fmla="*/ 128 h 300"/>
              <a:gd name="T6" fmla="*/ 142 w 300"/>
              <a:gd name="T7" fmla="*/ 51 h 300"/>
              <a:gd name="T8" fmla="*/ 52 w 300"/>
              <a:gd name="T9" fmla="*/ 128 h 300"/>
              <a:gd name="T10" fmla="*/ 52 w 300"/>
              <a:gd name="T11" fmla="*/ 157 h 300"/>
              <a:gd name="T12" fmla="*/ 142 w 300"/>
              <a:gd name="T13" fmla="*/ 234 h 300"/>
              <a:gd name="T14" fmla="*/ 183 w 300"/>
              <a:gd name="T15" fmla="*/ 224 h 300"/>
              <a:gd name="T16" fmla="*/ 193 w 300"/>
              <a:gd name="T17" fmla="*/ 226 h 300"/>
              <a:gd name="T18" fmla="*/ 270 w 300"/>
              <a:gd name="T19" fmla="*/ 300 h 300"/>
              <a:gd name="T20" fmla="*/ 298 w 300"/>
              <a:gd name="T21" fmla="*/ 275 h 300"/>
              <a:gd name="T22" fmla="*/ 206 w 300"/>
              <a:gd name="T23" fmla="*/ 157 h 300"/>
              <a:gd name="T24" fmla="*/ 142 w 300"/>
              <a:gd name="T25" fmla="*/ 208 h 300"/>
              <a:gd name="T26" fmla="*/ 78 w 300"/>
              <a:gd name="T27" fmla="*/ 157 h 300"/>
              <a:gd name="T28" fmla="*/ 78 w 300"/>
              <a:gd name="T29" fmla="*/ 128 h 300"/>
              <a:gd name="T30" fmla="*/ 142 w 300"/>
              <a:gd name="T31" fmla="*/ 77 h 300"/>
              <a:gd name="T32" fmla="*/ 206 w 300"/>
              <a:gd name="T33" fmla="*/ 128 h 300"/>
              <a:gd name="T34" fmla="*/ 206 w 300"/>
              <a:gd name="T35" fmla="*/ 157 h 300"/>
              <a:gd name="T36" fmla="*/ 197 w 300"/>
              <a:gd name="T37" fmla="*/ 142 h 300"/>
              <a:gd name="T38" fmla="*/ 156 w 300"/>
              <a:gd name="T39" fmla="*/ 157 h 300"/>
              <a:gd name="T40" fmla="*/ 142 w 300"/>
              <a:gd name="T41" fmla="*/ 197 h 300"/>
              <a:gd name="T42" fmla="*/ 128 w 300"/>
              <a:gd name="T43" fmla="*/ 157 h 300"/>
              <a:gd name="T44" fmla="*/ 87 w 300"/>
              <a:gd name="T45" fmla="*/ 142 h 300"/>
              <a:gd name="T46" fmla="*/ 128 w 300"/>
              <a:gd name="T47" fmla="*/ 128 h 300"/>
              <a:gd name="T48" fmla="*/ 142 w 300"/>
              <a:gd name="T49" fmla="*/ 88 h 300"/>
              <a:gd name="T50" fmla="*/ 156 w 300"/>
              <a:gd name="T51" fmla="*/ 128 h 300"/>
              <a:gd name="T52" fmla="*/ 142 w 300"/>
              <a:gd name="T53" fmla="*/ 40 h 300"/>
              <a:gd name="T54" fmla="*/ 128 w 300"/>
              <a:gd name="T55" fmla="*/ 0 h 300"/>
              <a:gd name="T56" fmla="*/ 156 w 300"/>
              <a:gd name="T57" fmla="*/ 41 h 300"/>
              <a:gd name="T58" fmla="*/ 40 w 300"/>
              <a:gd name="T59" fmla="*/ 142 h 300"/>
              <a:gd name="T60" fmla="*/ 0 w 300"/>
              <a:gd name="T61" fmla="*/ 157 h 300"/>
              <a:gd name="T62" fmla="*/ 41 w 300"/>
              <a:gd name="T63" fmla="*/ 128 h 300"/>
              <a:gd name="T64" fmla="*/ 142 w 300"/>
              <a:gd name="T65" fmla="*/ 245 h 300"/>
              <a:gd name="T66" fmla="*/ 156 w 300"/>
              <a:gd name="T67" fmla="*/ 285 h 300"/>
              <a:gd name="T68" fmla="*/ 128 w 300"/>
              <a:gd name="T69" fmla="*/ 244 h 300"/>
              <a:gd name="T70" fmla="*/ 245 w 300"/>
              <a:gd name="T71" fmla="*/ 142 h 300"/>
              <a:gd name="T72" fmla="*/ 285 w 300"/>
              <a:gd name="T73" fmla="*/ 128 h 300"/>
              <a:gd name="T74" fmla="*/ 243 w 300"/>
              <a:gd name="T75" fmla="*/ 157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00" h="300">
                <a:moveTo>
                  <a:pt x="298" y="266"/>
                </a:moveTo>
                <a:cubicBezTo>
                  <a:pt x="226" y="193"/>
                  <a:pt x="226" y="193"/>
                  <a:pt x="226" y="193"/>
                </a:cubicBezTo>
                <a:cubicBezTo>
                  <a:pt x="223" y="191"/>
                  <a:pt x="222" y="186"/>
                  <a:pt x="224" y="183"/>
                </a:cubicBezTo>
                <a:cubicBezTo>
                  <a:pt x="228" y="175"/>
                  <a:pt x="231" y="166"/>
                  <a:pt x="233" y="157"/>
                </a:cubicBezTo>
                <a:cubicBezTo>
                  <a:pt x="233" y="152"/>
                  <a:pt x="234" y="147"/>
                  <a:pt x="234" y="142"/>
                </a:cubicBezTo>
                <a:cubicBezTo>
                  <a:pt x="234" y="138"/>
                  <a:pt x="233" y="133"/>
                  <a:pt x="233" y="128"/>
                </a:cubicBezTo>
                <a:cubicBezTo>
                  <a:pt x="227" y="89"/>
                  <a:pt x="196" y="58"/>
                  <a:pt x="156" y="52"/>
                </a:cubicBezTo>
                <a:cubicBezTo>
                  <a:pt x="152" y="51"/>
                  <a:pt x="147" y="51"/>
                  <a:pt x="142" y="51"/>
                </a:cubicBezTo>
                <a:cubicBezTo>
                  <a:pt x="137" y="51"/>
                  <a:pt x="133" y="51"/>
                  <a:pt x="128" y="52"/>
                </a:cubicBezTo>
                <a:cubicBezTo>
                  <a:pt x="89" y="58"/>
                  <a:pt x="58" y="89"/>
                  <a:pt x="52" y="128"/>
                </a:cubicBezTo>
                <a:cubicBezTo>
                  <a:pt x="51" y="133"/>
                  <a:pt x="51" y="138"/>
                  <a:pt x="51" y="142"/>
                </a:cubicBezTo>
                <a:cubicBezTo>
                  <a:pt x="51" y="147"/>
                  <a:pt x="51" y="152"/>
                  <a:pt x="52" y="157"/>
                </a:cubicBezTo>
                <a:cubicBezTo>
                  <a:pt x="58" y="196"/>
                  <a:pt x="89" y="227"/>
                  <a:pt x="128" y="233"/>
                </a:cubicBezTo>
                <a:cubicBezTo>
                  <a:pt x="133" y="234"/>
                  <a:pt x="137" y="234"/>
                  <a:pt x="142" y="234"/>
                </a:cubicBezTo>
                <a:cubicBezTo>
                  <a:pt x="147" y="234"/>
                  <a:pt x="152" y="234"/>
                  <a:pt x="156" y="233"/>
                </a:cubicBezTo>
                <a:cubicBezTo>
                  <a:pt x="166" y="231"/>
                  <a:pt x="175" y="228"/>
                  <a:pt x="183" y="224"/>
                </a:cubicBezTo>
                <a:cubicBezTo>
                  <a:pt x="184" y="224"/>
                  <a:pt x="185" y="223"/>
                  <a:pt x="187" y="223"/>
                </a:cubicBezTo>
                <a:cubicBezTo>
                  <a:pt x="189" y="223"/>
                  <a:pt x="192" y="224"/>
                  <a:pt x="193" y="226"/>
                </a:cubicBezTo>
                <a:cubicBezTo>
                  <a:pt x="265" y="298"/>
                  <a:pt x="265" y="298"/>
                  <a:pt x="265" y="298"/>
                </a:cubicBezTo>
                <a:cubicBezTo>
                  <a:pt x="267" y="299"/>
                  <a:pt x="268" y="300"/>
                  <a:pt x="270" y="300"/>
                </a:cubicBezTo>
                <a:cubicBezTo>
                  <a:pt x="272" y="300"/>
                  <a:pt x="273" y="299"/>
                  <a:pt x="275" y="298"/>
                </a:cubicBezTo>
                <a:cubicBezTo>
                  <a:pt x="298" y="275"/>
                  <a:pt x="298" y="275"/>
                  <a:pt x="298" y="275"/>
                </a:cubicBezTo>
                <a:cubicBezTo>
                  <a:pt x="300" y="272"/>
                  <a:pt x="300" y="268"/>
                  <a:pt x="298" y="266"/>
                </a:cubicBezTo>
                <a:close/>
                <a:moveTo>
                  <a:pt x="206" y="157"/>
                </a:moveTo>
                <a:cubicBezTo>
                  <a:pt x="201" y="181"/>
                  <a:pt x="181" y="201"/>
                  <a:pt x="156" y="206"/>
                </a:cubicBezTo>
                <a:cubicBezTo>
                  <a:pt x="152" y="207"/>
                  <a:pt x="147" y="208"/>
                  <a:pt x="142" y="208"/>
                </a:cubicBezTo>
                <a:cubicBezTo>
                  <a:pt x="137" y="208"/>
                  <a:pt x="133" y="207"/>
                  <a:pt x="128" y="206"/>
                </a:cubicBezTo>
                <a:cubicBezTo>
                  <a:pt x="103" y="201"/>
                  <a:pt x="84" y="181"/>
                  <a:pt x="78" y="157"/>
                </a:cubicBezTo>
                <a:cubicBezTo>
                  <a:pt x="77" y="152"/>
                  <a:pt x="77" y="147"/>
                  <a:pt x="77" y="142"/>
                </a:cubicBezTo>
                <a:cubicBezTo>
                  <a:pt x="77" y="138"/>
                  <a:pt x="77" y="133"/>
                  <a:pt x="78" y="128"/>
                </a:cubicBezTo>
                <a:cubicBezTo>
                  <a:pt x="84" y="103"/>
                  <a:pt x="103" y="84"/>
                  <a:pt x="128" y="79"/>
                </a:cubicBezTo>
                <a:cubicBezTo>
                  <a:pt x="133" y="78"/>
                  <a:pt x="137" y="77"/>
                  <a:pt x="142" y="77"/>
                </a:cubicBezTo>
                <a:cubicBezTo>
                  <a:pt x="147" y="77"/>
                  <a:pt x="152" y="78"/>
                  <a:pt x="156" y="79"/>
                </a:cubicBezTo>
                <a:cubicBezTo>
                  <a:pt x="181" y="84"/>
                  <a:pt x="201" y="103"/>
                  <a:pt x="206" y="128"/>
                </a:cubicBezTo>
                <a:cubicBezTo>
                  <a:pt x="207" y="133"/>
                  <a:pt x="208" y="138"/>
                  <a:pt x="208" y="142"/>
                </a:cubicBezTo>
                <a:cubicBezTo>
                  <a:pt x="208" y="147"/>
                  <a:pt x="207" y="152"/>
                  <a:pt x="206" y="157"/>
                </a:cubicBezTo>
                <a:close/>
                <a:moveTo>
                  <a:pt x="195" y="128"/>
                </a:moveTo>
                <a:cubicBezTo>
                  <a:pt x="196" y="133"/>
                  <a:pt x="197" y="138"/>
                  <a:pt x="197" y="142"/>
                </a:cubicBezTo>
                <a:cubicBezTo>
                  <a:pt x="197" y="147"/>
                  <a:pt x="196" y="152"/>
                  <a:pt x="195" y="157"/>
                </a:cubicBezTo>
                <a:cubicBezTo>
                  <a:pt x="156" y="157"/>
                  <a:pt x="156" y="157"/>
                  <a:pt x="156" y="157"/>
                </a:cubicBezTo>
                <a:cubicBezTo>
                  <a:pt x="156" y="195"/>
                  <a:pt x="156" y="195"/>
                  <a:pt x="156" y="195"/>
                </a:cubicBezTo>
                <a:cubicBezTo>
                  <a:pt x="152" y="197"/>
                  <a:pt x="147" y="197"/>
                  <a:pt x="142" y="197"/>
                </a:cubicBezTo>
                <a:cubicBezTo>
                  <a:pt x="137" y="197"/>
                  <a:pt x="133" y="197"/>
                  <a:pt x="128" y="195"/>
                </a:cubicBezTo>
                <a:cubicBezTo>
                  <a:pt x="128" y="157"/>
                  <a:pt x="128" y="157"/>
                  <a:pt x="128" y="157"/>
                </a:cubicBezTo>
                <a:cubicBezTo>
                  <a:pt x="89" y="157"/>
                  <a:pt x="89" y="157"/>
                  <a:pt x="89" y="157"/>
                </a:cubicBezTo>
                <a:cubicBezTo>
                  <a:pt x="88" y="152"/>
                  <a:pt x="87" y="147"/>
                  <a:pt x="87" y="142"/>
                </a:cubicBezTo>
                <a:cubicBezTo>
                  <a:pt x="87" y="138"/>
                  <a:pt x="88" y="133"/>
                  <a:pt x="89" y="128"/>
                </a:cubicBezTo>
                <a:cubicBezTo>
                  <a:pt x="128" y="128"/>
                  <a:pt x="128" y="128"/>
                  <a:pt x="128" y="128"/>
                </a:cubicBezTo>
                <a:cubicBezTo>
                  <a:pt x="128" y="90"/>
                  <a:pt x="128" y="90"/>
                  <a:pt x="128" y="90"/>
                </a:cubicBezTo>
                <a:cubicBezTo>
                  <a:pt x="133" y="88"/>
                  <a:pt x="137" y="88"/>
                  <a:pt x="142" y="88"/>
                </a:cubicBezTo>
                <a:cubicBezTo>
                  <a:pt x="147" y="88"/>
                  <a:pt x="152" y="88"/>
                  <a:pt x="156" y="90"/>
                </a:cubicBezTo>
                <a:cubicBezTo>
                  <a:pt x="156" y="128"/>
                  <a:pt x="156" y="128"/>
                  <a:pt x="156" y="128"/>
                </a:cubicBezTo>
                <a:lnTo>
                  <a:pt x="195" y="128"/>
                </a:lnTo>
                <a:close/>
                <a:moveTo>
                  <a:pt x="142" y="40"/>
                </a:moveTo>
                <a:cubicBezTo>
                  <a:pt x="137" y="40"/>
                  <a:pt x="133" y="41"/>
                  <a:pt x="128" y="41"/>
                </a:cubicBezTo>
                <a:cubicBezTo>
                  <a:pt x="128" y="0"/>
                  <a:pt x="128" y="0"/>
                  <a:pt x="128" y="0"/>
                </a:cubicBezTo>
                <a:cubicBezTo>
                  <a:pt x="156" y="0"/>
                  <a:pt x="156" y="0"/>
                  <a:pt x="156" y="0"/>
                </a:cubicBezTo>
                <a:cubicBezTo>
                  <a:pt x="156" y="41"/>
                  <a:pt x="156" y="41"/>
                  <a:pt x="156" y="41"/>
                </a:cubicBezTo>
                <a:cubicBezTo>
                  <a:pt x="152" y="41"/>
                  <a:pt x="147" y="40"/>
                  <a:pt x="142" y="40"/>
                </a:cubicBezTo>
                <a:close/>
                <a:moveTo>
                  <a:pt x="40" y="142"/>
                </a:moveTo>
                <a:cubicBezTo>
                  <a:pt x="40" y="147"/>
                  <a:pt x="40" y="152"/>
                  <a:pt x="41" y="157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28"/>
                  <a:pt x="0" y="128"/>
                  <a:pt x="0" y="128"/>
                </a:cubicBezTo>
                <a:cubicBezTo>
                  <a:pt x="41" y="128"/>
                  <a:pt x="41" y="128"/>
                  <a:pt x="41" y="128"/>
                </a:cubicBezTo>
                <a:cubicBezTo>
                  <a:pt x="40" y="133"/>
                  <a:pt x="40" y="138"/>
                  <a:pt x="40" y="142"/>
                </a:cubicBezTo>
                <a:close/>
                <a:moveTo>
                  <a:pt x="142" y="245"/>
                </a:moveTo>
                <a:cubicBezTo>
                  <a:pt x="147" y="245"/>
                  <a:pt x="152" y="244"/>
                  <a:pt x="156" y="244"/>
                </a:cubicBezTo>
                <a:cubicBezTo>
                  <a:pt x="156" y="285"/>
                  <a:pt x="156" y="285"/>
                  <a:pt x="156" y="285"/>
                </a:cubicBezTo>
                <a:cubicBezTo>
                  <a:pt x="128" y="285"/>
                  <a:pt x="128" y="285"/>
                  <a:pt x="128" y="285"/>
                </a:cubicBezTo>
                <a:cubicBezTo>
                  <a:pt x="128" y="244"/>
                  <a:pt x="128" y="244"/>
                  <a:pt x="128" y="244"/>
                </a:cubicBezTo>
                <a:cubicBezTo>
                  <a:pt x="133" y="244"/>
                  <a:pt x="137" y="245"/>
                  <a:pt x="142" y="245"/>
                </a:cubicBezTo>
                <a:close/>
                <a:moveTo>
                  <a:pt x="245" y="142"/>
                </a:moveTo>
                <a:cubicBezTo>
                  <a:pt x="245" y="138"/>
                  <a:pt x="244" y="133"/>
                  <a:pt x="243" y="128"/>
                </a:cubicBezTo>
                <a:cubicBezTo>
                  <a:pt x="285" y="128"/>
                  <a:pt x="285" y="128"/>
                  <a:pt x="285" y="128"/>
                </a:cubicBezTo>
                <a:cubicBezTo>
                  <a:pt x="285" y="157"/>
                  <a:pt x="285" y="157"/>
                  <a:pt x="285" y="157"/>
                </a:cubicBezTo>
                <a:cubicBezTo>
                  <a:pt x="243" y="157"/>
                  <a:pt x="243" y="157"/>
                  <a:pt x="243" y="157"/>
                </a:cubicBezTo>
                <a:cubicBezTo>
                  <a:pt x="244" y="152"/>
                  <a:pt x="245" y="147"/>
                  <a:pt x="245" y="14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80687" tIns="40344" rIns="80687" bIns="40344" numCol="1" anchor="t" anchorCtr="0" compatLnSpc="1">
            <a:prstTxWarp prst="textNoShape">
              <a:avLst/>
            </a:prstTxWarp>
          </a:bodyPr>
          <a:lstStyle/>
          <a:p>
            <a:endParaRPr lang="en-US" sz="1568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8280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Web - Fast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58062" y="1750364"/>
            <a:ext cx="3314112" cy="5147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45" dirty="0">
                <a:solidFill>
                  <a:srgbClr val="FFFFFF"/>
                </a:solidFill>
              </a:rPr>
              <a:t>Runtime Performance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1848472" y="2370043"/>
            <a:ext cx="7534419" cy="1701737"/>
          </a:xfrm>
          <a:prstGeom prst="rect">
            <a:avLst/>
          </a:prstGeom>
        </p:spPr>
        <p:txBody>
          <a:bodyPr/>
          <a:lstStyle/>
          <a:p>
            <a:r>
              <a:rPr lang="en-US" sz="2353" dirty="0">
                <a:latin typeface="+mn-lt"/>
              </a:rPr>
              <a:t>Faster startup times</a:t>
            </a:r>
          </a:p>
          <a:p>
            <a:r>
              <a:rPr lang="en-US" sz="2353" dirty="0">
                <a:latin typeface="+mn-lt"/>
              </a:rPr>
              <a:t>Lower memory / higher density (&gt; 90% reduction)</a:t>
            </a:r>
          </a:p>
          <a:p>
            <a:r>
              <a:rPr lang="en-US" sz="2353" dirty="0">
                <a:latin typeface="+mn-lt"/>
              </a:rPr>
              <a:t>Modular, opt into just features needed</a:t>
            </a:r>
          </a:p>
          <a:p>
            <a:r>
              <a:rPr lang="en-US" sz="2353" dirty="0">
                <a:latin typeface="+mn-lt"/>
              </a:rPr>
              <a:t>Use a raw socket, framework or both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1760446" y="1681297"/>
            <a:ext cx="597617" cy="582676"/>
          </a:xfrm>
          <a:prstGeom prst="ellipse">
            <a:avLst/>
          </a:prstGeom>
          <a:noFill/>
          <a:ln w="381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58062" y="4257163"/>
            <a:ext cx="6234464" cy="5147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45" dirty="0">
                <a:solidFill>
                  <a:srgbClr val="FFFFFF"/>
                </a:solidFill>
              </a:rPr>
              <a:t>Development productivity and low friction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1848471" y="4876842"/>
            <a:ext cx="9847350" cy="1701737"/>
          </a:xfrm>
          <a:prstGeom prst="rect">
            <a:avLst/>
          </a:prstGeom>
        </p:spPr>
        <p:txBody>
          <a:bodyPr/>
          <a:lstStyle/>
          <a:p>
            <a:pPr lvl="1"/>
            <a:r>
              <a:rPr lang="en-US" dirty="0" smtClean="0"/>
              <a:t>Edit code and refresh browser</a:t>
            </a:r>
            <a:endParaRPr lang="en-US" dirty="0"/>
          </a:p>
          <a:p>
            <a:pPr lvl="1"/>
            <a:r>
              <a:rPr lang="en-US" dirty="0" smtClean="0"/>
              <a:t>Flexibility of dynamic environment with the power of .NET</a:t>
            </a:r>
          </a:p>
          <a:p>
            <a:pPr lvl="1"/>
            <a:r>
              <a:rPr lang="en-US" dirty="0" smtClean="0"/>
              <a:t>Develop </a:t>
            </a:r>
            <a:r>
              <a:rPr lang="en-US" dirty="0"/>
              <a:t>with Visual Studio, third party and cloud </a:t>
            </a:r>
            <a:r>
              <a:rPr lang="en-US" dirty="0" smtClean="0"/>
              <a:t>editors</a:t>
            </a:r>
          </a:p>
          <a:p>
            <a:pPr lvl="1"/>
            <a:endParaRPr lang="en-US" dirty="0"/>
          </a:p>
        </p:txBody>
      </p:sp>
      <p:sp>
        <p:nvSpPr>
          <p:cNvPr id="9" name="Oval 8"/>
          <p:cNvSpPr/>
          <p:nvPr/>
        </p:nvSpPr>
        <p:spPr bwMode="auto">
          <a:xfrm>
            <a:off x="1760446" y="4188096"/>
            <a:ext cx="597617" cy="582676"/>
          </a:xfrm>
          <a:prstGeom prst="ellipse">
            <a:avLst/>
          </a:prstGeom>
          <a:noFill/>
          <a:ln w="381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Freeform 35"/>
          <p:cNvSpPr>
            <a:spLocks/>
          </p:cNvSpPr>
          <p:nvPr/>
        </p:nvSpPr>
        <p:spPr bwMode="black">
          <a:xfrm>
            <a:off x="1881999" y="1793597"/>
            <a:ext cx="357568" cy="345877"/>
          </a:xfrm>
          <a:custGeom>
            <a:avLst/>
            <a:gdLst>
              <a:gd name="T0" fmla="*/ 120 w 191"/>
              <a:gd name="T1" fmla="*/ 32 h 197"/>
              <a:gd name="T2" fmla="*/ 83 w 191"/>
              <a:gd name="T3" fmla="*/ 3 h 197"/>
              <a:gd name="T4" fmla="*/ 47 w 191"/>
              <a:gd name="T5" fmla="*/ 5 h 197"/>
              <a:gd name="T6" fmla="*/ 44 w 191"/>
              <a:gd name="T7" fmla="*/ 27 h 197"/>
              <a:gd name="T8" fmla="*/ 40 w 191"/>
              <a:gd name="T9" fmla="*/ 29 h 197"/>
              <a:gd name="T10" fmla="*/ 40 w 191"/>
              <a:gd name="T11" fmla="*/ 33 h 197"/>
              <a:gd name="T12" fmla="*/ 45 w 191"/>
              <a:gd name="T13" fmla="*/ 40 h 197"/>
              <a:gd name="T14" fmla="*/ 88 w 191"/>
              <a:gd name="T15" fmla="*/ 44 h 197"/>
              <a:gd name="T16" fmla="*/ 118 w 191"/>
              <a:gd name="T17" fmla="*/ 113 h 197"/>
              <a:gd name="T18" fmla="*/ 144 w 191"/>
              <a:gd name="T19" fmla="*/ 129 h 197"/>
              <a:gd name="T20" fmla="*/ 112 w 191"/>
              <a:gd name="T21" fmla="*/ 109 h 197"/>
              <a:gd name="T22" fmla="*/ 65 w 191"/>
              <a:gd name="T23" fmla="*/ 115 h 197"/>
              <a:gd name="T24" fmla="*/ 0 w 191"/>
              <a:gd name="T25" fmla="*/ 116 h 197"/>
              <a:gd name="T26" fmla="*/ 26 w 191"/>
              <a:gd name="T27" fmla="*/ 174 h 197"/>
              <a:gd name="T28" fmla="*/ 61 w 191"/>
              <a:gd name="T29" fmla="*/ 136 h 197"/>
              <a:gd name="T30" fmla="*/ 57 w 191"/>
              <a:gd name="T31" fmla="*/ 148 h 197"/>
              <a:gd name="T32" fmla="*/ 126 w 191"/>
              <a:gd name="T33" fmla="*/ 140 h 197"/>
              <a:gd name="T34" fmla="*/ 55 w 191"/>
              <a:gd name="T35" fmla="*/ 153 h 197"/>
              <a:gd name="T36" fmla="*/ 30 w 191"/>
              <a:gd name="T37" fmla="*/ 180 h 197"/>
              <a:gd name="T38" fmla="*/ 32 w 191"/>
              <a:gd name="T39" fmla="*/ 182 h 197"/>
              <a:gd name="T40" fmla="*/ 180 w 191"/>
              <a:gd name="T41" fmla="*/ 159 h 197"/>
              <a:gd name="T42" fmla="*/ 185 w 191"/>
              <a:gd name="T43" fmla="*/ 129 h 197"/>
              <a:gd name="T44" fmla="*/ 120 w 191"/>
              <a:gd name="T45" fmla="*/ 32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91" h="197">
                <a:moveTo>
                  <a:pt x="120" y="32"/>
                </a:moveTo>
                <a:cubicBezTo>
                  <a:pt x="112" y="23"/>
                  <a:pt x="99" y="9"/>
                  <a:pt x="83" y="3"/>
                </a:cubicBezTo>
                <a:cubicBezTo>
                  <a:pt x="72" y="0"/>
                  <a:pt x="47" y="5"/>
                  <a:pt x="47" y="5"/>
                </a:cubicBezTo>
                <a:cubicBezTo>
                  <a:pt x="44" y="27"/>
                  <a:pt x="44" y="27"/>
                  <a:pt x="44" y="27"/>
                </a:cubicBezTo>
                <a:cubicBezTo>
                  <a:pt x="40" y="29"/>
                  <a:pt x="40" y="29"/>
                  <a:pt x="40" y="29"/>
                </a:cubicBezTo>
                <a:cubicBezTo>
                  <a:pt x="40" y="33"/>
                  <a:pt x="40" y="33"/>
                  <a:pt x="40" y="33"/>
                </a:cubicBezTo>
                <a:cubicBezTo>
                  <a:pt x="40" y="33"/>
                  <a:pt x="40" y="37"/>
                  <a:pt x="45" y="40"/>
                </a:cubicBezTo>
                <a:cubicBezTo>
                  <a:pt x="50" y="42"/>
                  <a:pt x="73" y="53"/>
                  <a:pt x="88" y="44"/>
                </a:cubicBezTo>
                <a:cubicBezTo>
                  <a:pt x="118" y="60"/>
                  <a:pt x="105" y="91"/>
                  <a:pt x="118" y="113"/>
                </a:cubicBezTo>
                <a:cubicBezTo>
                  <a:pt x="123" y="120"/>
                  <a:pt x="131" y="127"/>
                  <a:pt x="144" y="129"/>
                </a:cubicBezTo>
                <a:cubicBezTo>
                  <a:pt x="144" y="129"/>
                  <a:pt x="115" y="131"/>
                  <a:pt x="112" y="109"/>
                </a:cubicBezTo>
                <a:cubicBezTo>
                  <a:pt x="101" y="104"/>
                  <a:pt x="82" y="99"/>
                  <a:pt x="65" y="115"/>
                </a:cubicBezTo>
                <a:cubicBezTo>
                  <a:pt x="51" y="100"/>
                  <a:pt x="14" y="100"/>
                  <a:pt x="0" y="116"/>
                </a:cubicBezTo>
                <a:cubicBezTo>
                  <a:pt x="6" y="141"/>
                  <a:pt x="18" y="163"/>
                  <a:pt x="26" y="174"/>
                </a:cubicBezTo>
                <a:cubicBezTo>
                  <a:pt x="52" y="156"/>
                  <a:pt x="61" y="136"/>
                  <a:pt x="61" y="136"/>
                </a:cubicBezTo>
                <a:cubicBezTo>
                  <a:pt x="60" y="140"/>
                  <a:pt x="59" y="144"/>
                  <a:pt x="57" y="148"/>
                </a:cubicBezTo>
                <a:cubicBezTo>
                  <a:pt x="103" y="167"/>
                  <a:pt x="126" y="140"/>
                  <a:pt x="126" y="140"/>
                </a:cubicBezTo>
                <a:cubicBezTo>
                  <a:pt x="107" y="171"/>
                  <a:pt x="63" y="157"/>
                  <a:pt x="55" y="153"/>
                </a:cubicBezTo>
                <a:cubicBezTo>
                  <a:pt x="48" y="166"/>
                  <a:pt x="38" y="175"/>
                  <a:pt x="30" y="180"/>
                </a:cubicBezTo>
                <a:cubicBezTo>
                  <a:pt x="32" y="181"/>
                  <a:pt x="32" y="182"/>
                  <a:pt x="32" y="182"/>
                </a:cubicBezTo>
                <a:cubicBezTo>
                  <a:pt x="88" y="197"/>
                  <a:pt x="154" y="177"/>
                  <a:pt x="180" y="159"/>
                </a:cubicBezTo>
                <a:cubicBezTo>
                  <a:pt x="191" y="151"/>
                  <a:pt x="188" y="138"/>
                  <a:pt x="185" y="129"/>
                </a:cubicBezTo>
                <a:cubicBezTo>
                  <a:pt x="172" y="91"/>
                  <a:pt x="134" y="49"/>
                  <a:pt x="120" y="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80687" tIns="40344" rIns="80687" bIns="40344" numCol="1" anchor="t" anchorCtr="0" compatLnSpc="1">
            <a:prstTxWarp prst="textNoShape">
              <a:avLst/>
            </a:prstTxWarp>
          </a:bodyPr>
          <a:lstStyle/>
          <a:p>
            <a:endParaRPr lang="en-US" sz="1568">
              <a:solidFill>
                <a:srgbClr val="FFFFFF"/>
              </a:solidFill>
            </a:endParaRPr>
          </a:p>
        </p:txBody>
      </p:sp>
      <p:sp>
        <p:nvSpPr>
          <p:cNvPr id="11" name="Freeform 124"/>
          <p:cNvSpPr>
            <a:spLocks/>
          </p:cNvSpPr>
          <p:nvPr/>
        </p:nvSpPr>
        <p:spPr bwMode="black">
          <a:xfrm>
            <a:off x="1897285" y="4327198"/>
            <a:ext cx="323941" cy="285541"/>
          </a:xfrm>
          <a:custGeom>
            <a:avLst/>
            <a:gdLst>
              <a:gd name="T0" fmla="*/ 313 w 315"/>
              <a:gd name="T1" fmla="*/ 135 h 236"/>
              <a:gd name="T2" fmla="*/ 300 w 315"/>
              <a:gd name="T3" fmla="*/ 125 h 236"/>
              <a:gd name="T4" fmla="*/ 294 w 315"/>
              <a:gd name="T5" fmla="*/ 122 h 236"/>
              <a:gd name="T6" fmla="*/ 124 w 315"/>
              <a:gd name="T7" fmla="*/ 58 h 236"/>
              <a:gd name="T8" fmla="*/ 125 w 315"/>
              <a:gd name="T9" fmla="*/ 56 h 236"/>
              <a:gd name="T10" fmla="*/ 100 w 315"/>
              <a:gd name="T11" fmla="*/ 39 h 236"/>
              <a:gd name="T12" fmla="*/ 153 w 315"/>
              <a:gd name="T13" fmla="*/ 11 h 236"/>
              <a:gd name="T14" fmla="*/ 103 w 315"/>
              <a:gd name="T15" fmla="*/ 8 h 236"/>
              <a:gd name="T16" fmla="*/ 61 w 315"/>
              <a:gd name="T17" fmla="*/ 44 h 236"/>
              <a:gd name="T18" fmla="*/ 54 w 315"/>
              <a:gd name="T19" fmla="*/ 85 h 236"/>
              <a:gd name="T20" fmla="*/ 37 w 315"/>
              <a:gd name="T21" fmla="*/ 112 h 236"/>
              <a:gd name="T22" fmla="*/ 56 w 315"/>
              <a:gd name="T23" fmla="*/ 133 h 236"/>
              <a:gd name="T24" fmla="*/ 63 w 315"/>
              <a:gd name="T25" fmla="*/ 135 h 236"/>
              <a:gd name="T26" fmla="*/ 35 w 315"/>
              <a:gd name="T27" fmla="*/ 135 h 236"/>
              <a:gd name="T28" fmla="*/ 31 w 315"/>
              <a:gd name="T29" fmla="*/ 141 h 236"/>
              <a:gd name="T30" fmla="*/ 35 w 315"/>
              <a:gd name="T31" fmla="*/ 147 h 236"/>
              <a:gd name="T32" fmla="*/ 50 w 315"/>
              <a:gd name="T33" fmla="*/ 147 h 236"/>
              <a:gd name="T34" fmla="*/ 50 w 315"/>
              <a:gd name="T35" fmla="*/ 176 h 236"/>
              <a:gd name="T36" fmla="*/ 0 w 315"/>
              <a:gd name="T37" fmla="*/ 176 h 236"/>
              <a:gd name="T38" fmla="*/ 0 w 315"/>
              <a:gd name="T39" fmla="*/ 236 h 236"/>
              <a:gd name="T40" fmla="*/ 227 w 315"/>
              <a:gd name="T41" fmla="*/ 236 h 236"/>
              <a:gd name="T42" fmla="*/ 227 w 315"/>
              <a:gd name="T43" fmla="*/ 176 h 236"/>
              <a:gd name="T44" fmla="*/ 61 w 315"/>
              <a:gd name="T45" fmla="*/ 176 h 236"/>
              <a:gd name="T46" fmla="*/ 61 w 315"/>
              <a:gd name="T47" fmla="*/ 147 h 236"/>
              <a:gd name="T48" fmla="*/ 75 w 315"/>
              <a:gd name="T49" fmla="*/ 147 h 236"/>
              <a:gd name="T50" fmla="*/ 79 w 315"/>
              <a:gd name="T51" fmla="*/ 141 h 236"/>
              <a:gd name="T52" fmla="*/ 75 w 315"/>
              <a:gd name="T53" fmla="*/ 135 h 236"/>
              <a:gd name="T54" fmla="*/ 70 w 315"/>
              <a:gd name="T55" fmla="*/ 135 h 236"/>
              <a:gd name="T56" fmla="*/ 77 w 315"/>
              <a:gd name="T57" fmla="*/ 127 h 236"/>
              <a:gd name="T58" fmla="*/ 84 w 315"/>
              <a:gd name="T59" fmla="*/ 93 h 236"/>
              <a:gd name="T60" fmla="*/ 112 w 315"/>
              <a:gd name="T61" fmla="*/ 93 h 236"/>
              <a:gd name="T62" fmla="*/ 113 w 315"/>
              <a:gd name="T63" fmla="*/ 90 h 236"/>
              <a:gd name="T64" fmla="*/ 282 w 315"/>
              <a:gd name="T65" fmla="*/ 154 h 236"/>
              <a:gd name="T66" fmla="*/ 289 w 315"/>
              <a:gd name="T67" fmla="*/ 156 h 236"/>
              <a:gd name="T68" fmla="*/ 305 w 315"/>
              <a:gd name="T69" fmla="*/ 156 h 236"/>
              <a:gd name="T70" fmla="*/ 314 w 315"/>
              <a:gd name="T71" fmla="*/ 145 h 236"/>
              <a:gd name="T72" fmla="*/ 313 w 315"/>
              <a:gd name="T73" fmla="*/ 135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15" h="236">
                <a:moveTo>
                  <a:pt x="313" y="135"/>
                </a:moveTo>
                <a:cubicBezTo>
                  <a:pt x="311" y="131"/>
                  <a:pt x="306" y="127"/>
                  <a:pt x="300" y="125"/>
                </a:cubicBezTo>
                <a:cubicBezTo>
                  <a:pt x="298" y="124"/>
                  <a:pt x="296" y="123"/>
                  <a:pt x="294" y="122"/>
                </a:cubicBezTo>
                <a:cubicBezTo>
                  <a:pt x="237" y="101"/>
                  <a:pt x="181" y="80"/>
                  <a:pt x="124" y="58"/>
                </a:cubicBezTo>
                <a:cubicBezTo>
                  <a:pt x="125" y="56"/>
                  <a:pt x="125" y="56"/>
                  <a:pt x="125" y="56"/>
                </a:cubicBezTo>
                <a:cubicBezTo>
                  <a:pt x="132" y="52"/>
                  <a:pt x="104" y="51"/>
                  <a:pt x="100" y="39"/>
                </a:cubicBezTo>
                <a:cubicBezTo>
                  <a:pt x="96" y="26"/>
                  <a:pt x="146" y="14"/>
                  <a:pt x="153" y="11"/>
                </a:cubicBezTo>
                <a:cubicBezTo>
                  <a:pt x="161" y="7"/>
                  <a:pt x="125" y="0"/>
                  <a:pt x="103" y="8"/>
                </a:cubicBezTo>
                <a:cubicBezTo>
                  <a:pt x="81" y="16"/>
                  <a:pt x="69" y="29"/>
                  <a:pt x="61" y="44"/>
                </a:cubicBezTo>
                <a:cubicBezTo>
                  <a:pt x="53" y="58"/>
                  <a:pt x="55" y="77"/>
                  <a:pt x="54" y="85"/>
                </a:cubicBezTo>
                <a:cubicBezTo>
                  <a:pt x="54" y="92"/>
                  <a:pt x="40" y="104"/>
                  <a:pt x="37" y="112"/>
                </a:cubicBezTo>
                <a:cubicBezTo>
                  <a:pt x="32" y="125"/>
                  <a:pt x="46" y="129"/>
                  <a:pt x="56" y="133"/>
                </a:cubicBezTo>
                <a:cubicBezTo>
                  <a:pt x="59" y="134"/>
                  <a:pt x="61" y="135"/>
                  <a:pt x="63" y="135"/>
                </a:cubicBezTo>
                <a:cubicBezTo>
                  <a:pt x="35" y="135"/>
                  <a:pt x="35" y="135"/>
                  <a:pt x="35" y="135"/>
                </a:cubicBezTo>
                <a:cubicBezTo>
                  <a:pt x="33" y="135"/>
                  <a:pt x="31" y="138"/>
                  <a:pt x="31" y="141"/>
                </a:cubicBezTo>
                <a:cubicBezTo>
                  <a:pt x="31" y="144"/>
                  <a:pt x="33" y="147"/>
                  <a:pt x="35" y="147"/>
                </a:cubicBezTo>
                <a:cubicBezTo>
                  <a:pt x="50" y="147"/>
                  <a:pt x="50" y="147"/>
                  <a:pt x="50" y="147"/>
                </a:cubicBezTo>
                <a:cubicBezTo>
                  <a:pt x="50" y="176"/>
                  <a:pt x="50" y="176"/>
                  <a:pt x="50" y="176"/>
                </a:cubicBezTo>
                <a:cubicBezTo>
                  <a:pt x="0" y="176"/>
                  <a:pt x="0" y="176"/>
                  <a:pt x="0" y="176"/>
                </a:cubicBezTo>
                <a:cubicBezTo>
                  <a:pt x="0" y="236"/>
                  <a:pt x="0" y="236"/>
                  <a:pt x="0" y="236"/>
                </a:cubicBezTo>
                <a:cubicBezTo>
                  <a:pt x="227" y="236"/>
                  <a:pt x="227" y="236"/>
                  <a:pt x="227" y="236"/>
                </a:cubicBezTo>
                <a:cubicBezTo>
                  <a:pt x="227" y="176"/>
                  <a:pt x="227" y="176"/>
                  <a:pt x="227" y="176"/>
                </a:cubicBezTo>
                <a:cubicBezTo>
                  <a:pt x="61" y="176"/>
                  <a:pt x="61" y="176"/>
                  <a:pt x="61" y="176"/>
                </a:cubicBezTo>
                <a:cubicBezTo>
                  <a:pt x="61" y="147"/>
                  <a:pt x="61" y="147"/>
                  <a:pt x="61" y="147"/>
                </a:cubicBezTo>
                <a:cubicBezTo>
                  <a:pt x="75" y="147"/>
                  <a:pt x="75" y="147"/>
                  <a:pt x="75" y="147"/>
                </a:cubicBezTo>
                <a:cubicBezTo>
                  <a:pt x="77" y="147"/>
                  <a:pt x="79" y="144"/>
                  <a:pt x="79" y="141"/>
                </a:cubicBezTo>
                <a:cubicBezTo>
                  <a:pt x="79" y="138"/>
                  <a:pt x="77" y="135"/>
                  <a:pt x="75" y="135"/>
                </a:cubicBezTo>
                <a:cubicBezTo>
                  <a:pt x="70" y="135"/>
                  <a:pt x="70" y="135"/>
                  <a:pt x="70" y="135"/>
                </a:cubicBezTo>
                <a:cubicBezTo>
                  <a:pt x="73" y="134"/>
                  <a:pt x="75" y="132"/>
                  <a:pt x="77" y="127"/>
                </a:cubicBezTo>
                <a:cubicBezTo>
                  <a:pt x="82" y="118"/>
                  <a:pt x="76" y="104"/>
                  <a:pt x="84" y="93"/>
                </a:cubicBezTo>
                <a:cubicBezTo>
                  <a:pt x="91" y="83"/>
                  <a:pt x="112" y="93"/>
                  <a:pt x="112" y="93"/>
                </a:cubicBezTo>
                <a:cubicBezTo>
                  <a:pt x="113" y="90"/>
                  <a:pt x="113" y="90"/>
                  <a:pt x="113" y="90"/>
                </a:cubicBezTo>
                <a:cubicBezTo>
                  <a:pt x="170" y="111"/>
                  <a:pt x="226" y="132"/>
                  <a:pt x="282" y="154"/>
                </a:cubicBezTo>
                <a:cubicBezTo>
                  <a:pt x="284" y="154"/>
                  <a:pt x="287" y="155"/>
                  <a:pt x="289" y="156"/>
                </a:cubicBezTo>
                <a:cubicBezTo>
                  <a:pt x="294" y="158"/>
                  <a:pt x="300" y="158"/>
                  <a:pt x="305" y="156"/>
                </a:cubicBezTo>
                <a:cubicBezTo>
                  <a:pt x="310" y="154"/>
                  <a:pt x="314" y="150"/>
                  <a:pt x="314" y="145"/>
                </a:cubicBezTo>
                <a:cubicBezTo>
                  <a:pt x="315" y="142"/>
                  <a:pt x="314" y="138"/>
                  <a:pt x="313" y="1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80687" tIns="40344" rIns="80687" bIns="40344" numCol="1" anchor="t" anchorCtr="0" compatLnSpc="1">
            <a:prstTxWarp prst="textNoShape">
              <a:avLst/>
            </a:prstTxWarp>
          </a:bodyPr>
          <a:lstStyle/>
          <a:p>
            <a:endParaRPr lang="en-US" sz="1568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5098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Web - Cloud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58063" y="2918148"/>
            <a:ext cx="1892121" cy="5147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45" dirty="0">
                <a:solidFill>
                  <a:srgbClr val="FFFFFF"/>
                </a:solidFill>
              </a:rPr>
              <a:t>Cloud ready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1848472" y="3429000"/>
            <a:ext cx="7534419" cy="1303458"/>
          </a:xfrm>
          <a:prstGeom prst="rect">
            <a:avLst/>
          </a:prstGeom>
        </p:spPr>
        <p:txBody>
          <a:bodyPr/>
          <a:lstStyle/>
          <a:p>
            <a:r>
              <a:rPr lang="en-US" sz="2353" dirty="0">
                <a:latin typeface="+mn-lt"/>
              </a:rPr>
              <a:t>Configuration</a:t>
            </a:r>
          </a:p>
          <a:p>
            <a:r>
              <a:rPr lang="en-US" sz="2353" dirty="0">
                <a:latin typeface="+mn-lt"/>
              </a:rPr>
              <a:t>Session</a:t>
            </a:r>
          </a:p>
          <a:p>
            <a:r>
              <a:rPr lang="en-US" sz="2353" dirty="0">
                <a:latin typeface="+mn-lt"/>
              </a:rPr>
              <a:t>Cache</a:t>
            </a:r>
          </a:p>
        </p:txBody>
      </p:sp>
      <p:sp>
        <p:nvSpPr>
          <p:cNvPr id="6" name="Rectangle 5"/>
          <p:cNvSpPr/>
          <p:nvPr/>
        </p:nvSpPr>
        <p:spPr>
          <a:xfrm>
            <a:off x="2358063" y="4917406"/>
            <a:ext cx="1804661" cy="5147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45" dirty="0">
                <a:solidFill>
                  <a:srgbClr val="FFFFFF"/>
                </a:solidFill>
              </a:rPr>
              <a:t>Diagnostics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1848471" y="5445956"/>
            <a:ext cx="9847350" cy="905179"/>
          </a:xfrm>
          <a:prstGeom prst="rect">
            <a:avLst/>
          </a:prstGeom>
        </p:spPr>
        <p:txBody>
          <a:bodyPr/>
          <a:lstStyle/>
          <a:p>
            <a:pPr lvl="1"/>
            <a:r>
              <a:rPr lang="en-US" dirty="0" smtClean="0"/>
              <a:t>Run/Debug in Cloud</a:t>
            </a:r>
          </a:p>
          <a:p>
            <a:pPr lvl="1"/>
            <a:r>
              <a:rPr lang="en-US" dirty="0" smtClean="0"/>
              <a:t>Tracing/Logging without re-deploy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 bwMode="auto">
          <a:xfrm>
            <a:off x="1760446" y="4848339"/>
            <a:ext cx="597617" cy="582676"/>
          </a:xfrm>
          <a:prstGeom prst="ellipse">
            <a:avLst/>
          </a:prstGeom>
          <a:noFill/>
          <a:ln w="381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65166" y="1781995"/>
            <a:ext cx="6819944" cy="5147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45" dirty="0">
                <a:solidFill>
                  <a:srgbClr val="FFFFFF"/>
                </a:solidFill>
              </a:rPr>
              <a:t>Seamless transition from on-premises to cloud</a:t>
            </a:r>
          </a:p>
        </p:txBody>
      </p:sp>
      <p:sp>
        <p:nvSpPr>
          <p:cNvPr id="10" name="Freeform 13"/>
          <p:cNvSpPr>
            <a:spLocks noChangeAspect="1" noEditPoints="1"/>
          </p:cNvSpPr>
          <p:nvPr/>
        </p:nvSpPr>
        <p:spPr bwMode="auto">
          <a:xfrm>
            <a:off x="1762153" y="1710853"/>
            <a:ext cx="604720" cy="606948"/>
          </a:xfrm>
          <a:custGeom>
            <a:avLst/>
            <a:gdLst>
              <a:gd name="T0" fmla="*/ 808 w 1605"/>
              <a:gd name="T1" fmla="*/ 1611 h 1611"/>
              <a:gd name="T2" fmla="*/ 1605 w 1605"/>
              <a:gd name="T3" fmla="*/ 798 h 1611"/>
              <a:gd name="T4" fmla="*/ 808 w 1605"/>
              <a:gd name="T5" fmla="*/ 0 h 1611"/>
              <a:gd name="T6" fmla="*/ 0 w 1605"/>
              <a:gd name="T7" fmla="*/ 798 h 1611"/>
              <a:gd name="T8" fmla="*/ 808 w 1605"/>
              <a:gd name="T9" fmla="*/ 1611 h 1611"/>
              <a:gd name="T10" fmla="*/ 808 w 1605"/>
              <a:gd name="T11" fmla="*/ 96 h 1611"/>
              <a:gd name="T12" fmla="*/ 1505 w 1605"/>
              <a:gd name="T13" fmla="*/ 798 h 1611"/>
              <a:gd name="T14" fmla="*/ 808 w 1605"/>
              <a:gd name="T15" fmla="*/ 1511 h 1611"/>
              <a:gd name="T16" fmla="*/ 96 w 1605"/>
              <a:gd name="T17" fmla="*/ 798 h 1611"/>
              <a:gd name="T18" fmla="*/ 808 w 1605"/>
              <a:gd name="T19" fmla="*/ 96 h 1611"/>
              <a:gd name="T20" fmla="*/ 1106 w 1605"/>
              <a:gd name="T21" fmla="*/ 1104 h 1611"/>
              <a:gd name="T22" fmla="*/ 382 w 1605"/>
              <a:gd name="T23" fmla="*/ 1104 h 1611"/>
              <a:gd name="T24" fmla="*/ 260 w 1605"/>
              <a:gd name="T25" fmla="*/ 982 h 1611"/>
              <a:gd name="T26" fmla="*/ 352 w 1605"/>
              <a:gd name="T27" fmla="*/ 863 h 1611"/>
              <a:gd name="T28" fmla="*/ 496 w 1605"/>
              <a:gd name="T29" fmla="*/ 754 h 1611"/>
              <a:gd name="T30" fmla="*/ 756 w 1605"/>
              <a:gd name="T31" fmla="*/ 507 h 1611"/>
              <a:gd name="T32" fmla="*/ 992 w 1605"/>
              <a:gd name="T33" fmla="*/ 657 h 1611"/>
              <a:gd name="T34" fmla="*/ 1106 w 1605"/>
              <a:gd name="T35" fmla="*/ 627 h 1611"/>
              <a:gd name="T36" fmla="*/ 1345 w 1605"/>
              <a:gd name="T37" fmla="*/ 865 h 1611"/>
              <a:gd name="T38" fmla="*/ 1106 w 1605"/>
              <a:gd name="T39" fmla="*/ 1104 h 1611"/>
              <a:gd name="T40" fmla="*/ 382 w 1605"/>
              <a:gd name="T41" fmla="*/ 944 h 1611"/>
              <a:gd name="T42" fmla="*/ 344 w 1605"/>
              <a:gd name="T43" fmla="*/ 982 h 1611"/>
              <a:gd name="T44" fmla="*/ 382 w 1605"/>
              <a:gd name="T45" fmla="*/ 1020 h 1611"/>
              <a:gd name="T46" fmla="*/ 1106 w 1605"/>
              <a:gd name="T47" fmla="*/ 1020 h 1611"/>
              <a:gd name="T48" fmla="*/ 1261 w 1605"/>
              <a:gd name="T49" fmla="*/ 865 h 1611"/>
              <a:gd name="T50" fmla="*/ 1106 w 1605"/>
              <a:gd name="T51" fmla="*/ 711 h 1611"/>
              <a:gd name="T52" fmla="*/ 998 w 1605"/>
              <a:gd name="T53" fmla="*/ 754 h 1611"/>
              <a:gd name="T54" fmla="*/ 944 w 1605"/>
              <a:gd name="T55" fmla="*/ 806 h 1611"/>
              <a:gd name="T56" fmla="*/ 927 w 1605"/>
              <a:gd name="T57" fmla="*/ 733 h 1611"/>
              <a:gd name="T58" fmla="*/ 756 w 1605"/>
              <a:gd name="T59" fmla="*/ 592 h 1611"/>
              <a:gd name="T60" fmla="*/ 580 w 1605"/>
              <a:gd name="T61" fmla="*/ 768 h 1611"/>
              <a:gd name="T62" fmla="*/ 580 w 1605"/>
              <a:gd name="T63" fmla="*/ 792 h 1611"/>
              <a:gd name="T64" fmla="*/ 588 w 1605"/>
              <a:gd name="T65" fmla="*/ 849 h 1611"/>
              <a:gd name="T66" fmla="*/ 531 w 1605"/>
              <a:gd name="T67" fmla="*/ 838 h 1611"/>
              <a:gd name="T68" fmla="*/ 515 w 1605"/>
              <a:gd name="T69" fmla="*/ 838 h 1611"/>
              <a:gd name="T70" fmla="*/ 425 w 1605"/>
              <a:gd name="T71" fmla="*/ 912 h 1611"/>
              <a:gd name="T72" fmla="*/ 420 w 1605"/>
              <a:gd name="T73" fmla="*/ 947 h 1611"/>
              <a:gd name="T74" fmla="*/ 384 w 1605"/>
              <a:gd name="T75" fmla="*/ 944 h 1611"/>
              <a:gd name="T76" fmla="*/ 382 w 1605"/>
              <a:gd name="T77" fmla="*/ 944 h 1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605" h="1611">
                <a:moveTo>
                  <a:pt x="808" y="1611"/>
                </a:moveTo>
                <a:cubicBezTo>
                  <a:pt x="1247" y="1611"/>
                  <a:pt x="1605" y="1253"/>
                  <a:pt x="1605" y="798"/>
                </a:cubicBezTo>
                <a:cubicBezTo>
                  <a:pt x="1605" y="355"/>
                  <a:pt x="1247" y="0"/>
                  <a:pt x="808" y="0"/>
                </a:cubicBezTo>
                <a:cubicBezTo>
                  <a:pt x="354" y="0"/>
                  <a:pt x="0" y="355"/>
                  <a:pt x="0" y="798"/>
                </a:cubicBezTo>
                <a:cubicBezTo>
                  <a:pt x="0" y="1253"/>
                  <a:pt x="354" y="1611"/>
                  <a:pt x="808" y="1611"/>
                </a:cubicBezTo>
                <a:close/>
                <a:moveTo>
                  <a:pt x="808" y="96"/>
                </a:moveTo>
                <a:cubicBezTo>
                  <a:pt x="1195" y="96"/>
                  <a:pt x="1505" y="410"/>
                  <a:pt x="1505" y="798"/>
                </a:cubicBezTo>
                <a:cubicBezTo>
                  <a:pt x="1505" y="1190"/>
                  <a:pt x="1195" y="1511"/>
                  <a:pt x="808" y="1511"/>
                </a:cubicBezTo>
                <a:cubicBezTo>
                  <a:pt x="420" y="1511"/>
                  <a:pt x="96" y="1190"/>
                  <a:pt x="96" y="798"/>
                </a:cubicBezTo>
                <a:cubicBezTo>
                  <a:pt x="96" y="410"/>
                  <a:pt x="420" y="96"/>
                  <a:pt x="808" y="96"/>
                </a:cubicBezTo>
                <a:close/>
                <a:moveTo>
                  <a:pt x="1106" y="1104"/>
                </a:moveTo>
                <a:cubicBezTo>
                  <a:pt x="382" y="1104"/>
                  <a:pt x="382" y="1104"/>
                  <a:pt x="382" y="1104"/>
                </a:cubicBezTo>
                <a:cubicBezTo>
                  <a:pt x="314" y="1104"/>
                  <a:pt x="260" y="1050"/>
                  <a:pt x="260" y="982"/>
                </a:cubicBezTo>
                <a:cubicBezTo>
                  <a:pt x="260" y="925"/>
                  <a:pt x="300" y="876"/>
                  <a:pt x="352" y="863"/>
                </a:cubicBezTo>
                <a:cubicBezTo>
                  <a:pt x="376" y="806"/>
                  <a:pt x="431" y="762"/>
                  <a:pt x="496" y="754"/>
                </a:cubicBezTo>
                <a:cubicBezTo>
                  <a:pt x="501" y="616"/>
                  <a:pt x="615" y="507"/>
                  <a:pt x="756" y="507"/>
                </a:cubicBezTo>
                <a:cubicBezTo>
                  <a:pt x="857" y="507"/>
                  <a:pt x="949" y="567"/>
                  <a:pt x="992" y="657"/>
                </a:cubicBezTo>
                <a:cubicBezTo>
                  <a:pt x="1025" y="638"/>
                  <a:pt x="1066" y="627"/>
                  <a:pt x="1106" y="627"/>
                </a:cubicBezTo>
                <a:cubicBezTo>
                  <a:pt x="1237" y="627"/>
                  <a:pt x="1345" y="735"/>
                  <a:pt x="1345" y="865"/>
                </a:cubicBezTo>
                <a:cubicBezTo>
                  <a:pt x="1345" y="998"/>
                  <a:pt x="1237" y="1104"/>
                  <a:pt x="1106" y="1104"/>
                </a:cubicBezTo>
                <a:close/>
                <a:moveTo>
                  <a:pt x="382" y="944"/>
                </a:moveTo>
                <a:cubicBezTo>
                  <a:pt x="360" y="944"/>
                  <a:pt x="344" y="963"/>
                  <a:pt x="344" y="982"/>
                </a:cubicBezTo>
                <a:cubicBezTo>
                  <a:pt x="344" y="1004"/>
                  <a:pt x="360" y="1020"/>
                  <a:pt x="382" y="1020"/>
                </a:cubicBezTo>
                <a:cubicBezTo>
                  <a:pt x="1106" y="1020"/>
                  <a:pt x="1106" y="1020"/>
                  <a:pt x="1106" y="1020"/>
                </a:cubicBezTo>
                <a:cubicBezTo>
                  <a:pt x="1191" y="1020"/>
                  <a:pt x="1261" y="952"/>
                  <a:pt x="1261" y="865"/>
                </a:cubicBezTo>
                <a:cubicBezTo>
                  <a:pt x="1261" y="781"/>
                  <a:pt x="1191" y="711"/>
                  <a:pt x="1106" y="711"/>
                </a:cubicBezTo>
                <a:cubicBezTo>
                  <a:pt x="1066" y="711"/>
                  <a:pt x="1028" y="727"/>
                  <a:pt x="998" y="754"/>
                </a:cubicBezTo>
                <a:cubicBezTo>
                  <a:pt x="944" y="806"/>
                  <a:pt x="944" y="806"/>
                  <a:pt x="944" y="806"/>
                </a:cubicBezTo>
                <a:cubicBezTo>
                  <a:pt x="927" y="733"/>
                  <a:pt x="927" y="733"/>
                  <a:pt x="927" y="733"/>
                </a:cubicBezTo>
                <a:cubicBezTo>
                  <a:pt x="911" y="651"/>
                  <a:pt x="840" y="592"/>
                  <a:pt x="756" y="592"/>
                </a:cubicBezTo>
                <a:cubicBezTo>
                  <a:pt x="659" y="592"/>
                  <a:pt x="580" y="670"/>
                  <a:pt x="580" y="768"/>
                </a:cubicBezTo>
                <a:cubicBezTo>
                  <a:pt x="580" y="776"/>
                  <a:pt x="580" y="784"/>
                  <a:pt x="580" y="792"/>
                </a:cubicBezTo>
                <a:cubicBezTo>
                  <a:pt x="588" y="849"/>
                  <a:pt x="588" y="849"/>
                  <a:pt x="588" y="849"/>
                </a:cubicBezTo>
                <a:cubicBezTo>
                  <a:pt x="531" y="838"/>
                  <a:pt x="531" y="838"/>
                  <a:pt x="531" y="838"/>
                </a:cubicBezTo>
                <a:cubicBezTo>
                  <a:pt x="526" y="838"/>
                  <a:pt x="520" y="838"/>
                  <a:pt x="515" y="838"/>
                </a:cubicBezTo>
                <a:cubicBezTo>
                  <a:pt x="471" y="838"/>
                  <a:pt x="436" y="868"/>
                  <a:pt x="425" y="912"/>
                </a:cubicBezTo>
                <a:cubicBezTo>
                  <a:pt x="420" y="947"/>
                  <a:pt x="420" y="947"/>
                  <a:pt x="420" y="947"/>
                </a:cubicBezTo>
                <a:cubicBezTo>
                  <a:pt x="384" y="944"/>
                  <a:pt x="384" y="944"/>
                  <a:pt x="384" y="944"/>
                </a:cubicBezTo>
                <a:cubicBezTo>
                  <a:pt x="382" y="944"/>
                  <a:pt x="382" y="944"/>
                  <a:pt x="382" y="94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>
              <a:solidFill>
                <a:srgbClr val="FFFFFF"/>
              </a:solidFill>
            </a:endParaRPr>
          </a:p>
        </p:txBody>
      </p:sp>
      <p:sp>
        <p:nvSpPr>
          <p:cNvPr id="11" name="Freeform 13"/>
          <p:cNvSpPr>
            <a:spLocks noChangeAspect="1" noEditPoints="1"/>
          </p:cNvSpPr>
          <p:nvPr/>
        </p:nvSpPr>
        <p:spPr bwMode="auto">
          <a:xfrm>
            <a:off x="1756894" y="2824809"/>
            <a:ext cx="604720" cy="606948"/>
          </a:xfrm>
          <a:custGeom>
            <a:avLst/>
            <a:gdLst>
              <a:gd name="T0" fmla="*/ 808 w 1605"/>
              <a:gd name="T1" fmla="*/ 1611 h 1611"/>
              <a:gd name="T2" fmla="*/ 1605 w 1605"/>
              <a:gd name="T3" fmla="*/ 798 h 1611"/>
              <a:gd name="T4" fmla="*/ 808 w 1605"/>
              <a:gd name="T5" fmla="*/ 0 h 1611"/>
              <a:gd name="T6" fmla="*/ 0 w 1605"/>
              <a:gd name="T7" fmla="*/ 798 h 1611"/>
              <a:gd name="T8" fmla="*/ 808 w 1605"/>
              <a:gd name="T9" fmla="*/ 1611 h 1611"/>
              <a:gd name="T10" fmla="*/ 808 w 1605"/>
              <a:gd name="T11" fmla="*/ 96 h 1611"/>
              <a:gd name="T12" fmla="*/ 1505 w 1605"/>
              <a:gd name="T13" fmla="*/ 798 h 1611"/>
              <a:gd name="T14" fmla="*/ 808 w 1605"/>
              <a:gd name="T15" fmla="*/ 1511 h 1611"/>
              <a:gd name="T16" fmla="*/ 96 w 1605"/>
              <a:gd name="T17" fmla="*/ 798 h 1611"/>
              <a:gd name="T18" fmla="*/ 808 w 1605"/>
              <a:gd name="T19" fmla="*/ 96 h 1611"/>
              <a:gd name="T20" fmla="*/ 1106 w 1605"/>
              <a:gd name="T21" fmla="*/ 1104 h 1611"/>
              <a:gd name="T22" fmla="*/ 382 w 1605"/>
              <a:gd name="T23" fmla="*/ 1104 h 1611"/>
              <a:gd name="T24" fmla="*/ 260 w 1605"/>
              <a:gd name="T25" fmla="*/ 982 h 1611"/>
              <a:gd name="T26" fmla="*/ 352 w 1605"/>
              <a:gd name="T27" fmla="*/ 863 h 1611"/>
              <a:gd name="T28" fmla="*/ 496 w 1605"/>
              <a:gd name="T29" fmla="*/ 754 h 1611"/>
              <a:gd name="T30" fmla="*/ 756 w 1605"/>
              <a:gd name="T31" fmla="*/ 507 h 1611"/>
              <a:gd name="T32" fmla="*/ 992 w 1605"/>
              <a:gd name="T33" fmla="*/ 657 h 1611"/>
              <a:gd name="T34" fmla="*/ 1106 w 1605"/>
              <a:gd name="T35" fmla="*/ 627 h 1611"/>
              <a:gd name="T36" fmla="*/ 1345 w 1605"/>
              <a:gd name="T37" fmla="*/ 865 h 1611"/>
              <a:gd name="T38" fmla="*/ 1106 w 1605"/>
              <a:gd name="T39" fmla="*/ 1104 h 1611"/>
              <a:gd name="T40" fmla="*/ 382 w 1605"/>
              <a:gd name="T41" fmla="*/ 944 h 1611"/>
              <a:gd name="T42" fmla="*/ 344 w 1605"/>
              <a:gd name="T43" fmla="*/ 982 h 1611"/>
              <a:gd name="T44" fmla="*/ 382 w 1605"/>
              <a:gd name="T45" fmla="*/ 1020 h 1611"/>
              <a:gd name="T46" fmla="*/ 1106 w 1605"/>
              <a:gd name="T47" fmla="*/ 1020 h 1611"/>
              <a:gd name="T48" fmla="*/ 1261 w 1605"/>
              <a:gd name="T49" fmla="*/ 865 h 1611"/>
              <a:gd name="T50" fmla="*/ 1106 w 1605"/>
              <a:gd name="T51" fmla="*/ 711 h 1611"/>
              <a:gd name="T52" fmla="*/ 998 w 1605"/>
              <a:gd name="T53" fmla="*/ 754 h 1611"/>
              <a:gd name="T54" fmla="*/ 944 w 1605"/>
              <a:gd name="T55" fmla="*/ 806 h 1611"/>
              <a:gd name="T56" fmla="*/ 927 w 1605"/>
              <a:gd name="T57" fmla="*/ 733 h 1611"/>
              <a:gd name="T58" fmla="*/ 756 w 1605"/>
              <a:gd name="T59" fmla="*/ 592 h 1611"/>
              <a:gd name="T60" fmla="*/ 580 w 1605"/>
              <a:gd name="T61" fmla="*/ 768 h 1611"/>
              <a:gd name="T62" fmla="*/ 580 w 1605"/>
              <a:gd name="T63" fmla="*/ 792 h 1611"/>
              <a:gd name="T64" fmla="*/ 588 w 1605"/>
              <a:gd name="T65" fmla="*/ 849 h 1611"/>
              <a:gd name="T66" fmla="*/ 531 w 1605"/>
              <a:gd name="T67" fmla="*/ 838 h 1611"/>
              <a:gd name="T68" fmla="*/ 515 w 1605"/>
              <a:gd name="T69" fmla="*/ 838 h 1611"/>
              <a:gd name="T70" fmla="*/ 425 w 1605"/>
              <a:gd name="T71" fmla="*/ 912 h 1611"/>
              <a:gd name="T72" fmla="*/ 420 w 1605"/>
              <a:gd name="T73" fmla="*/ 947 h 1611"/>
              <a:gd name="T74" fmla="*/ 384 w 1605"/>
              <a:gd name="T75" fmla="*/ 944 h 1611"/>
              <a:gd name="T76" fmla="*/ 382 w 1605"/>
              <a:gd name="T77" fmla="*/ 944 h 1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605" h="1611">
                <a:moveTo>
                  <a:pt x="808" y="1611"/>
                </a:moveTo>
                <a:cubicBezTo>
                  <a:pt x="1247" y="1611"/>
                  <a:pt x="1605" y="1253"/>
                  <a:pt x="1605" y="798"/>
                </a:cubicBezTo>
                <a:cubicBezTo>
                  <a:pt x="1605" y="355"/>
                  <a:pt x="1247" y="0"/>
                  <a:pt x="808" y="0"/>
                </a:cubicBezTo>
                <a:cubicBezTo>
                  <a:pt x="354" y="0"/>
                  <a:pt x="0" y="355"/>
                  <a:pt x="0" y="798"/>
                </a:cubicBezTo>
                <a:cubicBezTo>
                  <a:pt x="0" y="1253"/>
                  <a:pt x="354" y="1611"/>
                  <a:pt x="808" y="1611"/>
                </a:cubicBezTo>
                <a:close/>
                <a:moveTo>
                  <a:pt x="808" y="96"/>
                </a:moveTo>
                <a:cubicBezTo>
                  <a:pt x="1195" y="96"/>
                  <a:pt x="1505" y="410"/>
                  <a:pt x="1505" y="798"/>
                </a:cubicBezTo>
                <a:cubicBezTo>
                  <a:pt x="1505" y="1190"/>
                  <a:pt x="1195" y="1511"/>
                  <a:pt x="808" y="1511"/>
                </a:cubicBezTo>
                <a:cubicBezTo>
                  <a:pt x="420" y="1511"/>
                  <a:pt x="96" y="1190"/>
                  <a:pt x="96" y="798"/>
                </a:cubicBezTo>
                <a:cubicBezTo>
                  <a:pt x="96" y="410"/>
                  <a:pt x="420" y="96"/>
                  <a:pt x="808" y="96"/>
                </a:cubicBezTo>
                <a:close/>
                <a:moveTo>
                  <a:pt x="1106" y="1104"/>
                </a:moveTo>
                <a:cubicBezTo>
                  <a:pt x="382" y="1104"/>
                  <a:pt x="382" y="1104"/>
                  <a:pt x="382" y="1104"/>
                </a:cubicBezTo>
                <a:cubicBezTo>
                  <a:pt x="314" y="1104"/>
                  <a:pt x="260" y="1050"/>
                  <a:pt x="260" y="982"/>
                </a:cubicBezTo>
                <a:cubicBezTo>
                  <a:pt x="260" y="925"/>
                  <a:pt x="300" y="876"/>
                  <a:pt x="352" y="863"/>
                </a:cubicBezTo>
                <a:cubicBezTo>
                  <a:pt x="376" y="806"/>
                  <a:pt x="431" y="762"/>
                  <a:pt x="496" y="754"/>
                </a:cubicBezTo>
                <a:cubicBezTo>
                  <a:pt x="501" y="616"/>
                  <a:pt x="615" y="507"/>
                  <a:pt x="756" y="507"/>
                </a:cubicBezTo>
                <a:cubicBezTo>
                  <a:pt x="857" y="507"/>
                  <a:pt x="949" y="567"/>
                  <a:pt x="992" y="657"/>
                </a:cubicBezTo>
                <a:cubicBezTo>
                  <a:pt x="1025" y="638"/>
                  <a:pt x="1066" y="627"/>
                  <a:pt x="1106" y="627"/>
                </a:cubicBezTo>
                <a:cubicBezTo>
                  <a:pt x="1237" y="627"/>
                  <a:pt x="1345" y="735"/>
                  <a:pt x="1345" y="865"/>
                </a:cubicBezTo>
                <a:cubicBezTo>
                  <a:pt x="1345" y="998"/>
                  <a:pt x="1237" y="1104"/>
                  <a:pt x="1106" y="1104"/>
                </a:cubicBezTo>
                <a:close/>
                <a:moveTo>
                  <a:pt x="382" y="944"/>
                </a:moveTo>
                <a:cubicBezTo>
                  <a:pt x="360" y="944"/>
                  <a:pt x="344" y="963"/>
                  <a:pt x="344" y="982"/>
                </a:cubicBezTo>
                <a:cubicBezTo>
                  <a:pt x="344" y="1004"/>
                  <a:pt x="360" y="1020"/>
                  <a:pt x="382" y="1020"/>
                </a:cubicBezTo>
                <a:cubicBezTo>
                  <a:pt x="1106" y="1020"/>
                  <a:pt x="1106" y="1020"/>
                  <a:pt x="1106" y="1020"/>
                </a:cubicBezTo>
                <a:cubicBezTo>
                  <a:pt x="1191" y="1020"/>
                  <a:pt x="1261" y="952"/>
                  <a:pt x="1261" y="865"/>
                </a:cubicBezTo>
                <a:cubicBezTo>
                  <a:pt x="1261" y="781"/>
                  <a:pt x="1191" y="711"/>
                  <a:pt x="1106" y="711"/>
                </a:cubicBezTo>
                <a:cubicBezTo>
                  <a:pt x="1066" y="711"/>
                  <a:pt x="1028" y="727"/>
                  <a:pt x="998" y="754"/>
                </a:cubicBezTo>
                <a:cubicBezTo>
                  <a:pt x="944" y="806"/>
                  <a:pt x="944" y="806"/>
                  <a:pt x="944" y="806"/>
                </a:cubicBezTo>
                <a:cubicBezTo>
                  <a:pt x="927" y="733"/>
                  <a:pt x="927" y="733"/>
                  <a:pt x="927" y="733"/>
                </a:cubicBezTo>
                <a:cubicBezTo>
                  <a:pt x="911" y="651"/>
                  <a:pt x="840" y="592"/>
                  <a:pt x="756" y="592"/>
                </a:cubicBezTo>
                <a:cubicBezTo>
                  <a:pt x="659" y="592"/>
                  <a:pt x="580" y="670"/>
                  <a:pt x="580" y="768"/>
                </a:cubicBezTo>
                <a:cubicBezTo>
                  <a:pt x="580" y="776"/>
                  <a:pt x="580" y="784"/>
                  <a:pt x="580" y="792"/>
                </a:cubicBezTo>
                <a:cubicBezTo>
                  <a:pt x="588" y="849"/>
                  <a:pt x="588" y="849"/>
                  <a:pt x="588" y="849"/>
                </a:cubicBezTo>
                <a:cubicBezTo>
                  <a:pt x="531" y="838"/>
                  <a:pt x="531" y="838"/>
                  <a:pt x="531" y="838"/>
                </a:cubicBezTo>
                <a:cubicBezTo>
                  <a:pt x="526" y="838"/>
                  <a:pt x="520" y="838"/>
                  <a:pt x="515" y="838"/>
                </a:cubicBezTo>
                <a:cubicBezTo>
                  <a:pt x="471" y="838"/>
                  <a:pt x="436" y="868"/>
                  <a:pt x="425" y="912"/>
                </a:cubicBezTo>
                <a:cubicBezTo>
                  <a:pt x="420" y="947"/>
                  <a:pt x="420" y="947"/>
                  <a:pt x="420" y="947"/>
                </a:cubicBezTo>
                <a:cubicBezTo>
                  <a:pt x="384" y="944"/>
                  <a:pt x="384" y="944"/>
                  <a:pt x="384" y="944"/>
                </a:cubicBezTo>
                <a:cubicBezTo>
                  <a:pt x="382" y="944"/>
                  <a:pt x="382" y="944"/>
                  <a:pt x="382" y="94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>
              <a:solidFill>
                <a:srgbClr val="FFFFFF"/>
              </a:solidFill>
            </a:endParaRPr>
          </a:p>
        </p:txBody>
      </p:sp>
      <p:sp>
        <p:nvSpPr>
          <p:cNvPr id="12" name="Freeform 7"/>
          <p:cNvSpPr>
            <a:spLocks noEditPoints="1"/>
          </p:cNvSpPr>
          <p:nvPr/>
        </p:nvSpPr>
        <p:spPr bwMode="black">
          <a:xfrm>
            <a:off x="1880220" y="4970759"/>
            <a:ext cx="358068" cy="337836"/>
          </a:xfrm>
          <a:custGeom>
            <a:avLst/>
            <a:gdLst>
              <a:gd name="T0" fmla="*/ 52 w 300"/>
              <a:gd name="T1" fmla="*/ 268 h 300"/>
              <a:gd name="T2" fmla="*/ 62 w 300"/>
              <a:gd name="T3" fmla="*/ 255 h 300"/>
              <a:gd name="T4" fmla="*/ 77 w 300"/>
              <a:gd name="T5" fmla="*/ 230 h 300"/>
              <a:gd name="T6" fmla="*/ 46 w 300"/>
              <a:gd name="T7" fmla="*/ 204 h 300"/>
              <a:gd name="T8" fmla="*/ 15 w 300"/>
              <a:gd name="T9" fmla="*/ 233 h 300"/>
              <a:gd name="T10" fmla="*/ 33 w 300"/>
              <a:gd name="T11" fmla="*/ 219 h 300"/>
              <a:gd name="T12" fmla="*/ 60 w 300"/>
              <a:gd name="T13" fmla="*/ 219 h 300"/>
              <a:gd name="T14" fmla="*/ 63 w 300"/>
              <a:gd name="T15" fmla="*/ 238 h 300"/>
              <a:gd name="T16" fmla="*/ 46 w 300"/>
              <a:gd name="T17" fmla="*/ 255 h 300"/>
              <a:gd name="T18" fmla="*/ 39 w 300"/>
              <a:gd name="T19" fmla="*/ 275 h 300"/>
              <a:gd name="T20" fmla="*/ 51 w 300"/>
              <a:gd name="T21" fmla="*/ 279 h 300"/>
              <a:gd name="T22" fmla="*/ 51 w 300"/>
              <a:gd name="T23" fmla="*/ 288 h 300"/>
              <a:gd name="T24" fmla="*/ 39 w 300"/>
              <a:gd name="T25" fmla="*/ 300 h 300"/>
              <a:gd name="T26" fmla="*/ 300 w 300"/>
              <a:gd name="T27" fmla="*/ 216 h 300"/>
              <a:gd name="T28" fmla="*/ 218 w 300"/>
              <a:gd name="T29" fmla="*/ 300 h 300"/>
              <a:gd name="T30" fmla="*/ 220 w 300"/>
              <a:gd name="T31" fmla="*/ 263 h 300"/>
              <a:gd name="T32" fmla="*/ 277 w 300"/>
              <a:gd name="T33" fmla="*/ 216 h 300"/>
              <a:gd name="T34" fmla="*/ 149 w 300"/>
              <a:gd name="T35" fmla="*/ 228 h 300"/>
              <a:gd name="T36" fmla="*/ 119 w 300"/>
              <a:gd name="T37" fmla="*/ 242 h 300"/>
              <a:gd name="T38" fmla="*/ 149 w 300"/>
              <a:gd name="T39" fmla="*/ 262 h 300"/>
              <a:gd name="T40" fmla="*/ 177 w 300"/>
              <a:gd name="T41" fmla="*/ 252 h 300"/>
              <a:gd name="T42" fmla="*/ 255 w 300"/>
              <a:gd name="T43" fmla="*/ 75 h 300"/>
              <a:gd name="T44" fmla="*/ 259 w 300"/>
              <a:gd name="T45" fmla="*/ 59 h 300"/>
              <a:gd name="T46" fmla="*/ 278 w 300"/>
              <a:gd name="T47" fmla="*/ 38 h 300"/>
              <a:gd name="T48" fmla="*/ 272 w 300"/>
              <a:gd name="T49" fmla="*/ 8 h 300"/>
              <a:gd name="T50" fmla="*/ 228 w 300"/>
              <a:gd name="T51" fmla="*/ 7 h 300"/>
              <a:gd name="T52" fmla="*/ 231 w 300"/>
              <a:gd name="T53" fmla="*/ 29 h 300"/>
              <a:gd name="T54" fmla="*/ 250 w 300"/>
              <a:gd name="T55" fmla="*/ 10 h 300"/>
              <a:gd name="T56" fmla="*/ 269 w 300"/>
              <a:gd name="T57" fmla="*/ 26 h 300"/>
              <a:gd name="T58" fmla="*/ 259 w 300"/>
              <a:gd name="T59" fmla="*/ 43 h 300"/>
              <a:gd name="T60" fmla="*/ 245 w 300"/>
              <a:gd name="T61" fmla="*/ 59 h 300"/>
              <a:gd name="T62" fmla="*/ 243 w 300"/>
              <a:gd name="T63" fmla="*/ 75 h 300"/>
              <a:gd name="T64" fmla="*/ 255 w 300"/>
              <a:gd name="T65" fmla="*/ 96 h 300"/>
              <a:gd name="T66" fmla="*/ 243 w 300"/>
              <a:gd name="T67" fmla="*/ 84 h 300"/>
              <a:gd name="T68" fmla="*/ 255 w 300"/>
              <a:gd name="T69" fmla="*/ 96 h 300"/>
              <a:gd name="T70" fmla="*/ 49 w 300"/>
              <a:gd name="T71" fmla="*/ 84 h 300"/>
              <a:gd name="T72" fmla="*/ 0 w 300"/>
              <a:gd name="T73" fmla="*/ 47 h 300"/>
              <a:gd name="T74" fmla="*/ 35 w 300"/>
              <a:gd name="T75" fmla="*/ 68 h 300"/>
              <a:gd name="T76" fmla="*/ 102 w 300"/>
              <a:gd name="T77" fmla="*/ 0 h 300"/>
              <a:gd name="T78" fmla="*/ 147 w 300"/>
              <a:gd name="T79" fmla="*/ 58 h 300"/>
              <a:gd name="T80" fmla="*/ 177 w 300"/>
              <a:gd name="T81" fmla="*/ 38 h 300"/>
              <a:gd name="T82" fmla="*/ 147 w 300"/>
              <a:gd name="T83" fmla="*/ 24 h 300"/>
              <a:gd name="T84" fmla="*/ 147 w 300"/>
              <a:gd name="T85" fmla="*/ 72 h 300"/>
              <a:gd name="T86" fmla="*/ 56 w 300"/>
              <a:gd name="T87" fmla="*/ 151 h 300"/>
              <a:gd name="T88" fmla="*/ 36 w 300"/>
              <a:gd name="T89" fmla="*/ 121 h 300"/>
              <a:gd name="T90" fmla="*/ 22 w 300"/>
              <a:gd name="T91" fmla="*/ 151 h 300"/>
              <a:gd name="T92" fmla="*/ 70 w 300"/>
              <a:gd name="T93" fmla="*/ 151 h 300"/>
              <a:gd name="T94" fmla="*/ 240 w 300"/>
              <a:gd name="T95" fmla="*/ 149 h 300"/>
              <a:gd name="T96" fmla="*/ 260 w 300"/>
              <a:gd name="T97" fmla="*/ 179 h 300"/>
              <a:gd name="T98" fmla="*/ 274 w 300"/>
              <a:gd name="T99" fmla="*/ 149 h 300"/>
              <a:gd name="T100" fmla="*/ 226 w 300"/>
              <a:gd name="T101" fmla="*/ 149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00" h="300">
                <a:moveTo>
                  <a:pt x="51" y="279"/>
                </a:moveTo>
                <a:cubicBezTo>
                  <a:pt x="51" y="274"/>
                  <a:pt x="51" y="270"/>
                  <a:pt x="52" y="268"/>
                </a:cubicBezTo>
                <a:cubicBezTo>
                  <a:pt x="52" y="266"/>
                  <a:pt x="53" y="264"/>
                  <a:pt x="55" y="263"/>
                </a:cubicBezTo>
                <a:cubicBezTo>
                  <a:pt x="56" y="261"/>
                  <a:pt x="58" y="259"/>
                  <a:pt x="62" y="255"/>
                </a:cubicBezTo>
                <a:cubicBezTo>
                  <a:pt x="68" y="250"/>
                  <a:pt x="72" y="246"/>
                  <a:pt x="74" y="242"/>
                </a:cubicBezTo>
                <a:cubicBezTo>
                  <a:pt x="76" y="239"/>
                  <a:pt x="77" y="235"/>
                  <a:pt x="77" y="230"/>
                </a:cubicBezTo>
                <a:cubicBezTo>
                  <a:pt x="77" y="223"/>
                  <a:pt x="74" y="217"/>
                  <a:pt x="68" y="212"/>
                </a:cubicBezTo>
                <a:cubicBezTo>
                  <a:pt x="63" y="207"/>
                  <a:pt x="55" y="204"/>
                  <a:pt x="46" y="204"/>
                </a:cubicBezTo>
                <a:cubicBezTo>
                  <a:pt x="37" y="204"/>
                  <a:pt x="30" y="206"/>
                  <a:pt x="24" y="211"/>
                </a:cubicBezTo>
                <a:cubicBezTo>
                  <a:pt x="18" y="217"/>
                  <a:pt x="15" y="225"/>
                  <a:pt x="15" y="233"/>
                </a:cubicBezTo>
                <a:cubicBezTo>
                  <a:pt x="27" y="233"/>
                  <a:pt x="27" y="233"/>
                  <a:pt x="27" y="233"/>
                </a:cubicBezTo>
                <a:cubicBezTo>
                  <a:pt x="28" y="227"/>
                  <a:pt x="28" y="223"/>
                  <a:pt x="33" y="219"/>
                </a:cubicBezTo>
                <a:cubicBezTo>
                  <a:pt x="37" y="216"/>
                  <a:pt x="41" y="214"/>
                  <a:pt x="46" y="214"/>
                </a:cubicBezTo>
                <a:cubicBezTo>
                  <a:pt x="51" y="214"/>
                  <a:pt x="57" y="216"/>
                  <a:pt x="60" y="219"/>
                </a:cubicBezTo>
                <a:cubicBezTo>
                  <a:pt x="64" y="223"/>
                  <a:pt x="65" y="226"/>
                  <a:pt x="65" y="230"/>
                </a:cubicBezTo>
                <a:cubicBezTo>
                  <a:pt x="65" y="233"/>
                  <a:pt x="64" y="236"/>
                  <a:pt x="63" y="238"/>
                </a:cubicBezTo>
                <a:cubicBezTo>
                  <a:pt x="61" y="240"/>
                  <a:pt x="59" y="243"/>
                  <a:pt x="55" y="247"/>
                </a:cubicBezTo>
                <a:cubicBezTo>
                  <a:pt x="51" y="251"/>
                  <a:pt x="48" y="253"/>
                  <a:pt x="46" y="255"/>
                </a:cubicBezTo>
                <a:cubicBezTo>
                  <a:pt x="44" y="258"/>
                  <a:pt x="42" y="260"/>
                  <a:pt x="41" y="263"/>
                </a:cubicBezTo>
                <a:cubicBezTo>
                  <a:pt x="40" y="266"/>
                  <a:pt x="39" y="270"/>
                  <a:pt x="39" y="275"/>
                </a:cubicBezTo>
                <a:cubicBezTo>
                  <a:pt x="39" y="276"/>
                  <a:pt x="39" y="277"/>
                  <a:pt x="39" y="279"/>
                </a:cubicBezTo>
                <a:lnTo>
                  <a:pt x="51" y="279"/>
                </a:lnTo>
                <a:close/>
                <a:moveTo>
                  <a:pt x="51" y="300"/>
                </a:moveTo>
                <a:cubicBezTo>
                  <a:pt x="51" y="288"/>
                  <a:pt x="51" y="288"/>
                  <a:pt x="51" y="288"/>
                </a:cubicBezTo>
                <a:cubicBezTo>
                  <a:pt x="39" y="288"/>
                  <a:pt x="39" y="288"/>
                  <a:pt x="39" y="288"/>
                </a:cubicBezTo>
                <a:cubicBezTo>
                  <a:pt x="39" y="300"/>
                  <a:pt x="39" y="300"/>
                  <a:pt x="39" y="300"/>
                </a:cubicBezTo>
                <a:lnTo>
                  <a:pt x="51" y="300"/>
                </a:lnTo>
                <a:close/>
                <a:moveTo>
                  <a:pt x="300" y="216"/>
                </a:moveTo>
                <a:cubicBezTo>
                  <a:pt x="247" y="300"/>
                  <a:pt x="247" y="300"/>
                  <a:pt x="247" y="300"/>
                </a:cubicBezTo>
                <a:cubicBezTo>
                  <a:pt x="218" y="300"/>
                  <a:pt x="218" y="300"/>
                  <a:pt x="218" y="300"/>
                </a:cubicBezTo>
                <a:cubicBezTo>
                  <a:pt x="198" y="263"/>
                  <a:pt x="198" y="263"/>
                  <a:pt x="198" y="263"/>
                </a:cubicBezTo>
                <a:cubicBezTo>
                  <a:pt x="220" y="263"/>
                  <a:pt x="220" y="263"/>
                  <a:pt x="220" y="263"/>
                </a:cubicBezTo>
                <a:cubicBezTo>
                  <a:pt x="233" y="285"/>
                  <a:pt x="233" y="285"/>
                  <a:pt x="233" y="285"/>
                </a:cubicBezTo>
                <a:cubicBezTo>
                  <a:pt x="277" y="216"/>
                  <a:pt x="277" y="216"/>
                  <a:pt x="277" y="216"/>
                </a:cubicBezTo>
                <a:lnTo>
                  <a:pt x="300" y="216"/>
                </a:lnTo>
                <a:close/>
                <a:moveTo>
                  <a:pt x="149" y="228"/>
                </a:moveTo>
                <a:cubicBezTo>
                  <a:pt x="149" y="242"/>
                  <a:pt x="149" y="242"/>
                  <a:pt x="149" y="242"/>
                </a:cubicBezTo>
                <a:cubicBezTo>
                  <a:pt x="119" y="242"/>
                  <a:pt x="119" y="242"/>
                  <a:pt x="119" y="242"/>
                </a:cubicBezTo>
                <a:cubicBezTo>
                  <a:pt x="119" y="262"/>
                  <a:pt x="119" y="262"/>
                  <a:pt x="119" y="262"/>
                </a:cubicBezTo>
                <a:cubicBezTo>
                  <a:pt x="149" y="262"/>
                  <a:pt x="149" y="262"/>
                  <a:pt x="149" y="262"/>
                </a:cubicBezTo>
                <a:cubicBezTo>
                  <a:pt x="149" y="276"/>
                  <a:pt x="149" y="276"/>
                  <a:pt x="149" y="276"/>
                </a:cubicBezTo>
                <a:cubicBezTo>
                  <a:pt x="177" y="252"/>
                  <a:pt x="177" y="252"/>
                  <a:pt x="177" y="252"/>
                </a:cubicBezTo>
                <a:lnTo>
                  <a:pt x="149" y="228"/>
                </a:lnTo>
                <a:close/>
                <a:moveTo>
                  <a:pt x="255" y="75"/>
                </a:moveTo>
                <a:cubicBezTo>
                  <a:pt x="255" y="70"/>
                  <a:pt x="255" y="66"/>
                  <a:pt x="256" y="64"/>
                </a:cubicBezTo>
                <a:cubicBezTo>
                  <a:pt x="256" y="62"/>
                  <a:pt x="257" y="60"/>
                  <a:pt x="259" y="59"/>
                </a:cubicBezTo>
                <a:cubicBezTo>
                  <a:pt x="260" y="57"/>
                  <a:pt x="262" y="55"/>
                  <a:pt x="266" y="51"/>
                </a:cubicBezTo>
                <a:cubicBezTo>
                  <a:pt x="272" y="46"/>
                  <a:pt x="276" y="42"/>
                  <a:pt x="278" y="38"/>
                </a:cubicBezTo>
                <a:cubicBezTo>
                  <a:pt x="280" y="35"/>
                  <a:pt x="281" y="31"/>
                  <a:pt x="281" y="26"/>
                </a:cubicBezTo>
                <a:cubicBezTo>
                  <a:pt x="281" y="19"/>
                  <a:pt x="278" y="13"/>
                  <a:pt x="272" y="8"/>
                </a:cubicBezTo>
                <a:cubicBezTo>
                  <a:pt x="267" y="3"/>
                  <a:pt x="259" y="0"/>
                  <a:pt x="250" y="0"/>
                </a:cubicBezTo>
                <a:cubicBezTo>
                  <a:pt x="241" y="0"/>
                  <a:pt x="234" y="2"/>
                  <a:pt x="228" y="7"/>
                </a:cubicBezTo>
                <a:cubicBezTo>
                  <a:pt x="222" y="13"/>
                  <a:pt x="219" y="21"/>
                  <a:pt x="219" y="29"/>
                </a:cubicBezTo>
                <a:cubicBezTo>
                  <a:pt x="231" y="29"/>
                  <a:pt x="231" y="29"/>
                  <a:pt x="231" y="29"/>
                </a:cubicBezTo>
                <a:cubicBezTo>
                  <a:pt x="232" y="23"/>
                  <a:pt x="232" y="19"/>
                  <a:pt x="237" y="15"/>
                </a:cubicBezTo>
                <a:cubicBezTo>
                  <a:pt x="241" y="12"/>
                  <a:pt x="245" y="10"/>
                  <a:pt x="250" y="10"/>
                </a:cubicBezTo>
                <a:cubicBezTo>
                  <a:pt x="255" y="10"/>
                  <a:pt x="261" y="12"/>
                  <a:pt x="264" y="15"/>
                </a:cubicBezTo>
                <a:cubicBezTo>
                  <a:pt x="268" y="19"/>
                  <a:pt x="269" y="22"/>
                  <a:pt x="269" y="26"/>
                </a:cubicBezTo>
                <a:cubicBezTo>
                  <a:pt x="269" y="29"/>
                  <a:pt x="268" y="32"/>
                  <a:pt x="267" y="34"/>
                </a:cubicBezTo>
                <a:cubicBezTo>
                  <a:pt x="265" y="36"/>
                  <a:pt x="263" y="39"/>
                  <a:pt x="259" y="43"/>
                </a:cubicBezTo>
                <a:cubicBezTo>
                  <a:pt x="255" y="47"/>
                  <a:pt x="252" y="49"/>
                  <a:pt x="250" y="51"/>
                </a:cubicBezTo>
                <a:cubicBezTo>
                  <a:pt x="248" y="54"/>
                  <a:pt x="246" y="56"/>
                  <a:pt x="245" y="59"/>
                </a:cubicBezTo>
                <a:cubicBezTo>
                  <a:pt x="244" y="62"/>
                  <a:pt x="243" y="66"/>
                  <a:pt x="243" y="71"/>
                </a:cubicBezTo>
                <a:cubicBezTo>
                  <a:pt x="243" y="72"/>
                  <a:pt x="243" y="73"/>
                  <a:pt x="243" y="75"/>
                </a:cubicBezTo>
                <a:lnTo>
                  <a:pt x="255" y="75"/>
                </a:lnTo>
                <a:close/>
                <a:moveTo>
                  <a:pt x="255" y="96"/>
                </a:moveTo>
                <a:cubicBezTo>
                  <a:pt x="255" y="84"/>
                  <a:pt x="255" y="84"/>
                  <a:pt x="255" y="84"/>
                </a:cubicBezTo>
                <a:cubicBezTo>
                  <a:pt x="243" y="84"/>
                  <a:pt x="243" y="84"/>
                  <a:pt x="243" y="84"/>
                </a:cubicBezTo>
                <a:cubicBezTo>
                  <a:pt x="243" y="96"/>
                  <a:pt x="243" y="96"/>
                  <a:pt x="243" y="96"/>
                </a:cubicBezTo>
                <a:lnTo>
                  <a:pt x="255" y="96"/>
                </a:lnTo>
                <a:close/>
                <a:moveTo>
                  <a:pt x="102" y="0"/>
                </a:moveTo>
                <a:cubicBezTo>
                  <a:pt x="49" y="84"/>
                  <a:pt x="49" y="84"/>
                  <a:pt x="49" y="84"/>
                </a:cubicBezTo>
                <a:cubicBezTo>
                  <a:pt x="20" y="84"/>
                  <a:pt x="20" y="84"/>
                  <a:pt x="20" y="84"/>
                </a:cubicBezTo>
                <a:cubicBezTo>
                  <a:pt x="0" y="47"/>
                  <a:pt x="0" y="47"/>
                  <a:pt x="0" y="47"/>
                </a:cubicBezTo>
                <a:cubicBezTo>
                  <a:pt x="22" y="47"/>
                  <a:pt x="22" y="47"/>
                  <a:pt x="22" y="47"/>
                </a:cubicBezTo>
                <a:cubicBezTo>
                  <a:pt x="35" y="68"/>
                  <a:pt x="35" y="68"/>
                  <a:pt x="35" y="68"/>
                </a:cubicBezTo>
                <a:cubicBezTo>
                  <a:pt x="79" y="0"/>
                  <a:pt x="79" y="0"/>
                  <a:pt x="79" y="0"/>
                </a:cubicBezTo>
                <a:lnTo>
                  <a:pt x="102" y="0"/>
                </a:lnTo>
                <a:close/>
                <a:moveTo>
                  <a:pt x="147" y="72"/>
                </a:moveTo>
                <a:cubicBezTo>
                  <a:pt x="147" y="58"/>
                  <a:pt x="147" y="58"/>
                  <a:pt x="147" y="58"/>
                </a:cubicBezTo>
                <a:cubicBezTo>
                  <a:pt x="177" y="58"/>
                  <a:pt x="177" y="58"/>
                  <a:pt x="177" y="58"/>
                </a:cubicBezTo>
                <a:cubicBezTo>
                  <a:pt x="177" y="38"/>
                  <a:pt x="177" y="38"/>
                  <a:pt x="177" y="38"/>
                </a:cubicBezTo>
                <a:cubicBezTo>
                  <a:pt x="147" y="38"/>
                  <a:pt x="147" y="38"/>
                  <a:pt x="147" y="38"/>
                </a:cubicBezTo>
                <a:cubicBezTo>
                  <a:pt x="147" y="24"/>
                  <a:pt x="147" y="24"/>
                  <a:pt x="147" y="24"/>
                </a:cubicBezTo>
                <a:cubicBezTo>
                  <a:pt x="119" y="48"/>
                  <a:pt x="119" y="48"/>
                  <a:pt x="119" y="48"/>
                </a:cubicBezTo>
                <a:lnTo>
                  <a:pt x="147" y="72"/>
                </a:lnTo>
                <a:close/>
                <a:moveTo>
                  <a:pt x="70" y="151"/>
                </a:moveTo>
                <a:cubicBezTo>
                  <a:pt x="56" y="151"/>
                  <a:pt x="56" y="151"/>
                  <a:pt x="56" y="151"/>
                </a:cubicBezTo>
                <a:cubicBezTo>
                  <a:pt x="56" y="121"/>
                  <a:pt x="56" y="121"/>
                  <a:pt x="56" y="121"/>
                </a:cubicBezTo>
                <a:cubicBezTo>
                  <a:pt x="36" y="121"/>
                  <a:pt x="36" y="121"/>
                  <a:pt x="36" y="121"/>
                </a:cubicBezTo>
                <a:cubicBezTo>
                  <a:pt x="36" y="151"/>
                  <a:pt x="36" y="151"/>
                  <a:pt x="36" y="151"/>
                </a:cubicBezTo>
                <a:cubicBezTo>
                  <a:pt x="22" y="151"/>
                  <a:pt x="22" y="151"/>
                  <a:pt x="22" y="151"/>
                </a:cubicBezTo>
                <a:cubicBezTo>
                  <a:pt x="46" y="179"/>
                  <a:pt x="46" y="179"/>
                  <a:pt x="46" y="179"/>
                </a:cubicBezTo>
                <a:lnTo>
                  <a:pt x="70" y="151"/>
                </a:lnTo>
                <a:close/>
                <a:moveTo>
                  <a:pt x="226" y="149"/>
                </a:moveTo>
                <a:cubicBezTo>
                  <a:pt x="240" y="149"/>
                  <a:pt x="240" y="149"/>
                  <a:pt x="240" y="149"/>
                </a:cubicBezTo>
                <a:cubicBezTo>
                  <a:pt x="240" y="179"/>
                  <a:pt x="240" y="179"/>
                  <a:pt x="240" y="179"/>
                </a:cubicBezTo>
                <a:cubicBezTo>
                  <a:pt x="260" y="179"/>
                  <a:pt x="260" y="179"/>
                  <a:pt x="260" y="179"/>
                </a:cubicBezTo>
                <a:cubicBezTo>
                  <a:pt x="260" y="149"/>
                  <a:pt x="260" y="149"/>
                  <a:pt x="260" y="149"/>
                </a:cubicBezTo>
                <a:cubicBezTo>
                  <a:pt x="274" y="149"/>
                  <a:pt x="274" y="149"/>
                  <a:pt x="274" y="149"/>
                </a:cubicBezTo>
                <a:cubicBezTo>
                  <a:pt x="250" y="121"/>
                  <a:pt x="250" y="121"/>
                  <a:pt x="250" y="121"/>
                </a:cubicBezTo>
                <a:lnTo>
                  <a:pt x="226" y="14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80687" tIns="40344" rIns="80687" bIns="40344" numCol="1" anchor="t" anchorCtr="0" compatLnSpc="1">
            <a:prstTxWarp prst="textNoShape">
              <a:avLst/>
            </a:prstTxWarp>
          </a:bodyPr>
          <a:lstStyle/>
          <a:p>
            <a:endParaRPr lang="en-US" sz="1568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561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Web – Cross Platform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58227" y="3425343"/>
            <a:ext cx="1172500" cy="5147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45" dirty="0">
                <a:solidFill>
                  <a:srgbClr val="FFFFFF"/>
                </a:solidFill>
              </a:rPr>
              <a:t>Editors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2765331" y="3907065"/>
            <a:ext cx="7534419" cy="905179"/>
          </a:xfrm>
          <a:prstGeom prst="rect">
            <a:avLst/>
          </a:prstGeom>
        </p:spPr>
        <p:txBody>
          <a:bodyPr/>
          <a:lstStyle/>
          <a:p>
            <a:r>
              <a:rPr lang="en-US" sz="2353" dirty="0">
                <a:latin typeface="+mn-lt"/>
              </a:rPr>
              <a:t>Visual Studio, Text, Cloud editors</a:t>
            </a:r>
          </a:p>
          <a:p>
            <a:r>
              <a:rPr lang="en-US" sz="2353" dirty="0">
                <a:latin typeface="+mn-lt"/>
              </a:rPr>
              <a:t>No editors (command line)</a:t>
            </a:r>
          </a:p>
        </p:txBody>
      </p:sp>
      <p:sp>
        <p:nvSpPr>
          <p:cNvPr id="6" name="Rectangle 5"/>
          <p:cNvSpPr/>
          <p:nvPr/>
        </p:nvSpPr>
        <p:spPr>
          <a:xfrm>
            <a:off x="2758228" y="4980767"/>
            <a:ext cx="4762779" cy="5147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45" dirty="0">
                <a:solidFill>
                  <a:srgbClr val="FFFFFF"/>
                </a:solidFill>
              </a:rPr>
              <a:t>Open Source with Contributions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2160611" y="4911700"/>
            <a:ext cx="597617" cy="582676"/>
          </a:xfrm>
          <a:prstGeom prst="ellipse">
            <a:avLst/>
          </a:prstGeom>
          <a:noFill/>
          <a:ln w="381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65331" y="1920057"/>
            <a:ext cx="1394997" cy="5147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45" dirty="0">
                <a:solidFill>
                  <a:srgbClr val="FFFFFF"/>
                </a:solidFill>
              </a:rPr>
              <a:t>Runtime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2155918" y="3324389"/>
            <a:ext cx="597617" cy="582676"/>
          </a:xfrm>
          <a:prstGeom prst="ellipse">
            <a:avLst/>
          </a:prstGeom>
          <a:noFill/>
          <a:ln w="381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167714" y="1838540"/>
            <a:ext cx="597617" cy="582676"/>
          </a:xfrm>
          <a:prstGeom prst="ellipse">
            <a:avLst/>
          </a:prstGeom>
          <a:noFill/>
          <a:ln w="381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2730116" y="2471746"/>
            <a:ext cx="7534419" cy="506901"/>
          </a:xfrm>
          <a:prstGeom prst="rect">
            <a:avLst/>
          </a:prstGeom>
        </p:spPr>
        <p:txBody>
          <a:bodyPr/>
          <a:lstStyle/>
          <a:p>
            <a:r>
              <a:rPr lang="en-US" sz="2353" dirty="0">
                <a:latin typeface="+mn-lt"/>
              </a:rPr>
              <a:t>Windows, Mac, Linux</a:t>
            </a:r>
          </a:p>
        </p:txBody>
      </p:sp>
      <p:pic>
        <p:nvPicPr>
          <p:cNvPr id="12" name="Picture 6" descr="C:\temp\WinAzure_rgb_Wht_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t="15460" r="80628" b="15496"/>
          <a:stretch/>
        </p:blipFill>
        <p:spPr bwMode="auto">
          <a:xfrm>
            <a:off x="2357194" y="1905407"/>
            <a:ext cx="206049" cy="21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files.softicons.com/download/system-icons/windows-8-metro-icons-by-dakirby309/png/512x512/Folders%20&amp;%20OS/Linux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935" y="2105856"/>
            <a:ext cx="237305" cy="237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>
            <a:grpSpLocks noChangeAspect="1"/>
          </p:cNvGrpSpPr>
          <p:nvPr/>
        </p:nvGrpSpPr>
        <p:grpSpPr bwMode="auto">
          <a:xfrm>
            <a:off x="2268994" y="2089141"/>
            <a:ext cx="193259" cy="230613"/>
            <a:chOff x="3485" y="1766"/>
            <a:chExt cx="745" cy="889"/>
          </a:xfrm>
        </p:grpSpPr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3485" y="2008"/>
              <a:ext cx="745" cy="647"/>
            </a:xfrm>
            <a:custGeom>
              <a:avLst/>
              <a:gdLst>
                <a:gd name="T0" fmla="*/ 296 w 296"/>
                <a:gd name="T1" fmla="*/ 167 h 256"/>
                <a:gd name="T2" fmla="*/ 274 w 296"/>
                <a:gd name="T3" fmla="*/ 207 h 256"/>
                <a:gd name="T4" fmla="*/ 216 w 296"/>
                <a:gd name="T5" fmla="*/ 256 h 256"/>
                <a:gd name="T6" fmla="*/ 159 w 296"/>
                <a:gd name="T7" fmla="*/ 242 h 256"/>
                <a:gd name="T8" fmla="*/ 101 w 296"/>
                <a:gd name="T9" fmla="*/ 256 h 256"/>
                <a:gd name="T10" fmla="*/ 44 w 296"/>
                <a:gd name="T11" fmla="*/ 210 h 256"/>
                <a:gd name="T12" fmla="*/ 24 w 296"/>
                <a:gd name="T13" fmla="*/ 42 h 256"/>
                <a:gd name="T14" fmla="*/ 94 w 296"/>
                <a:gd name="T15" fmla="*/ 0 h 256"/>
                <a:gd name="T16" fmla="*/ 158 w 296"/>
                <a:gd name="T17" fmla="*/ 15 h 256"/>
                <a:gd name="T18" fmla="*/ 222 w 296"/>
                <a:gd name="T19" fmla="*/ 0 h 256"/>
                <a:gd name="T20" fmla="*/ 286 w 296"/>
                <a:gd name="T21" fmla="*/ 34 h 256"/>
                <a:gd name="T22" fmla="*/ 296 w 296"/>
                <a:gd name="T23" fmla="*/ 167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6" h="256">
                  <a:moveTo>
                    <a:pt x="296" y="167"/>
                  </a:moveTo>
                  <a:cubicBezTo>
                    <a:pt x="288" y="184"/>
                    <a:pt x="284" y="192"/>
                    <a:pt x="274" y="207"/>
                  </a:cubicBezTo>
                  <a:cubicBezTo>
                    <a:pt x="260" y="229"/>
                    <a:pt x="240" y="255"/>
                    <a:pt x="216" y="256"/>
                  </a:cubicBezTo>
                  <a:cubicBezTo>
                    <a:pt x="194" y="256"/>
                    <a:pt x="188" y="241"/>
                    <a:pt x="159" y="242"/>
                  </a:cubicBezTo>
                  <a:cubicBezTo>
                    <a:pt x="129" y="242"/>
                    <a:pt x="123" y="256"/>
                    <a:pt x="101" y="256"/>
                  </a:cubicBezTo>
                  <a:cubicBezTo>
                    <a:pt x="76" y="255"/>
                    <a:pt x="58" y="231"/>
                    <a:pt x="44" y="210"/>
                  </a:cubicBezTo>
                  <a:cubicBezTo>
                    <a:pt x="4" y="150"/>
                    <a:pt x="0" y="80"/>
                    <a:pt x="24" y="42"/>
                  </a:cubicBezTo>
                  <a:cubicBezTo>
                    <a:pt x="42" y="16"/>
                    <a:pt x="69" y="0"/>
                    <a:pt x="94" y="0"/>
                  </a:cubicBezTo>
                  <a:cubicBezTo>
                    <a:pt x="120" y="0"/>
                    <a:pt x="137" y="15"/>
                    <a:pt x="158" y="15"/>
                  </a:cubicBezTo>
                  <a:cubicBezTo>
                    <a:pt x="179" y="15"/>
                    <a:pt x="192" y="0"/>
                    <a:pt x="222" y="0"/>
                  </a:cubicBezTo>
                  <a:cubicBezTo>
                    <a:pt x="245" y="0"/>
                    <a:pt x="269" y="13"/>
                    <a:pt x="286" y="34"/>
                  </a:cubicBezTo>
                  <a:cubicBezTo>
                    <a:pt x="230" y="65"/>
                    <a:pt x="239" y="145"/>
                    <a:pt x="296" y="1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50">
                <a:defRPr/>
              </a:pPr>
              <a:endParaRPr lang="en-US" sz="1765" kern="0">
                <a:solidFill>
                  <a:srgbClr val="000000"/>
                </a:solidFill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825" y="1766"/>
              <a:ext cx="175" cy="191"/>
            </a:xfrm>
            <a:custGeom>
              <a:avLst/>
              <a:gdLst>
                <a:gd name="T0" fmla="*/ 55 w 74"/>
                <a:gd name="T1" fmla="*/ 54 h 81"/>
                <a:gd name="T2" fmla="*/ 71 w 74"/>
                <a:gd name="T3" fmla="*/ 0 h 81"/>
                <a:gd name="T4" fmla="*/ 20 w 74"/>
                <a:gd name="T5" fmla="*/ 28 h 81"/>
                <a:gd name="T6" fmla="*/ 4 w 74"/>
                <a:gd name="T7" fmla="*/ 81 h 81"/>
                <a:gd name="T8" fmla="*/ 55 w 74"/>
                <a:gd name="T9" fmla="*/ 5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81">
                  <a:moveTo>
                    <a:pt x="55" y="54"/>
                  </a:moveTo>
                  <a:cubicBezTo>
                    <a:pt x="66" y="40"/>
                    <a:pt x="74" y="21"/>
                    <a:pt x="71" y="0"/>
                  </a:cubicBezTo>
                  <a:cubicBezTo>
                    <a:pt x="54" y="2"/>
                    <a:pt x="33" y="13"/>
                    <a:pt x="20" y="28"/>
                  </a:cubicBezTo>
                  <a:cubicBezTo>
                    <a:pt x="9" y="41"/>
                    <a:pt x="0" y="61"/>
                    <a:pt x="4" y="81"/>
                  </a:cubicBezTo>
                  <a:cubicBezTo>
                    <a:pt x="23" y="81"/>
                    <a:pt x="44" y="70"/>
                    <a:pt x="55" y="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50">
                <a:defRPr/>
              </a:pPr>
              <a:endParaRPr lang="en-US" sz="1765" kern="0">
                <a:solidFill>
                  <a:srgbClr val="000000"/>
                </a:solidFill>
              </a:endParaRPr>
            </a:p>
          </p:txBody>
        </p:sp>
      </p:grpSp>
      <p:sp>
        <p:nvSpPr>
          <p:cNvPr id="17" name="Freeform 110"/>
          <p:cNvSpPr>
            <a:spLocks noEditPoints="1"/>
          </p:cNvSpPr>
          <p:nvPr/>
        </p:nvSpPr>
        <p:spPr bwMode="black">
          <a:xfrm>
            <a:off x="2365624" y="3485947"/>
            <a:ext cx="250446" cy="252622"/>
          </a:xfrm>
          <a:custGeom>
            <a:avLst/>
            <a:gdLst>
              <a:gd name="T0" fmla="*/ 9 w 70"/>
              <a:gd name="T1" fmla="*/ 68 h 70"/>
              <a:gd name="T2" fmla="*/ 10 w 70"/>
              <a:gd name="T3" fmla="*/ 66 h 70"/>
              <a:gd name="T4" fmla="*/ 4 w 70"/>
              <a:gd name="T5" fmla="*/ 60 h 70"/>
              <a:gd name="T6" fmla="*/ 2 w 70"/>
              <a:gd name="T7" fmla="*/ 61 h 70"/>
              <a:gd name="T8" fmla="*/ 0 w 70"/>
              <a:gd name="T9" fmla="*/ 68 h 70"/>
              <a:gd name="T10" fmla="*/ 2 w 70"/>
              <a:gd name="T11" fmla="*/ 70 h 70"/>
              <a:gd name="T12" fmla="*/ 9 w 70"/>
              <a:gd name="T13" fmla="*/ 68 h 70"/>
              <a:gd name="T14" fmla="*/ 64 w 70"/>
              <a:gd name="T15" fmla="*/ 6 h 70"/>
              <a:gd name="T16" fmla="*/ 52 w 70"/>
              <a:gd name="T17" fmla="*/ 4 h 70"/>
              <a:gd name="T18" fmla="*/ 49 w 70"/>
              <a:gd name="T19" fmla="*/ 7 h 70"/>
              <a:gd name="T20" fmla="*/ 49 w 70"/>
              <a:gd name="T21" fmla="*/ 11 h 70"/>
              <a:gd name="T22" fmla="*/ 60 w 70"/>
              <a:gd name="T23" fmla="*/ 21 h 70"/>
              <a:gd name="T24" fmla="*/ 63 w 70"/>
              <a:gd name="T25" fmla="*/ 21 h 70"/>
              <a:gd name="T26" fmla="*/ 66 w 70"/>
              <a:gd name="T27" fmla="*/ 18 h 70"/>
              <a:gd name="T28" fmla="*/ 64 w 70"/>
              <a:gd name="T29" fmla="*/ 6 h 70"/>
              <a:gd name="T30" fmla="*/ 22 w 70"/>
              <a:gd name="T31" fmla="*/ 62 h 70"/>
              <a:gd name="T32" fmla="*/ 19 w 70"/>
              <a:gd name="T33" fmla="*/ 62 h 70"/>
              <a:gd name="T34" fmla="*/ 8 w 70"/>
              <a:gd name="T35" fmla="*/ 51 h 70"/>
              <a:gd name="T36" fmla="*/ 8 w 70"/>
              <a:gd name="T37" fmla="*/ 48 h 70"/>
              <a:gd name="T38" fmla="*/ 42 w 70"/>
              <a:gd name="T39" fmla="*/ 14 h 70"/>
              <a:gd name="T40" fmla="*/ 45 w 70"/>
              <a:gd name="T41" fmla="*/ 14 h 70"/>
              <a:gd name="T42" fmla="*/ 56 w 70"/>
              <a:gd name="T43" fmla="*/ 25 h 70"/>
              <a:gd name="T44" fmla="*/ 56 w 70"/>
              <a:gd name="T45" fmla="*/ 28 h 70"/>
              <a:gd name="T46" fmla="*/ 22 w 70"/>
              <a:gd name="T47" fmla="*/ 62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0" h="70">
                <a:moveTo>
                  <a:pt x="9" y="68"/>
                </a:moveTo>
                <a:cubicBezTo>
                  <a:pt x="10" y="67"/>
                  <a:pt x="11" y="67"/>
                  <a:pt x="10" y="66"/>
                </a:cubicBezTo>
                <a:cubicBezTo>
                  <a:pt x="4" y="60"/>
                  <a:pt x="4" y="60"/>
                  <a:pt x="4" y="60"/>
                </a:cubicBezTo>
                <a:cubicBezTo>
                  <a:pt x="4" y="59"/>
                  <a:pt x="3" y="60"/>
                  <a:pt x="2" y="61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69"/>
                  <a:pt x="1" y="70"/>
                  <a:pt x="2" y="70"/>
                </a:cubicBezTo>
                <a:lnTo>
                  <a:pt x="9" y="68"/>
                </a:lnTo>
                <a:close/>
                <a:moveTo>
                  <a:pt x="64" y="6"/>
                </a:moveTo>
                <a:cubicBezTo>
                  <a:pt x="58" y="0"/>
                  <a:pt x="52" y="4"/>
                  <a:pt x="52" y="4"/>
                </a:cubicBezTo>
                <a:cubicBezTo>
                  <a:pt x="51" y="5"/>
                  <a:pt x="50" y="6"/>
                  <a:pt x="49" y="7"/>
                </a:cubicBezTo>
                <a:cubicBezTo>
                  <a:pt x="48" y="8"/>
                  <a:pt x="48" y="10"/>
                  <a:pt x="49" y="11"/>
                </a:cubicBezTo>
                <a:cubicBezTo>
                  <a:pt x="60" y="21"/>
                  <a:pt x="60" y="21"/>
                  <a:pt x="60" y="21"/>
                </a:cubicBezTo>
                <a:cubicBezTo>
                  <a:pt x="60" y="22"/>
                  <a:pt x="62" y="22"/>
                  <a:pt x="63" y="21"/>
                </a:cubicBezTo>
                <a:cubicBezTo>
                  <a:pt x="64" y="20"/>
                  <a:pt x="65" y="19"/>
                  <a:pt x="66" y="18"/>
                </a:cubicBezTo>
                <a:cubicBezTo>
                  <a:pt x="66" y="18"/>
                  <a:pt x="70" y="12"/>
                  <a:pt x="64" y="6"/>
                </a:cubicBezTo>
                <a:moveTo>
                  <a:pt x="22" y="62"/>
                </a:moveTo>
                <a:cubicBezTo>
                  <a:pt x="21" y="63"/>
                  <a:pt x="20" y="63"/>
                  <a:pt x="19" y="62"/>
                </a:cubicBezTo>
                <a:cubicBezTo>
                  <a:pt x="8" y="51"/>
                  <a:pt x="8" y="51"/>
                  <a:pt x="8" y="51"/>
                </a:cubicBezTo>
                <a:cubicBezTo>
                  <a:pt x="7" y="51"/>
                  <a:pt x="7" y="49"/>
                  <a:pt x="8" y="48"/>
                </a:cubicBezTo>
                <a:cubicBezTo>
                  <a:pt x="42" y="14"/>
                  <a:pt x="42" y="14"/>
                  <a:pt x="42" y="14"/>
                </a:cubicBezTo>
                <a:cubicBezTo>
                  <a:pt x="43" y="13"/>
                  <a:pt x="44" y="13"/>
                  <a:pt x="45" y="14"/>
                </a:cubicBezTo>
                <a:cubicBezTo>
                  <a:pt x="56" y="25"/>
                  <a:pt x="56" y="25"/>
                  <a:pt x="56" y="25"/>
                </a:cubicBezTo>
                <a:cubicBezTo>
                  <a:pt x="57" y="26"/>
                  <a:pt x="57" y="27"/>
                  <a:pt x="56" y="28"/>
                </a:cubicBezTo>
                <a:lnTo>
                  <a:pt x="22" y="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193678" y="5031349"/>
            <a:ext cx="542136" cy="3639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65" dirty="0">
                <a:solidFill>
                  <a:srgbClr val="FFFFFF"/>
                </a:solidFill>
              </a:rPr>
              <a:t>OSS</a:t>
            </a:r>
          </a:p>
        </p:txBody>
      </p:sp>
    </p:spTree>
    <p:extLst>
      <p:ext uri="{BB962C8B-B14F-4D97-AF65-F5344CB8AC3E}">
        <p14:creationId xmlns:p14="http://schemas.microsoft.com/office/powerpoint/2010/main" val="16552139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915" y="157012"/>
            <a:ext cx="9224171" cy="654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598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87" y="1078751"/>
            <a:ext cx="10412627" cy="470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192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Middlewares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360" y="1189176"/>
            <a:ext cx="7721600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6679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323268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-1" y="3805881"/>
            <a:ext cx="9131644" cy="2943755"/>
          </a:xfrm>
          <a:prstGeom prst="rect">
            <a:avLst/>
          </a:prstGeom>
        </p:spPr>
        <p:txBody>
          <a:bodyPr vert="horz" wrap="square" lIns="146304" tIns="91440" rIns="146304" bIns="91440" rtlCol="0" anchor="b">
            <a:noAutofit/>
          </a:bodyPr>
          <a:lstStyle>
            <a:lvl1pPr algn="ctr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0" kern="1200" cap="none" spc="-100" baseline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mtClean="0"/>
              <a:t>JavaScript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0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Contenido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203406"/>
          </a:xfrm>
        </p:spPr>
        <p:txBody>
          <a:bodyPr/>
          <a:lstStyle/>
          <a:p>
            <a:r>
              <a:rPr lang="en-US" sz="4400" b="1" dirty="0" err="1" smtClean="0"/>
              <a:t>nbellocam</a:t>
            </a:r>
            <a:r>
              <a:rPr lang="en-US" sz="4400" b="1" dirty="0" smtClean="0"/>
              <a:t>/asp-net-core-angular-workshop</a:t>
            </a:r>
            <a:endParaRPr lang="en-US" sz="40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5316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Preguntas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6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err="1" smtClean="0"/>
              <a:t>Arrancamos</a:t>
            </a:r>
            <a:r>
              <a:rPr lang="en-US" sz="7200" dirty="0" smtClean="0"/>
              <a:t>!</a:t>
            </a:r>
            <a:endParaRPr lang="en-US" sz="7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683264"/>
          </a:xfrm>
        </p:spPr>
        <p:txBody>
          <a:bodyPr/>
          <a:lstStyle/>
          <a:p>
            <a:r>
              <a:rPr lang="en-US" sz="3600" dirty="0"/>
              <a:t>GitHub: </a:t>
            </a:r>
            <a:r>
              <a:rPr lang="en-US" sz="3600" dirty="0" err="1" smtClean="0"/>
              <a:t>nbellocam</a:t>
            </a:r>
            <a:r>
              <a:rPr lang="en-US" sz="3600" dirty="0" smtClean="0"/>
              <a:t>/asp-net-core-angular-workshop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1535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Muchas</a:t>
            </a:r>
            <a:r>
              <a:rPr lang="en-US" dirty="0" smtClean="0"/>
              <a:t> Gracias!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Nicolas Bello Camilletti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nbellocam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7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07342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Angular 2 + </a:t>
            </a:r>
            <a:r>
              <a:rPr lang="en-US" dirty="0" err="1"/>
              <a:t>Webpack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API REST con ASP.NET Core</a:t>
            </a:r>
          </a:p>
          <a:p>
            <a:pPr>
              <a:lnSpc>
                <a:spcPct val="150000"/>
              </a:lnSpc>
            </a:pPr>
            <a:r>
              <a:rPr lang="en-US" dirty="0"/>
              <a:t>Single Page Applications (SPA)</a:t>
            </a:r>
          </a:p>
          <a:p>
            <a:pPr>
              <a:lnSpc>
                <a:spcPct val="150000"/>
              </a:lnSpc>
            </a:pPr>
            <a:r>
              <a:rPr lang="en-US" dirty="0"/>
              <a:t>ASP.NET Core’s JavaScript </a:t>
            </a:r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Conceptos</a:t>
            </a:r>
            <a:r>
              <a:rPr lang="en-US" dirty="0"/>
              <a:t> del workshop</a:t>
            </a:r>
          </a:p>
        </p:txBody>
      </p:sp>
    </p:spTree>
    <p:extLst>
      <p:ext uri="{BB962C8B-B14F-4D97-AF65-F5344CB8AC3E}">
        <p14:creationId xmlns:p14="http://schemas.microsoft.com/office/powerpoint/2010/main" val="13345152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099153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Configurando el ambiente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Creando una app de Angular 2 con </a:t>
            </a:r>
            <a:r>
              <a:rPr lang="es-ES" dirty="0" err="1"/>
              <a:t>Webpack</a:t>
            </a:r>
            <a:endParaRPr lang="es-ES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Creando una API REST con ASP.NET Core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Integrando Angular 2 con ASP.NET Core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Introducción a </a:t>
            </a:r>
            <a:r>
              <a:rPr lang="es-ES" dirty="0" err="1"/>
              <a:t>Javascript</a:t>
            </a:r>
            <a:r>
              <a:rPr lang="es-ES" dirty="0"/>
              <a:t> </a:t>
            </a:r>
            <a:r>
              <a:rPr lang="es-ES" dirty="0" err="1" smtClean="0"/>
              <a:t>Services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Módulos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6011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Introducción</a:t>
            </a:r>
            <a:r>
              <a:rPr lang="en-US" dirty="0" smtClean="0"/>
              <a:t> a las </a:t>
            </a:r>
            <a:r>
              <a:rPr lang="en-US" dirty="0" err="1" smtClean="0"/>
              <a:t>tecnologías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9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357"/>
            <a:ext cx="12240000" cy="707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75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358"/>
            <a:ext cx="12204000" cy="700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58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7893"/>
            <a:ext cx="12192000" cy="57422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8403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357"/>
            <a:ext cx="12250112" cy="708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88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ild2016-white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2016-white" id="{A68A6745-E56B-6D4F-A198-87763567A5A6}" vid="{115AEFE6-6071-934A-8386-5BF5DB4D52B5}"/>
    </a:ext>
  </a:extLst>
</a:theme>
</file>

<file path=ppt/theme/theme2.xml><?xml version="1.0" encoding="utf-8"?>
<a:theme xmlns:a="http://schemas.openxmlformats.org/drawingml/2006/main" name="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EE767E89-5D4D-44CA-8070-C9EE1D87F83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Build2016-white</Template>
  <TotalTime>128</TotalTime>
  <Words>279</Words>
  <Application>Microsoft Macintosh PowerPoint</Application>
  <PresentationFormat>Widescreen</PresentationFormat>
  <Paragraphs>75</Paragraphs>
  <Slides>22</Slides>
  <Notes>4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Calibri</vt:lpstr>
      <vt:lpstr>Consolas</vt:lpstr>
      <vt:lpstr>Segoe UI</vt:lpstr>
      <vt:lpstr>Segoe UI Light</vt:lpstr>
      <vt:lpstr>Wingdings</vt:lpstr>
      <vt:lpstr>Arial</vt:lpstr>
      <vt:lpstr>Build2016-white</vt:lpstr>
      <vt:lpstr>5-30721_Build_2016_Template_Dark</vt:lpstr>
      <vt:lpstr>Workshop:  Introducción a ASP.NET Core con Angular 2</vt:lpstr>
      <vt:lpstr>Contenido en github</vt:lpstr>
      <vt:lpstr>Conceptos del workshop</vt:lpstr>
      <vt:lpstr>Módulos</vt:lpstr>
      <vt:lpstr>Introducción a las tecnologías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ASP.NET Core and the Modern Web</vt:lpstr>
      <vt:lpstr>Modern Web - Agility</vt:lpstr>
      <vt:lpstr>Modern Web - Fast</vt:lpstr>
      <vt:lpstr>Modern Web - Cloud</vt:lpstr>
      <vt:lpstr>Modern Web – Cross Platform</vt:lpstr>
      <vt:lpstr>PowerPoint Presentation</vt:lpstr>
      <vt:lpstr>PowerPoint Presentation</vt:lpstr>
      <vt:lpstr>Middlewares</vt:lpstr>
      <vt:lpstr>PowerPoint Presentation</vt:lpstr>
      <vt:lpstr>Preguntas?</vt:lpstr>
      <vt:lpstr>Arrancamos!</vt:lpstr>
      <vt:lpstr>Muchas Gracias!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a ASP.NET Core</dc:title>
  <dc:creator>Nicolas Bello Camilletti</dc:creator>
  <cp:lastModifiedBy>Nicolas Bello Camilletti</cp:lastModifiedBy>
  <cp:revision>14</cp:revision>
  <dcterms:created xsi:type="dcterms:W3CDTF">2016-10-04T18:44:06Z</dcterms:created>
  <dcterms:modified xsi:type="dcterms:W3CDTF">2016-10-17T20:18:10Z</dcterms:modified>
</cp:coreProperties>
</file>