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5" r:id="rId2"/>
  </p:sldMasterIdLst>
  <p:notesMasterIdLst>
    <p:notesMasterId r:id="rId27"/>
  </p:notesMasterIdLst>
  <p:sldIdLst>
    <p:sldId id="257" r:id="rId3"/>
    <p:sldId id="274" r:id="rId4"/>
    <p:sldId id="277" r:id="rId5"/>
    <p:sldId id="278" r:id="rId6"/>
    <p:sldId id="276" r:id="rId7"/>
    <p:sldId id="279" r:id="rId8"/>
    <p:sldId id="284" r:id="rId9"/>
    <p:sldId id="280" r:id="rId10"/>
    <p:sldId id="281" r:id="rId11"/>
    <p:sldId id="282" r:id="rId12"/>
    <p:sldId id="258" r:id="rId13"/>
    <p:sldId id="264" r:id="rId14"/>
    <p:sldId id="265" r:id="rId15"/>
    <p:sldId id="266" r:id="rId16"/>
    <p:sldId id="267" r:id="rId17"/>
    <p:sldId id="268" r:id="rId18"/>
    <p:sldId id="262" r:id="rId19"/>
    <p:sldId id="273" r:id="rId20"/>
    <p:sldId id="283" r:id="rId21"/>
    <p:sldId id="271" r:id="rId22"/>
    <p:sldId id="285" r:id="rId23"/>
    <p:sldId id="270" r:id="rId24"/>
    <p:sldId id="27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B97F8D-648D-DB4E-94B9-FFC0835C0FF6}">
          <p14:sldIdLst>
            <p14:sldId id="257"/>
            <p14:sldId id="274"/>
            <p14:sldId id="277"/>
            <p14:sldId id="278"/>
            <p14:sldId id="276"/>
            <p14:sldId id="279"/>
            <p14:sldId id="284"/>
            <p14:sldId id="280"/>
            <p14:sldId id="281"/>
            <p14:sldId id="282"/>
            <p14:sldId id="258"/>
            <p14:sldId id="264"/>
            <p14:sldId id="265"/>
            <p14:sldId id="266"/>
            <p14:sldId id="267"/>
            <p14:sldId id="268"/>
            <p14:sldId id="262"/>
            <p14:sldId id="273"/>
            <p14:sldId id="283"/>
            <p14:sldId id="271"/>
            <p14:sldId id="285"/>
            <p14:sldId id="270"/>
            <p14:sldId id="27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4" d="100"/>
          <a:sy n="104" d="100"/>
        </p:scale>
        <p:origin x="-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2EBD-2366-2648-909D-9CF649D3F1A5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9D0CC-70FB-674E-B22A-E77C3F8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</a:t>
            </a:r>
            <a:r>
              <a:rPr lang="en-US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las 2 </a:t>
            </a:r>
            <a:r>
              <a:rPr lang="en-US" baseline="0" dirty="0" err="1" smtClean="0"/>
              <a:t>plataformas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D0CC-70FB-674E-B22A-E77C3F8D4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902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#Net-</a:t>
            </a:r>
            <a:r>
              <a:rPr lang="en-US" sz="2353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Baires</a:t>
            </a:r>
            <a:endParaRPr lang="en-US" sz="2353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99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2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51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7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3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7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59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3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1B1AFF-ADD2-D84C-9164-1B9086137015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E0A346-7C95-F64B-A5AE-8D6AD88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Demos"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200" b="0">
                <a:ln>
                  <a:noFill/>
                </a:ln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Dem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200" b="0">
                <a:ln>
                  <a:noFill/>
                </a:ln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08" y="5954048"/>
            <a:ext cx="17902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#Net-</a:t>
            </a:r>
            <a:r>
              <a:rPr lang="en-US" sz="2353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Baires</a:t>
            </a:r>
            <a:endParaRPr lang="en-US" sz="2353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9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0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4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4185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235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3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7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2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2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4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4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5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7" y="8221"/>
            <a:ext cx="935478" cy="5646179"/>
            <a:chOff x="12618967" y="8385"/>
            <a:chExt cx="954236" cy="5758580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3010703" y="258334"/>
              <a:ext cx="798166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834159" y="4228746"/>
              <a:ext cx="2472319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708" r:id="rId23"/>
    <p:sldLayoutId id="2147483709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Click to 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7" y="8221"/>
            <a:ext cx="935478" cy="5646179"/>
            <a:chOff x="12618967" y="8385"/>
            <a:chExt cx="954236" cy="5758580"/>
          </a:xfrm>
        </p:grpSpPr>
        <p:grpSp>
          <p:nvGrpSpPr>
            <p:cNvPr id="43" name="Group 42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13010703" y="258334"/>
              <a:ext cx="798166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1834159" y="4228746"/>
              <a:ext cx="2472319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62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42612" cy="1793090"/>
          </a:xfrm>
        </p:spPr>
        <p:txBody>
          <a:bodyPr/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Introducción</a:t>
            </a:r>
            <a:r>
              <a:rPr lang="en-US" dirty="0" smtClean="0"/>
              <a:t> </a:t>
            </a:r>
            <a:r>
              <a:rPr lang="en-US" dirty="0"/>
              <a:t>a ASP.NET Core con Angular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Nicolas Bello Camilletti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nbellocam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2870" y="2940536"/>
            <a:ext cx="3117905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Choose your Editors </a:t>
            </a:r>
          </a:p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571" y="4221565"/>
            <a:ext cx="2852127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Open Source </a:t>
            </a:r>
            <a:br>
              <a:rPr lang="en-US" sz="2745" dirty="0">
                <a:solidFill>
                  <a:srgbClr val="FFFFFF"/>
                </a:solidFill>
                <a:latin typeface="Segoe UI"/>
              </a:rPr>
            </a:br>
            <a:r>
              <a:rPr lang="en-US" sz="2745" dirty="0">
                <a:solidFill>
                  <a:srgbClr val="FFFFFF"/>
                </a:solidFill>
                <a:latin typeface="Segoe UI"/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1846" y="4466130"/>
            <a:ext cx="229441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51632" y="4280070"/>
            <a:ext cx="888525" cy="850502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50">
                  <a:defRPr/>
                </a:pPr>
                <a:endParaRPr lang="en-US" sz="1961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50">
                  <a:defRPr/>
                </a:pPr>
                <a:endParaRPr lang="en-US" sz="1961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661253" y="2916490"/>
            <a:ext cx="888525" cy="850502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961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2385" y="4268754"/>
            <a:ext cx="888525" cy="850502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453333" cy="317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7">
                <a:defRPr/>
              </a:pPr>
              <a:r>
                <a:rPr lang="en-US" sz="2353" dirty="0">
                  <a:solidFill>
                    <a:srgbClr val="FFFFFF"/>
                  </a:solidFill>
                  <a:latin typeface="Segoe UI"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43059" y="2940536"/>
            <a:ext cx="3968843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Seamless transition </a:t>
            </a:r>
            <a:br>
              <a:rPr lang="en-US" sz="2745" dirty="0">
                <a:solidFill>
                  <a:srgbClr val="FFFFFF"/>
                </a:solidFill>
                <a:latin typeface="Segoe UI"/>
              </a:rPr>
            </a:br>
            <a:r>
              <a:rPr lang="en-US" sz="2745" dirty="0">
                <a:solidFill>
                  <a:srgbClr val="FFFFFF"/>
                </a:solidFill>
                <a:latin typeface="Segoe UI"/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18844" y="2924231"/>
            <a:ext cx="899086" cy="9023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96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1846" y="1889064"/>
            <a:ext cx="388478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60178" y="1876451"/>
            <a:ext cx="2420919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62375" y="1710853"/>
            <a:ext cx="870836" cy="833569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32763" y="1723564"/>
            <a:ext cx="870836" cy="833569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690253" y="5502595"/>
            <a:ext cx="861571" cy="82085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843041" y="5635023"/>
            <a:ext cx="547994" cy="50317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568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1860" y="5536624"/>
            <a:ext cx="1085938" cy="75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4313" dirty="0">
                <a:solidFill>
                  <a:srgbClr val="FFFFFF"/>
                </a:solidFill>
                <a:latin typeface="Segoe UI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95842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Agility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48152" y="1802833"/>
            <a:ext cx="388478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Faster Development Cycle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38561" y="2422513"/>
            <a:ext cx="5592165" cy="1231043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Features are shipped as packages</a:t>
            </a:r>
          </a:p>
          <a:p>
            <a:r>
              <a:rPr lang="en-US" sz="2353" dirty="0">
                <a:latin typeface="+mn-lt"/>
              </a:rPr>
              <a:t>Framework ships as part of the application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50534" y="1733766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8063" y="3969849"/>
            <a:ext cx="2102948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More Control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4589528"/>
            <a:ext cx="9847350" cy="1303458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Zero day security bugs patched by Microsoft</a:t>
            </a:r>
          </a:p>
          <a:p>
            <a:r>
              <a:rPr lang="en-US" sz="2353" dirty="0">
                <a:latin typeface="+mn-lt"/>
              </a:rPr>
              <a:t>Same code runs in development and production</a:t>
            </a:r>
          </a:p>
          <a:p>
            <a:r>
              <a:rPr lang="en-US" sz="2353" dirty="0">
                <a:latin typeface="+mn-lt"/>
              </a:rPr>
              <a:t>Developer opts into new versions, allowing breaking changes</a:t>
            </a:r>
            <a:endParaRPr lang="en-US" sz="1765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60446" y="3900782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58"/>
          <p:cNvSpPr>
            <a:spLocks noEditPoints="1"/>
          </p:cNvSpPr>
          <p:nvPr/>
        </p:nvSpPr>
        <p:spPr bwMode="black">
          <a:xfrm>
            <a:off x="1905915" y="1835220"/>
            <a:ext cx="286856" cy="377173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black">
          <a:xfrm>
            <a:off x="1856957" y="4002614"/>
            <a:ext cx="406680" cy="379012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8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Fast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062" y="1750364"/>
            <a:ext cx="3314112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Runtime Performance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2" y="2370043"/>
            <a:ext cx="7534419" cy="1701737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Faster startup times</a:t>
            </a:r>
          </a:p>
          <a:p>
            <a:r>
              <a:rPr lang="en-US" sz="2353" dirty="0">
                <a:latin typeface="+mn-lt"/>
              </a:rPr>
              <a:t>Lower memory / higher density (&gt; 90% reduction)</a:t>
            </a:r>
          </a:p>
          <a:p>
            <a:r>
              <a:rPr lang="en-US" sz="2353" dirty="0">
                <a:latin typeface="+mn-lt"/>
              </a:rPr>
              <a:t>Modular, opt into just features needed</a:t>
            </a:r>
          </a:p>
          <a:p>
            <a:r>
              <a:rPr lang="en-US" sz="2353" dirty="0">
                <a:latin typeface="+mn-lt"/>
              </a:rPr>
              <a:t>Use a raw socket, framework or both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760446" y="1681297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8062" y="4257163"/>
            <a:ext cx="6234464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Development productivity and low friction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4876842"/>
            <a:ext cx="9847350" cy="1701737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Edit code and refresh browser</a:t>
            </a:r>
            <a:endParaRPr lang="en-US" dirty="0"/>
          </a:p>
          <a:p>
            <a:pPr lvl="1"/>
            <a:r>
              <a:rPr lang="en-US" dirty="0" smtClean="0"/>
              <a:t>Flexibility of dynamic environment with the power of .NET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with Visual Studio, third party and cloud </a:t>
            </a:r>
            <a:r>
              <a:rPr lang="en-US" dirty="0" smtClean="0"/>
              <a:t>editors</a:t>
            </a:r>
          </a:p>
          <a:p>
            <a:pPr lvl="1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1760446" y="4188096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35"/>
          <p:cNvSpPr>
            <a:spLocks/>
          </p:cNvSpPr>
          <p:nvPr/>
        </p:nvSpPr>
        <p:spPr bwMode="black">
          <a:xfrm>
            <a:off x="1881999" y="1793597"/>
            <a:ext cx="357568" cy="34587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11" name="Freeform 124"/>
          <p:cNvSpPr>
            <a:spLocks/>
          </p:cNvSpPr>
          <p:nvPr/>
        </p:nvSpPr>
        <p:spPr bwMode="black">
          <a:xfrm>
            <a:off x="1897285" y="4327198"/>
            <a:ext cx="323941" cy="285541"/>
          </a:xfrm>
          <a:custGeom>
            <a:avLst/>
            <a:gdLst>
              <a:gd name="T0" fmla="*/ 313 w 315"/>
              <a:gd name="T1" fmla="*/ 135 h 236"/>
              <a:gd name="T2" fmla="*/ 300 w 315"/>
              <a:gd name="T3" fmla="*/ 125 h 236"/>
              <a:gd name="T4" fmla="*/ 294 w 315"/>
              <a:gd name="T5" fmla="*/ 122 h 236"/>
              <a:gd name="T6" fmla="*/ 124 w 315"/>
              <a:gd name="T7" fmla="*/ 58 h 236"/>
              <a:gd name="T8" fmla="*/ 125 w 315"/>
              <a:gd name="T9" fmla="*/ 56 h 236"/>
              <a:gd name="T10" fmla="*/ 100 w 315"/>
              <a:gd name="T11" fmla="*/ 39 h 236"/>
              <a:gd name="T12" fmla="*/ 153 w 315"/>
              <a:gd name="T13" fmla="*/ 11 h 236"/>
              <a:gd name="T14" fmla="*/ 103 w 315"/>
              <a:gd name="T15" fmla="*/ 8 h 236"/>
              <a:gd name="T16" fmla="*/ 61 w 315"/>
              <a:gd name="T17" fmla="*/ 44 h 236"/>
              <a:gd name="T18" fmla="*/ 54 w 315"/>
              <a:gd name="T19" fmla="*/ 85 h 236"/>
              <a:gd name="T20" fmla="*/ 37 w 315"/>
              <a:gd name="T21" fmla="*/ 112 h 236"/>
              <a:gd name="T22" fmla="*/ 56 w 315"/>
              <a:gd name="T23" fmla="*/ 133 h 236"/>
              <a:gd name="T24" fmla="*/ 63 w 315"/>
              <a:gd name="T25" fmla="*/ 135 h 236"/>
              <a:gd name="T26" fmla="*/ 35 w 315"/>
              <a:gd name="T27" fmla="*/ 135 h 236"/>
              <a:gd name="T28" fmla="*/ 31 w 315"/>
              <a:gd name="T29" fmla="*/ 141 h 236"/>
              <a:gd name="T30" fmla="*/ 35 w 315"/>
              <a:gd name="T31" fmla="*/ 147 h 236"/>
              <a:gd name="T32" fmla="*/ 50 w 315"/>
              <a:gd name="T33" fmla="*/ 147 h 236"/>
              <a:gd name="T34" fmla="*/ 50 w 315"/>
              <a:gd name="T35" fmla="*/ 176 h 236"/>
              <a:gd name="T36" fmla="*/ 0 w 315"/>
              <a:gd name="T37" fmla="*/ 176 h 236"/>
              <a:gd name="T38" fmla="*/ 0 w 315"/>
              <a:gd name="T39" fmla="*/ 236 h 236"/>
              <a:gd name="T40" fmla="*/ 227 w 315"/>
              <a:gd name="T41" fmla="*/ 236 h 236"/>
              <a:gd name="T42" fmla="*/ 227 w 315"/>
              <a:gd name="T43" fmla="*/ 176 h 236"/>
              <a:gd name="T44" fmla="*/ 61 w 315"/>
              <a:gd name="T45" fmla="*/ 176 h 236"/>
              <a:gd name="T46" fmla="*/ 61 w 315"/>
              <a:gd name="T47" fmla="*/ 147 h 236"/>
              <a:gd name="T48" fmla="*/ 75 w 315"/>
              <a:gd name="T49" fmla="*/ 147 h 236"/>
              <a:gd name="T50" fmla="*/ 79 w 315"/>
              <a:gd name="T51" fmla="*/ 141 h 236"/>
              <a:gd name="T52" fmla="*/ 75 w 315"/>
              <a:gd name="T53" fmla="*/ 135 h 236"/>
              <a:gd name="T54" fmla="*/ 70 w 315"/>
              <a:gd name="T55" fmla="*/ 135 h 236"/>
              <a:gd name="T56" fmla="*/ 77 w 315"/>
              <a:gd name="T57" fmla="*/ 127 h 236"/>
              <a:gd name="T58" fmla="*/ 84 w 315"/>
              <a:gd name="T59" fmla="*/ 93 h 236"/>
              <a:gd name="T60" fmla="*/ 112 w 315"/>
              <a:gd name="T61" fmla="*/ 93 h 236"/>
              <a:gd name="T62" fmla="*/ 113 w 315"/>
              <a:gd name="T63" fmla="*/ 90 h 236"/>
              <a:gd name="T64" fmla="*/ 282 w 315"/>
              <a:gd name="T65" fmla="*/ 154 h 236"/>
              <a:gd name="T66" fmla="*/ 289 w 315"/>
              <a:gd name="T67" fmla="*/ 156 h 236"/>
              <a:gd name="T68" fmla="*/ 305 w 315"/>
              <a:gd name="T69" fmla="*/ 156 h 236"/>
              <a:gd name="T70" fmla="*/ 314 w 315"/>
              <a:gd name="T71" fmla="*/ 145 h 236"/>
              <a:gd name="T72" fmla="*/ 313 w 315"/>
              <a:gd name="T73" fmla="*/ 1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236">
                <a:moveTo>
                  <a:pt x="313" y="135"/>
                </a:moveTo>
                <a:cubicBezTo>
                  <a:pt x="311" y="131"/>
                  <a:pt x="306" y="127"/>
                  <a:pt x="300" y="125"/>
                </a:cubicBezTo>
                <a:cubicBezTo>
                  <a:pt x="298" y="124"/>
                  <a:pt x="296" y="123"/>
                  <a:pt x="294" y="122"/>
                </a:cubicBezTo>
                <a:cubicBezTo>
                  <a:pt x="237" y="101"/>
                  <a:pt x="181" y="80"/>
                  <a:pt x="124" y="5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32" y="52"/>
                  <a:pt x="104" y="51"/>
                  <a:pt x="100" y="39"/>
                </a:cubicBezTo>
                <a:cubicBezTo>
                  <a:pt x="96" y="26"/>
                  <a:pt x="146" y="14"/>
                  <a:pt x="153" y="11"/>
                </a:cubicBezTo>
                <a:cubicBezTo>
                  <a:pt x="161" y="7"/>
                  <a:pt x="125" y="0"/>
                  <a:pt x="103" y="8"/>
                </a:cubicBezTo>
                <a:cubicBezTo>
                  <a:pt x="81" y="16"/>
                  <a:pt x="69" y="29"/>
                  <a:pt x="61" y="44"/>
                </a:cubicBezTo>
                <a:cubicBezTo>
                  <a:pt x="53" y="58"/>
                  <a:pt x="55" y="77"/>
                  <a:pt x="54" y="85"/>
                </a:cubicBezTo>
                <a:cubicBezTo>
                  <a:pt x="54" y="92"/>
                  <a:pt x="40" y="104"/>
                  <a:pt x="37" y="112"/>
                </a:cubicBezTo>
                <a:cubicBezTo>
                  <a:pt x="32" y="125"/>
                  <a:pt x="46" y="129"/>
                  <a:pt x="56" y="133"/>
                </a:cubicBezTo>
                <a:cubicBezTo>
                  <a:pt x="59" y="134"/>
                  <a:pt x="61" y="135"/>
                  <a:pt x="63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3" y="135"/>
                  <a:pt x="31" y="138"/>
                  <a:pt x="31" y="141"/>
                </a:cubicBezTo>
                <a:cubicBezTo>
                  <a:pt x="31" y="144"/>
                  <a:pt x="33" y="147"/>
                  <a:pt x="35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36"/>
                  <a:pt x="0" y="236"/>
                  <a:pt x="0" y="236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7" y="176"/>
                  <a:pt x="227" y="176"/>
                  <a:pt x="2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4"/>
                  <a:pt x="79" y="141"/>
                </a:cubicBezTo>
                <a:cubicBezTo>
                  <a:pt x="79" y="138"/>
                  <a:pt x="77" y="135"/>
                  <a:pt x="75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3" y="134"/>
                  <a:pt x="75" y="132"/>
                  <a:pt x="77" y="127"/>
                </a:cubicBezTo>
                <a:cubicBezTo>
                  <a:pt x="82" y="118"/>
                  <a:pt x="76" y="104"/>
                  <a:pt x="84" y="93"/>
                </a:cubicBezTo>
                <a:cubicBezTo>
                  <a:pt x="91" y="83"/>
                  <a:pt x="112" y="93"/>
                  <a:pt x="112" y="93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70" y="111"/>
                  <a:pt x="226" y="132"/>
                  <a:pt x="282" y="154"/>
                </a:cubicBezTo>
                <a:cubicBezTo>
                  <a:pt x="284" y="154"/>
                  <a:pt x="287" y="155"/>
                  <a:pt x="289" y="156"/>
                </a:cubicBezTo>
                <a:cubicBezTo>
                  <a:pt x="294" y="158"/>
                  <a:pt x="300" y="158"/>
                  <a:pt x="305" y="156"/>
                </a:cubicBezTo>
                <a:cubicBezTo>
                  <a:pt x="310" y="154"/>
                  <a:pt x="314" y="150"/>
                  <a:pt x="314" y="145"/>
                </a:cubicBezTo>
                <a:cubicBezTo>
                  <a:pt x="315" y="142"/>
                  <a:pt x="314" y="138"/>
                  <a:pt x="31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9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Cloud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063" y="2918148"/>
            <a:ext cx="189212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Cloud ready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2" y="3429000"/>
            <a:ext cx="7534419" cy="1303458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Configuration</a:t>
            </a:r>
          </a:p>
          <a:p>
            <a:r>
              <a:rPr lang="en-US" sz="2353" dirty="0">
                <a:latin typeface="+mn-lt"/>
              </a:rPr>
              <a:t>Session</a:t>
            </a:r>
          </a:p>
          <a:p>
            <a:r>
              <a:rPr lang="en-US" sz="2353" dirty="0">
                <a:latin typeface="+mn-lt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8063" y="4917406"/>
            <a:ext cx="180466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Diagnostics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5445956"/>
            <a:ext cx="9847350" cy="905179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Run/Debug in Cloud</a:t>
            </a:r>
          </a:p>
          <a:p>
            <a:pPr lvl="1"/>
            <a:r>
              <a:rPr lang="en-US" dirty="0" smtClean="0"/>
              <a:t>Tracing/Logging without re-deploy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760446" y="4848339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5166" y="1781995"/>
            <a:ext cx="6819944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Seamless transition from on-premises to cloud</a:t>
            </a:r>
          </a:p>
        </p:txBody>
      </p:sp>
      <p:sp>
        <p:nvSpPr>
          <p:cNvPr id="10" name="Freeform 13"/>
          <p:cNvSpPr>
            <a:spLocks noChangeAspect="1" noEditPoints="1"/>
          </p:cNvSpPr>
          <p:nvPr/>
        </p:nvSpPr>
        <p:spPr bwMode="auto">
          <a:xfrm>
            <a:off x="1762153" y="1710853"/>
            <a:ext cx="604720" cy="60694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1" name="Freeform 13"/>
          <p:cNvSpPr>
            <a:spLocks noChangeAspect="1" noEditPoints="1"/>
          </p:cNvSpPr>
          <p:nvPr/>
        </p:nvSpPr>
        <p:spPr bwMode="auto">
          <a:xfrm>
            <a:off x="1756894" y="2824809"/>
            <a:ext cx="604720" cy="60694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black">
          <a:xfrm>
            <a:off x="1880220" y="4970759"/>
            <a:ext cx="358068" cy="337836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– Cross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227" y="3425343"/>
            <a:ext cx="1172500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Editors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65331" y="3907065"/>
            <a:ext cx="7534419" cy="905179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Visual Studio, Text, Cloud editors</a:t>
            </a:r>
          </a:p>
          <a:p>
            <a:r>
              <a:rPr lang="en-US" sz="2353" dirty="0">
                <a:latin typeface="+mn-lt"/>
              </a:rPr>
              <a:t>No editors (command line)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8228" y="4980767"/>
            <a:ext cx="4762779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Open Source with Contributions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160611" y="4911700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5331" y="1920057"/>
            <a:ext cx="1394997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Runtime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155918" y="3324389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67714" y="1838540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30116" y="2471746"/>
            <a:ext cx="7534419" cy="506901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Windows, Mac, Linux</a:t>
            </a:r>
          </a:p>
        </p:txBody>
      </p:sp>
      <p:pic>
        <p:nvPicPr>
          <p:cNvPr id="12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2357194" y="1905407"/>
            <a:ext cx="206049" cy="2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35" y="2105856"/>
            <a:ext cx="237305" cy="2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2268994" y="2089141"/>
            <a:ext cx="193259" cy="230613"/>
            <a:chOff x="3485" y="1766"/>
            <a:chExt cx="745" cy="889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85" y="2008"/>
              <a:ext cx="745" cy="647"/>
            </a:xfrm>
            <a:custGeom>
              <a:avLst/>
              <a:gdLst>
                <a:gd name="T0" fmla="*/ 296 w 296"/>
                <a:gd name="T1" fmla="*/ 167 h 256"/>
                <a:gd name="T2" fmla="*/ 274 w 296"/>
                <a:gd name="T3" fmla="*/ 207 h 256"/>
                <a:gd name="T4" fmla="*/ 216 w 296"/>
                <a:gd name="T5" fmla="*/ 256 h 256"/>
                <a:gd name="T6" fmla="*/ 159 w 296"/>
                <a:gd name="T7" fmla="*/ 242 h 256"/>
                <a:gd name="T8" fmla="*/ 101 w 296"/>
                <a:gd name="T9" fmla="*/ 256 h 256"/>
                <a:gd name="T10" fmla="*/ 44 w 296"/>
                <a:gd name="T11" fmla="*/ 210 h 256"/>
                <a:gd name="T12" fmla="*/ 24 w 296"/>
                <a:gd name="T13" fmla="*/ 42 h 256"/>
                <a:gd name="T14" fmla="*/ 94 w 296"/>
                <a:gd name="T15" fmla="*/ 0 h 256"/>
                <a:gd name="T16" fmla="*/ 158 w 296"/>
                <a:gd name="T17" fmla="*/ 15 h 256"/>
                <a:gd name="T18" fmla="*/ 222 w 296"/>
                <a:gd name="T19" fmla="*/ 0 h 256"/>
                <a:gd name="T20" fmla="*/ 286 w 296"/>
                <a:gd name="T21" fmla="*/ 34 h 256"/>
                <a:gd name="T22" fmla="*/ 296 w 296"/>
                <a:gd name="T23" fmla="*/ 16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6" h="256">
                  <a:moveTo>
                    <a:pt x="296" y="167"/>
                  </a:moveTo>
                  <a:cubicBezTo>
                    <a:pt x="288" y="184"/>
                    <a:pt x="284" y="192"/>
                    <a:pt x="274" y="207"/>
                  </a:cubicBezTo>
                  <a:cubicBezTo>
                    <a:pt x="260" y="229"/>
                    <a:pt x="240" y="255"/>
                    <a:pt x="216" y="256"/>
                  </a:cubicBezTo>
                  <a:cubicBezTo>
                    <a:pt x="194" y="256"/>
                    <a:pt x="188" y="241"/>
                    <a:pt x="159" y="242"/>
                  </a:cubicBezTo>
                  <a:cubicBezTo>
                    <a:pt x="129" y="242"/>
                    <a:pt x="123" y="256"/>
                    <a:pt x="101" y="256"/>
                  </a:cubicBezTo>
                  <a:cubicBezTo>
                    <a:pt x="76" y="255"/>
                    <a:pt x="58" y="231"/>
                    <a:pt x="44" y="210"/>
                  </a:cubicBezTo>
                  <a:cubicBezTo>
                    <a:pt x="4" y="150"/>
                    <a:pt x="0" y="80"/>
                    <a:pt x="24" y="42"/>
                  </a:cubicBezTo>
                  <a:cubicBezTo>
                    <a:pt x="42" y="16"/>
                    <a:pt x="69" y="0"/>
                    <a:pt x="94" y="0"/>
                  </a:cubicBezTo>
                  <a:cubicBezTo>
                    <a:pt x="120" y="0"/>
                    <a:pt x="137" y="15"/>
                    <a:pt x="158" y="15"/>
                  </a:cubicBezTo>
                  <a:cubicBezTo>
                    <a:pt x="179" y="15"/>
                    <a:pt x="192" y="0"/>
                    <a:pt x="222" y="0"/>
                  </a:cubicBezTo>
                  <a:cubicBezTo>
                    <a:pt x="245" y="0"/>
                    <a:pt x="269" y="13"/>
                    <a:pt x="286" y="34"/>
                  </a:cubicBezTo>
                  <a:cubicBezTo>
                    <a:pt x="230" y="65"/>
                    <a:pt x="239" y="145"/>
                    <a:pt x="296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50">
                <a:defRPr/>
              </a:pPr>
              <a:endParaRPr lang="en-US" sz="1765" kern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825" y="1766"/>
              <a:ext cx="175" cy="191"/>
            </a:xfrm>
            <a:custGeom>
              <a:avLst/>
              <a:gdLst>
                <a:gd name="T0" fmla="*/ 55 w 74"/>
                <a:gd name="T1" fmla="*/ 54 h 81"/>
                <a:gd name="T2" fmla="*/ 71 w 74"/>
                <a:gd name="T3" fmla="*/ 0 h 81"/>
                <a:gd name="T4" fmla="*/ 20 w 74"/>
                <a:gd name="T5" fmla="*/ 28 h 81"/>
                <a:gd name="T6" fmla="*/ 4 w 74"/>
                <a:gd name="T7" fmla="*/ 81 h 81"/>
                <a:gd name="T8" fmla="*/ 55 w 74"/>
                <a:gd name="T9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1">
                  <a:moveTo>
                    <a:pt x="55" y="54"/>
                  </a:moveTo>
                  <a:cubicBezTo>
                    <a:pt x="66" y="40"/>
                    <a:pt x="74" y="21"/>
                    <a:pt x="71" y="0"/>
                  </a:cubicBezTo>
                  <a:cubicBezTo>
                    <a:pt x="54" y="2"/>
                    <a:pt x="33" y="13"/>
                    <a:pt x="20" y="28"/>
                  </a:cubicBezTo>
                  <a:cubicBezTo>
                    <a:pt x="9" y="41"/>
                    <a:pt x="0" y="61"/>
                    <a:pt x="4" y="81"/>
                  </a:cubicBezTo>
                  <a:cubicBezTo>
                    <a:pt x="23" y="81"/>
                    <a:pt x="44" y="70"/>
                    <a:pt x="5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50">
                <a:defRPr/>
              </a:pPr>
              <a:endParaRPr lang="en-US" sz="1765" ker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Freeform 110"/>
          <p:cNvSpPr>
            <a:spLocks noEditPoints="1"/>
          </p:cNvSpPr>
          <p:nvPr/>
        </p:nvSpPr>
        <p:spPr bwMode="black">
          <a:xfrm>
            <a:off x="2365624" y="3485947"/>
            <a:ext cx="250446" cy="252622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93678" y="5031349"/>
            <a:ext cx="54213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5" dirty="0">
                <a:solidFill>
                  <a:srgbClr val="FFFFFF"/>
                </a:solidFill>
              </a:rPr>
              <a:t>OSS</a:t>
            </a:r>
          </a:p>
        </p:txBody>
      </p:sp>
    </p:spTree>
    <p:extLst>
      <p:ext uri="{BB962C8B-B14F-4D97-AF65-F5344CB8AC3E}">
        <p14:creationId xmlns:p14="http://schemas.microsoft.com/office/powerpoint/2010/main" val="165521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15" y="157012"/>
            <a:ext cx="9224171" cy="65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5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7" y="1078751"/>
            <a:ext cx="10412627" cy="47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Middlewares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0" y="1189176"/>
            <a:ext cx="7721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32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" y="3805881"/>
            <a:ext cx="9131644" cy="2943755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Autofit/>
          </a:bodyPr>
          <a:lstStyle>
            <a:lvl1pPr algn="ctr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JavaScript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3406"/>
          </a:xfrm>
        </p:spPr>
        <p:txBody>
          <a:bodyPr/>
          <a:lstStyle/>
          <a:p>
            <a:r>
              <a:rPr lang="en-US" sz="4400" b="1" dirty="0" err="1" smtClean="0"/>
              <a:t>nbellocam</a:t>
            </a:r>
            <a:r>
              <a:rPr lang="en-US" sz="4400" b="1" dirty="0" smtClean="0"/>
              <a:t>/asp-net-core-angular-workshop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31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9915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 smtClean="0"/>
              <a:t>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0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Arrancamos</a:t>
            </a:r>
            <a:r>
              <a:rPr lang="en-US" sz="7200" dirty="0" smtClean="0"/>
              <a:t>!</a:t>
            </a:r>
            <a:endParaRPr lang="en-US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83264"/>
          </a:xfrm>
        </p:spPr>
        <p:txBody>
          <a:bodyPr/>
          <a:lstStyle/>
          <a:p>
            <a:r>
              <a:rPr lang="en-US" sz="3600" dirty="0"/>
              <a:t>GitHub: </a:t>
            </a:r>
            <a:r>
              <a:rPr lang="en-US" sz="3600" dirty="0" err="1" smtClean="0"/>
              <a:t>nbellocam</a:t>
            </a:r>
            <a:r>
              <a:rPr lang="en-US" sz="3600" dirty="0" smtClean="0"/>
              <a:t>/asp-net-core-angular-workshop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5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Nicolas Bello Camilletti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nbellocam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Arrancamos</a:t>
            </a:r>
            <a:r>
              <a:rPr lang="en-US" sz="7200" dirty="0" smtClean="0"/>
              <a:t>!</a:t>
            </a:r>
            <a:endParaRPr lang="en-US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83264"/>
          </a:xfrm>
        </p:spPr>
        <p:txBody>
          <a:bodyPr/>
          <a:lstStyle/>
          <a:p>
            <a:r>
              <a:rPr lang="en-US" sz="3600" dirty="0"/>
              <a:t>GitHub: </a:t>
            </a:r>
            <a:r>
              <a:rPr lang="en-US" sz="3600" dirty="0" err="1" smtClean="0"/>
              <a:t>nbellocam</a:t>
            </a:r>
            <a:r>
              <a:rPr lang="en-US" sz="3600" dirty="0" smtClean="0"/>
              <a:t>/asp-net-core-angular-workshop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68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734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</p:spTree>
    <p:extLst>
      <p:ext uri="{BB962C8B-B14F-4D97-AF65-F5344CB8AC3E}">
        <p14:creationId xmlns:p14="http://schemas.microsoft.com/office/powerpoint/2010/main" val="133451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9915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 smtClean="0"/>
              <a:t>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1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las </a:t>
            </a:r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7"/>
            <a:ext cx="12240000" cy="70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8"/>
            <a:ext cx="12204000" cy="70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893"/>
            <a:ext cx="12192000" cy="5742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7"/>
            <a:ext cx="12250112" cy="70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2016-white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6-white" id="{A68A6745-E56B-6D4F-A198-87763567A5A6}" vid="{115AEFE6-6071-934A-8386-5BF5DB4D52B5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Build2016-white</Template>
  <TotalTime>132</TotalTime>
  <Words>314</Words>
  <Application>Microsoft Macintosh PowerPoint</Application>
  <PresentationFormat>Widescreen</PresentationFormat>
  <Paragraphs>84</Paragraphs>
  <Slides>24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Wingdings</vt:lpstr>
      <vt:lpstr>Build2016-white</vt:lpstr>
      <vt:lpstr>5-30721_Build_2016_Template_Dark</vt:lpstr>
      <vt:lpstr>Workshop:  Introducción a ASP.NET Core con Angular 2</vt:lpstr>
      <vt:lpstr>Contenido en github</vt:lpstr>
      <vt:lpstr>Conceptos del workshop</vt:lpstr>
      <vt:lpstr>Módulos</vt:lpstr>
      <vt:lpstr>Introducción a las tecnologías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Core and the Modern Web</vt:lpstr>
      <vt:lpstr>Modern Web - Agility</vt:lpstr>
      <vt:lpstr>Modern Web - Fast</vt:lpstr>
      <vt:lpstr>Modern Web - Cloud</vt:lpstr>
      <vt:lpstr>Modern Web – Cross Platform</vt:lpstr>
      <vt:lpstr>PowerPoint Presentation</vt:lpstr>
      <vt:lpstr>PowerPoint Presentation</vt:lpstr>
      <vt:lpstr>Middlewares</vt:lpstr>
      <vt:lpstr>PowerPoint Presentation</vt:lpstr>
      <vt:lpstr>Preguntas?</vt:lpstr>
      <vt:lpstr>Módulos</vt:lpstr>
      <vt:lpstr>Arrancamos!</vt:lpstr>
      <vt:lpstr>Muchas Gracias!</vt:lpstr>
      <vt:lpstr>Arrancamos!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ASP.NET Core</dc:title>
  <dc:creator>Nicolas Bello Camilletti</dc:creator>
  <cp:lastModifiedBy>Nicolas Bello Camilletti</cp:lastModifiedBy>
  <cp:revision>15</cp:revision>
  <dcterms:created xsi:type="dcterms:W3CDTF">2016-10-04T18:44:06Z</dcterms:created>
  <dcterms:modified xsi:type="dcterms:W3CDTF">2016-10-21T21:15:22Z</dcterms:modified>
</cp:coreProperties>
</file>