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d29a0f314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3d29a0f31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d29a0f314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d29a0f31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d29a0f314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3d29a0f31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3d29a0f31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3d29a0f31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3d29a0f31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3d29a0f31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d29a0f314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d29a0f3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d29a0f314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d29a0f31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d29a0f314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d29a0f31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d29a0f314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d29a0f31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hyperlink" Target="https://www.cdc.gov/csels/dsepd/ss1978/lesson1/section11.html" TargetMode="External"/><Relationship Id="rId4" Type="http://schemas.openxmlformats.org/officeDocument/2006/relationships/hyperlink" Target="https://www.cnbc.com/2021/09/20/covid-is-americas-deadliest-pandemic-as-us-fatalities-near-1918-flu-estimates.html" TargetMode="External"/><Relationship Id="rId5" Type="http://schemas.openxmlformats.org/officeDocument/2006/relationships/hyperlink" Target="https://scdhec.gov/covid19/managing-covid-19-endemi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github.com/owid/covid-19-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COVID-19 Analysis: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International Trends in COVID-19 Cases and Deaths</a:t>
            </a:r>
            <a:endParaRPr sz="1900"/>
          </a:p>
        </p:txBody>
      </p:sp>
      <p:sp>
        <p:nvSpPr>
          <p:cNvPr id="87" name="Google Shape;87;p13"/>
          <p:cNvSpPr txBox="1"/>
          <p:nvPr/>
        </p:nvSpPr>
        <p:spPr>
          <a:xfrm>
            <a:off x="644650" y="3621025"/>
            <a:ext cx="751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Haley Miller, Maggie Samaan, Richard Hamilton, Aishwarya Karthik</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a:t>
            </a:r>
            <a:endParaRPr/>
          </a:p>
        </p:txBody>
      </p:sp>
      <p:sp>
        <p:nvSpPr>
          <p:cNvPr id="195" name="Google Shape;195;p22"/>
          <p:cNvSpPr/>
          <p:nvPr/>
        </p:nvSpPr>
        <p:spPr>
          <a:xfrm>
            <a:off x="432350" y="1304875"/>
            <a:ext cx="74268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6" name="Google Shape;196;p22"/>
          <p:cNvSpPr txBox="1"/>
          <p:nvPr/>
        </p:nvSpPr>
        <p:spPr>
          <a:xfrm>
            <a:off x="534925" y="2139700"/>
            <a:ext cx="8037600" cy="248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24292F"/>
                </a:solidFill>
                <a:highlight>
                  <a:srgbClr val="FFFFFF"/>
                </a:highlight>
                <a:latin typeface="Roboto"/>
                <a:ea typeface="Roboto"/>
                <a:cs typeface="Roboto"/>
                <a:sym typeface="Roboto"/>
              </a:rPr>
              <a:t>Utilizing AWS, an RDS instance was created to access the data file located in an S3 bucket. PySpark was then used to load the data and create a column was added to act as an identifier for the various rows of data (“id_row”). Following, the data type of the “date” column was changed to accurately indicate the date data type. From there, the data was split into two dataframes (cases_data and demos_data) to reflect data relating to the COVID-19 cases and the data relating to the demographics of individuals diagnosed with COVID-19, respectively. Lastly, PySpark was used again to load the dataframes into Postgres tables.</a:t>
            </a:r>
            <a:endParaRPr>
              <a:solidFill>
                <a:srgbClr val="24292F"/>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sz="1100"/>
          </a:p>
          <a:p>
            <a:pPr indent="0" lvl="0" marL="0" rtl="0" algn="l">
              <a:spcBef>
                <a:spcPts val="0"/>
              </a:spcBef>
              <a:spcAft>
                <a:spcPts val="0"/>
              </a:spcAft>
              <a:buNone/>
            </a:pPr>
            <a:r>
              <a:t/>
            </a:r>
            <a:endParaRPr>
              <a:solidFill>
                <a:srgbClr val="24292F"/>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a:t>
            </a:r>
            <a:endParaRPr/>
          </a:p>
        </p:txBody>
      </p:sp>
      <p:sp>
        <p:nvSpPr>
          <p:cNvPr id="202" name="Google Shape;202;p23"/>
          <p:cNvSpPr/>
          <p:nvPr/>
        </p:nvSpPr>
        <p:spPr>
          <a:xfrm>
            <a:off x="432350" y="1304875"/>
            <a:ext cx="74268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3" name="Google Shape;203;p23"/>
          <p:cNvSpPr txBox="1"/>
          <p:nvPr/>
        </p:nvSpPr>
        <p:spPr>
          <a:xfrm>
            <a:off x="432350" y="2098550"/>
            <a:ext cx="8037600" cy="198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24292F"/>
                </a:solidFill>
                <a:highlight>
                  <a:srgbClr val="FFFFFF"/>
                </a:highlight>
                <a:latin typeface="Roboto"/>
                <a:ea typeface="Roboto"/>
                <a:cs typeface="Roboto"/>
                <a:sym typeface="Roboto"/>
              </a:rPr>
              <a:t>Using Postgres, the cases_data and demos_data tables were joined on the “id_row” column with a full outer join into the table combined_COVID_data. The data was filtered to only include valid countries within the location column and loaded into the table all_countries_data. A connection was made from the database to the next phase of analysis-the machine learning component. Please see the ERD below for the relationship between tables.</a:t>
            </a:r>
            <a:endParaRPr sz="1600">
              <a:solidFill>
                <a:srgbClr val="24292F"/>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sz="1100"/>
          </a:p>
          <a:p>
            <a:pPr indent="0" lvl="0" marL="0" rtl="0" algn="l">
              <a:spcBef>
                <a:spcPts val="0"/>
              </a:spcBef>
              <a:spcAft>
                <a:spcPts val="0"/>
              </a:spcAft>
              <a:buNone/>
            </a:pPr>
            <a:r>
              <a:t/>
            </a:r>
            <a:endParaRPr>
              <a:solidFill>
                <a:srgbClr val="24292F"/>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209" name="Google Shape;209;p24"/>
          <p:cNvSpPr txBox="1"/>
          <p:nvPr>
            <p:ph idx="4294967295" type="body"/>
          </p:nvPr>
        </p:nvSpPr>
        <p:spPr>
          <a:xfrm>
            <a:off x="432350" y="2070575"/>
            <a:ext cx="8400000" cy="26508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lang="en" sz="1400">
                <a:solidFill>
                  <a:srgbClr val="24292F"/>
                </a:solidFill>
                <a:highlight>
                  <a:srgbClr val="FFFFFF"/>
                </a:highlight>
              </a:rPr>
              <a:t>Data was preprocessed and </a:t>
            </a:r>
            <a:r>
              <a:rPr lang="en" sz="1400">
                <a:solidFill>
                  <a:srgbClr val="24292F"/>
                </a:solidFill>
                <a:highlight>
                  <a:srgbClr val="FFFFFF"/>
                </a:highlight>
              </a:rPr>
              <a:t>loaded</a:t>
            </a:r>
            <a:r>
              <a:rPr lang="en" sz="1400">
                <a:solidFill>
                  <a:srgbClr val="24292F"/>
                </a:solidFill>
                <a:highlight>
                  <a:srgbClr val="FFFFFF"/>
                </a:highlight>
              </a:rPr>
              <a:t> into a neural network to predict future COVID cases.</a:t>
            </a:r>
            <a:endParaRPr sz="1400">
              <a:solidFill>
                <a:srgbClr val="24292F"/>
              </a:solidFill>
              <a:highlight>
                <a:srgbClr val="FFFFFF"/>
              </a:highlight>
            </a:endParaRPr>
          </a:p>
          <a:p>
            <a:pPr indent="0" lvl="0" marL="0" rtl="0" algn="l">
              <a:spcBef>
                <a:spcPts val="1200"/>
              </a:spcBef>
              <a:spcAft>
                <a:spcPts val="800"/>
              </a:spcAft>
              <a:buNone/>
            </a:pPr>
            <a:r>
              <a:t/>
            </a:r>
            <a:endParaRPr sz="1600"/>
          </a:p>
        </p:txBody>
      </p:sp>
      <p:sp>
        <p:nvSpPr>
          <p:cNvPr id="210" name="Google Shape;210;p24"/>
          <p:cNvSpPr/>
          <p:nvPr/>
        </p:nvSpPr>
        <p:spPr>
          <a:xfrm>
            <a:off x="432351" y="1304875"/>
            <a:ext cx="82935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a:t>
            </a:r>
            <a:r>
              <a:rPr lang="en"/>
              <a:t>languages</a:t>
            </a:r>
            <a:r>
              <a:rPr lang="en"/>
              <a:t>, tools, algorithms used</a:t>
            </a:r>
            <a:endParaRPr/>
          </a:p>
        </p:txBody>
      </p:sp>
      <p:sp>
        <p:nvSpPr>
          <p:cNvPr id="216" name="Google Shape;216;p25"/>
          <p:cNvSpPr/>
          <p:nvPr/>
        </p:nvSpPr>
        <p:spPr>
          <a:xfrm>
            <a:off x="4147063" y="1049105"/>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p:nvPr/>
        </p:nvSpPr>
        <p:spPr>
          <a:xfrm>
            <a:off x="4147075" y="1049112"/>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txBox="1"/>
          <p:nvPr>
            <p:ph idx="4294967295" type="body"/>
          </p:nvPr>
        </p:nvSpPr>
        <p:spPr>
          <a:xfrm>
            <a:off x="4147075" y="110835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CEO</a:t>
            </a:r>
            <a:endParaRPr sz="1100">
              <a:solidFill>
                <a:schemeClr val="lt1"/>
              </a:solidFill>
            </a:endParaRPr>
          </a:p>
        </p:txBody>
      </p:sp>
      <p:sp>
        <p:nvSpPr>
          <p:cNvPr id="219" name="Google Shape;219;p25"/>
          <p:cNvSpPr txBox="1"/>
          <p:nvPr>
            <p:ph idx="4294967295" type="body"/>
          </p:nvPr>
        </p:nvSpPr>
        <p:spPr>
          <a:xfrm>
            <a:off x="4147075" y="145710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Wendy Writer</a:t>
            </a:r>
            <a:endParaRPr sz="1300">
              <a:solidFill>
                <a:schemeClr val="dk1"/>
              </a:solidFill>
            </a:endParaRPr>
          </a:p>
        </p:txBody>
      </p:sp>
      <p:grpSp>
        <p:nvGrpSpPr>
          <p:cNvPr id="220" name="Google Shape;220;p25"/>
          <p:cNvGrpSpPr/>
          <p:nvPr/>
        </p:nvGrpSpPr>
        <p:grpSpPr>
          <a:xfrm>
            <a:off x="1313413" y="1305605"/>
            <a:ext cx="5764800" cy="972900"/>
            <a:chOff x="1313413" y="1305605"/>
            <a:chExt cx="5764800" cy="972900"/>
          </a:xfrm>
        </p:grpSpPr>
        <p:cxnSp>
          <p:nvCxnSpPr>
            <p:cNvPr id="221" name="Google Shape;221;p25"/>
            <p:cNvCxnSpPr>
              <a:stCxn id="216" idx="2"/>
              <a:endCxn id="222" idx="0"/>
            </p:cNvCxnSpPr>
            <p:nvPr/>
          </p:nvCxnSpPr>
          <p:spPr>
            <a:xfrm flipH="1" rot="5400000">
              <a:off x="2872063" y="-253045"/>
              <a:ext cx="441000" cy="3558300"/>
            </a:xfrm>
            <a:prstGeom prst="bentConnector5">
              <a:avLst>
                <a:gd fmla="val -53997" name="adj1"/>
                <a:gd fmla="val 50001" name="adj2"/>
                <a:gd fmla="val 153998" name="adj3"/>
              </a:avLst>
            </a:prstGeom>
            <a:noFill/>
            <a:ln cap="flat" cmpd="sng" w="9525">
              <a:solidFill>
                <a:schemeClr val="lt2"/>
              </a:solidFill>
              <a:prstDash val="solid"/>
              <a:round/>
              <a:headEnd len="sm" w="sm" type="none"/>
              <a:tailEnd len="sm" w="sm" type="none"/>
            </a:ln>
          </p:spPr>
        </p:cxnSp>
        <p:cxnSp>
          <p:nvCxnSpPr>
            <p:cNvPr id="223" name="Google Shape;223;p25"/>
            <p:cNvCxnSpPr>
              <a:stCxn id="216" idx="2"/>
              <a:endCxn id="224" idx="0"/>
            </p:cNvCxnSpPr>
            <p:nvPr/>
          </p:nvCxnSpPr>
          <p:spPr>
            <a:xfrm flipH="1" rot="-5400000">
              <a:off x="5709013" y="909305"/>
              <a:ext cx="531900" cy="2206500"/>
            </a:xfrm>
            <a:prstGeom prst="bentConnector3">
              <a:avLst>
                <a:gd fmla="val 49999" name="adj1"/>
              </a:avLst>
            </a:prstGeom>
            <a:noFill/>
            <a:ln cap="flat" cmpd="sng" w="9525">
              <a:solidFill>
                <a:schemeClr val="lt2"/>
              </a:solidFill>
              <a:prstDash val="solid"/>
              <a:round/>
              <a:headEnd len="sm" w="sm" type="none"/>
              <a:tailEnd len="sm" w="sm" type="none"/>
            </a:ln>
          </p:spPr>
        </p:cxnSp>
      </p:grpSp>
      <p:sp>
        <p:nvSpPr>
          <p:cNvPr id="225" name="Google Shape;225;p25"/>
          <p:cNvSpPr/>
          <p:nvPr/>
        </p:nvSpPr>
        <p:spPr>
          <a:xfrm>
            <a:off x="2194905" y="2278501"/>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p:nvPr/>
        </p:nvSpPr>
        <p:spPr>
          <a:xfrm>
            <a:off x="588725" y="130559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txBox="1"/>
          <p:nvPr>
            <p:ph idx="4294967295" type="body"/>
          </p:nvPr>
        </p:nvSpPr>
        <p:spPr>
          <a:xfrm>
            <a:off x="959225" y="190180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Dir. of Sales</a:t>
            </a:r>
            <a:endParaRPr sz="1100">
              <a:solidFill>
                <a:schemeClr val="lt1"/>
              </a:solidFill>
            </a:endParaRPr>
          </a:p>
        </p:txBody>
      </p:sp>
      <p:sp>
        <p:nvSpPr>
          <p:cNvPr id="227" name="Google Shape;227;p25"/>
          <p:cNvSpPr txBox="1"/>
          <p:nvPr>
            <p:ph idx="4294967295" type="body"/>
          </p:nvPr>
        </p:nvSpPr>
        <p:spPr>
          <a:xfrm>
            <a:off x="2193638" y="268658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Ronny Reader</a:t>
            </a:r>
            <a:endParaRPr sz="1300">
              <a:solidFill>
                <a:schemeClr val="dk1"/>
              </a:solidFill>
            </a:endParaRPr>
          </a:p>
        </p:txBody>
      </p:sp>
      <p:grpSp>
        <p:nvGrpSpPr>
          <p:cNvPr id="228" name="Google Shape;228;p25"/>
          <p:cNvGrpSpPr/>
          <p:nvPr/>
        </p:nvGrpSpPr>
        <p:grpSpPr>
          <a:xfrm>
            <a:off x="1256055" y="2975701"/>
            <a:ext cx="3327300" cy="531900"/>
            <a:chOff x="1256055" y="2975701"/>
            <a:chExt cx="3327300" cy="531900"/>
          </a:xfrm>
        </p:grpSpPr>
        <p:cxnSp>
          <p:nvCxnSpPr>
            <p:cNvPr id="229" name="Google Shape;229;p25"/>
            <p:cNvCxnSpPr>
              <a:stCxn id="225" idx="2"/>
              <a:endCxn id="230" idx="0"/>
            </p:cNvCxnSpPr>
            <p:nvPr/>
          </p:nvCxnSpPr>
          <p:spPr>
            <a:xfrm>
              <a:off x="2919555" y="2975701"/>
              <a:ext cx="0" cy="531900"/>
            </a:xfrm>
            <a:prstGeom prst="straightConnector1">
              <a:avLst/>
            </a:prstGeom>
            <a:noFill/>
            <a:ln cap="flat" cmpd="sng" w="9525">
              <a:solidFill>
                <a:schemeClr val="lt2"/>
              </a:solidFill>
              <a:prstDash val="solid"/>
              <a:round/>
              <a:headEnd len="sm" w="sm" type="none"/>
              <a:tailEnd len="sm" w="sm" type="none"/>
            </a:ln>
          </p:spPr>
        </p:cxnSp>
        <p:cxnSp>
          <p:nvCxnSpPr>
            <p:cNvPr id="231" name="Google Shape;231;p25"/>
            <p:cNvCxnSpPr>
              <a:stCxn id="225" idx="2"/>
              <a:endCxn id="232" idx="0"/>
            </p:cNvCxnSpPr>
            <p:nvPr/>
          </p:nvCxnSpPr>
          <p:spPr>
            <a:xfrm rot="5400000">
              <a:off x="1821855" y="2409901"/>
              <a:ext cx="531900" cy="1663500"/>
            </a:xfrm>
            <a:prstGeom prst="bentConnector3">
              <a:avLst>
                <a:gd fmla="val 50012" name="adj1"/>
              </a:avLst>
            </a:prstGeom>
            <a:noFill/>
            <a:ln cap="flat" cmpd="sng" w="9525">
              <a:solidFill>
                <a:schemeClr val="lt2"/>
              </a:solidFill>
              <a:prstDash val="solid"/>
              <a:round/>
              <a:headEnd len="sm" w="sm" type="none"/>
              <a:tailEnd len="sm" w="sm" type="none"/>
            </a:ln>
          </p:spPr>
        </p:cxnSp>
        <p:cxnSp>
          <p:nvCxnSpPr>
            <p:cNvPr id="233" name="Google Shape;233;p25"/>
            <p:cNvCxnSpPr>
              <a:stCxn id="225" idx="2"/>
              <a:endCxn id="234" idx="0"/>
            </p:cNvCxnSpPr>
            <p:nvPr/>
          </p:nvCxnSpPr>
          <p:spPr>
            <a:xfrm flipH="1" rot="-5400000">
              <a:off x="3485505" y="2409751"/>
              <a:ext cx="531900" cy="1663800"/>
            </a:xfrm>
            <a:prstGeom prst="bentConnector3">
              <a:avLst>
                <a:gd fmla="val 50012" name="adj1"/>
              </a:avLst>
            </a:prstGeom>
            <a:noFill/>
            <a:ln cap="flat" cmpd="sng" w="9525">
              <a:solidFill>
                <a:schemeClr val="lt2"/>
              </a:solidFill>
              <a:prstDash val="solid"/>
              <a:round/>
              <a:headEnd len="sm" w="sm" type="none"/>
              <a:tailEnd len="sm" w="sm" type="none"/>
            </a:ln>
          </p:spPr>
        </p:cxnSp>
      </p:grpSp>
      <p:sp>
        <p:nvSpPr>
          <p:cNvPr id="235" name="Google Shape;235;p25"/>
          <p:cNvSpPr/>
          <p:nvPr/>
        </p:nvSpPr>
        <p:spPr>
          <a:xfrm>
            <a:off x="531436"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p:nvPr/>
        </p:nvSpPr>
        <p:spPr>
          <a:xfrm>
            <a:off x="53145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txBox="1"/>
          <p:nvPr>
            <p:ph idx="4294967295" type="body"/>
          </p:nvPr>
        </p:nvSpPr>
        <p:spPr>
          <a:xfrm>
            <a:off x="531750"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North America Lead</a:t>
            </a:r>
            <a:endParaRPr sz="1100">
              <a:solidFill>
                <a:schemeClr val="lt1"/>
              </a:solidFill>
            </a:endParaRPr>
          </a:p>
        </p:txBody>
      </p:sp>
      <p:sp>
        <p:nvSpPr>
          <p:cNvPr id="237" name="Google Shape;237;p25"/>
          <p:cNvSpPr txBox="1"/>
          <p:nvPr>
            <p:ph idx="4294967295" type="body"/>
          </p:nvPr>
        </p:nvSpPr>
        <p:spPr>
          <a:xfrm>
            <a:off x="531738"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Perry Presenter</a:t>
            </a:r>
            <a:endParaRPr sz="1300">
              <a:solidFill>
                <a:schemeClr val="dk1"/>
              </a:solidFill>
            </a:endParaRPr>
          </a:p>
        </p:txBody>
      </p:sp>
      <p:sp>
        <p:nvSpPr>
          <p:cNvPr id="238" name="Google Shape;238;p25"/>
          <p:cNvSpPr/>
          <p:nvPr/>
        </p:nvSpPr>
        <p:spPr>
          <a:xfrm>
            <a:off x="2194998"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
          <p:cNvSpPr/>
          <p:nvPr/>
        </p:nvSpPr>
        <p:spPr>
          <a:xfrm>
            <a:off x="2195013"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txBox="1"/>
          <p:nvPr>
            <p:ph idx="4294967295" type="body"/>
          </p:nvPr>
        </p:nvSpPr>
        <p:spPr>
          <a:xfrm>
            <a:off x="2195138"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Asia Lead</a:t>
            </a:r>
            <a:endParaRPr sz="1100">
              <a:solidFill>
                <a:schemeClr val="lt1"/>
              </a:solidFill>
            </a:endParaRPr>
          </a:p>
        </p:txBody>
      </p:sp>
      <p:sp>
        <p:nvSpPr>
          <p:cNvPr id="240" name="Google Shape;240;p25"/>
          <p:cNvSpPr txBox="1"/>
          <p:nvPr>
            <p:ph idx="4294967295" type="body"/>
          </p:nvPr>
        </p:nvSpPr>
        <p:spPr>
          <a:xfrm>
            <a:off x="2195163"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Vinny Viewer</a:t>
            </a:r>
            <a:endParaRPr sz="1300">
              <a:solidFill>
                <a:schemeClr val="dk1"/>
              </a:solidFill>
            </a:endParaRPr>
          </a:p>
        </p:txBody>
      </p:sp>
      <p:sp>
        <p:nvSpPr>
          <p:cNvPr id="241" name="Google Shape;241;p25"/>
          <p:cNvSpPr/>
          <p:nvPr/>
        </p:nvSpPr>
        <p:spPr>
          <a:xfrm>
            <a:off x="3858523"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p:nvPr/>
        </p:nvSpPr>
        <p:spPr>
          <a:xfrm>
            <a:off x="385860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txBox="1"/>
          <p:nvPr>
            <p:ph idx="4294967295" type="body"/>
          </p:nvPr>
        </p:nvSpPr>
        <p:spPr>
          <a:xfrm>
            <a:off x="3858613"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Europe Lead</a:t>
            </a:r>
            <a:endParaRPr sz="1100">
              <a:solidFill>
                <a:schemeClr val="lt1"/>
              </a:solidFill>
            </a:endParaRPr>
          </a:p>
        </p:txBody>
      </p:sp>
      <p:sp>
        <p:nvSpPr>
          <p:cNvPr id="243" name="Google Shape;243;p25"/>
          <p:cNvSpPr txBox="1"/>
          <p:nvPr>
            <p:ph idx="4294967295" type="body"/>
          </p:nvPr>
        </p:nvSpPr>
        <p:spPr>
          <a:xfrm>
            <a:off x="3858700"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Molly Maker</a:t>
            </a:r>
            <a:endParaRPr sz="1300">
              <a:solidFill>
                <a:schemeClr val="dk1"/>
              </a:solidFill>
            </a:endParaRPr>
          </a:p>
        </p:txBody>
      </p:sp>
      <p:sp>
        <p:nvSpPr>
          <p:cNvPr id="244" name="Google Shape;244;p25"/>
          <p:cNvSpPr/>
          <p:nvPr/>
        </p:nvSpPr>
        <p:spPr>
          <a:xfrm>
            <a:off x="6353691" y="2278501"/>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p:nvPr/>
        </p:nvSpPr>
        <p:spPr>
          <a:xfrm>
            <a:off x="6353700" y="227849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txBox="1"/>
          <p:nvPr>
            <p:ph idx="4294967295" type="body"/>
          </p:nvPr>
        </p:nvSpPr>
        <p:spPr>
          <a:xfrm>
            <a:off x="6353925" y="233775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Dir. of Engineering</a:t>
            </a:r>
            <a:endParaRPr sz="1100">
              <a:solidFill>
                <a:schemeClr val="lt1"/>
              </a:solidFill>
            </a:endParaRPr>
          </a:p>
        </p:txBody>
      </p:sp>
      <p:sp>
        <p:nvSpPr>
          <p:cNvPr id="246" name="Google Shape;246;p25"/>
          <p:cNvSpPr txBox="1"/>
          <p:nvPr>
            <p:ph idx="4294967295" type="body"/>
          </p:nvPr>
        </p:nvSpPr>
        <p:spPr>
          <a:xfrm>
            <a:off x="6352413" y="268658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Abby Author</a:t>
            </a:r>
            <a:endParaRPr sz="1300">
              <a:solidFill>
                <a:schemeClr val="dk1"/>
              </a:solidFill>
            </a:endParaRPr>
          </a:p>
        </p:txBody>
      </p:sp>
      <p:grpSp>
        <p:nvGrpSpPr>
          <p:cNvPr id="247" name="Google Shape;247;p25"/>
          <p:cNvGrpSpPr/>
          <p:nvPr/>
        </p:nvGrpSpPr>
        <p:grpSpPr>
          <a:xfrm>
            <a:off x="6246741" y="2975701"/>
            <a:ext cx="1663500" cy="531900"/>
            <a:chOff x="6246741" y="2975701"/>
            <a:chExt cx="1663500" cy="531900"/>
          </a:xfrm>
        </p:grpSpPr>
        <p:cxnSp>
          <p:nvCxnSpPr>
            <p:cNvPr id="248" name="Google Shape;248;p25"/>
            <p:cNvCxnSpPr>
              <a:stCxn id="244" idx="2"/>
              <a:endCxn id="249" idx="0"/>
            </p:cNvCxnSpPr>
            <p:nvPr/>
          </p:nvCxnSpPr>
          <p:spPr>
            <a:xfrm rot="5400000">
              <a:off x="6396591" y="2825851"/>
              <a:ext cx="531900" cy="831600"/>
            </a:xfrm>
            <a:prstGeom prst="bentConnector3">
              <a:avLst>
                <a:gd fmla="val 50012" name="adj1"/>
              </a:avLst>
            </a:prstGeom>
            <a:noFill/>
            <a:ln cap="flat" cmpd="sng" w="9525">
              <a:solidFill>
                <a:schemeClr val="lt2"/>
              </a:solidFill>
              <a:prstDash val="solid"/>
              <a:round/>
              <a:headEnd len="sm" w="sm" type="none"/>
              <a:tailEnd len="sm" w="sm" type="none"/>
            </a:ln>
          </p:spPr>
        </p:cxnSp>
        <p:cxnSp>
          <p:nvCxnSpPr>
            <p:cNvPr id="250" name="Google Shape;250;p25"/>
            <p:cNvCxnSpPr>
              <a:stCxn id="244" idx="2"/>
              <a:endCxn id="251" idx="0"/>
            </p:cNvCxnSpPr>
            <p:nvPr/>
          </p:nvCxnSpPr>
          <p:spPr>
            <a:xfrm flipH="1" rot="-5400000">
              <a:off x="7228341" y="2825701"/>
              <a:ext cx="531900" cy="831900"/>
            </a:xfrm>
            <a:prstGeom prst="bentConnector3">
              <a:avLst>
                <a:gd fmla="val 50013" name="adj1"/>
              </a:avLst>
            </a:prstGeom>
            <a:noFill/>
            <a:ln cap="flat" cmpd="sng" w="9525">
              <a:solidFill>
                <a:schemeClr val="lt2"/>
              </a:solidFill>
              <a:prstDash val="solid"/>
              <a:round/>
              <a:headEnd len="sm" w="sm" type="none"/>
              <a:tailEnd len="sm" w="sm" type="none"/>
            </a:ln>
          </p:spPr>
        </p:cxnSp>
      </p:grpSp>
      <p:sp>
        <p:nvSpPr>
          <p:cNvPr id="252" name="Google Shape;252;p25"/>
          <p:cNvSpPr/>
          <p:nvPr/>
        </p:nvSpPr>
        <p:spPr>
          <a:xfrm>
            <a:off x="5522206" y="350781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
          <p:cNvSpPr/>
          <p:nvPr/>
        </p:nvSpPr>
        <p:spPr>
          <a:xfrm>
            <a:off x="5522175"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
          <p:cNvSpPr txBox="1"/>
          <p:nvPr>
            <p:ph idx="4294967295" type="body"/>
          </p:nvPr>
        </p:nvSpPr>
        <p:spPr>
          <a:xfrm>
            <a:off x="5522338"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Front End Lead</a:t>
            </a:r>
            <a:endParaRPr sz="1100">
              <a:solidFill>
                <a:schemeClr val="lt1"/>
              </a:solidFill>
            </a:endParaRPr>
          </a:p>
        </p:txBody>
      </p:sp>
      <p:sp>
        <p:nvSpPr>
          <p:cNvPr id="254" name="Google Shape;254;p25"/>
          <p:cNvSpPr txBox="1"/>
          <p:nvPr>
            <p:ph idx="4294967295" type="body"/>
          </p:nvPr>
        </p:nvSpPr>
        <p:spPr>
          <a:xfrm>
            <a:off x="5522263"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Casey Creator</a:t>
            </a:r>
            <a:endParaRPr sz="1300">
              <a:solidFill>
                <a:schemeClr val="dk1"/>
              </a:solidFill>
            </a:endParaRPr>
          </a:p>
        </p:txBody>
      </p:sp>
      <p:sp>
        <p:nvSpPr>
          <p:cNvPr id="255" name="Google Shape;255;p25"/>
          <p:cNvSpPr/>
          <p:nvPr/>
        </p:nvSpPr>
        <p:spPr>
          <a:xfrm>
            <a:off x="7185791" y="350781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
          <p:cNvSpPr/>
          <p:nvPr/>
        </p:nvSpPr>
        <p:spPr>
          <a:xfrm>
            <a:off x="7185650" y="3507737"/>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txBox="1"/>
          <p:nvPr>
            <p:ph idx="4294967295" type="body"/>
          </p:nvPr>
        </p:nvSpPr>
        <p:spPr>
          <a:xfrm>
            <a:off x="7185738"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Back End Lead</a:t>
            </a:r>
            <a:endParaRPr sz="1100">
              <a:solidFill>
                <a:schemeClr val="lt1"/>
              </a:solidFill>
            </a:endParaRPr>
          </a:p>
        </p:txBody>
      </p:sp>
      <p:sp>
        <p:nvSpPr>
          <p:cNvPr id="257" name="Google Shape;257;p25"/>
          <p:cNvSpPr txBox="1"/>
          <p:nvPr>
            <p:ph idx="4294967295" type="body"/>
          </p:nvPr>
        </p:nvSpPr>
        <p:spPr>
          <a:xfrm>
            <a:off x="7185688"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Berry Books</a:t>
            </a:r>
            <a:endParaRPr sz="13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6"/>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Technologies, languages, tools, algorithms used</a:t>
            </a:r>
            <a:endParaRPr sz="3000"/>
          </a:p>
          <a:p>
            <a:pPr indent="0" lvl="0" marL="0" rtl="0" algn="ctr">
              <a:spcBef>
                <a:spcPts val="0"/>
              </a:spcBef>
              <a:spcAft>
                <a:spcPts val="0"/>
              </a:spcAft>
              <a:buNone/>
            </a:pPr>
            <a:r>
              <a:t/>
            </a:r>
            <a:endParaRPr/>
          </a:p>
        </p:txBody>
      </p:sp>
      <p:sp>
        <p:nvSpPr>
          <p:cNvPr id="263" name="Google Shape;263;p26"/>
          <p:cNvSpPr txBox="1"/>
          <p:nvPr>
            <p:ph idx="2" type="body"/>
          </p:nvPr>
        </p:nvSpPr>
        <p:spPr>
          <a:xfrm>
            <a:off x="4980650" y="998525"/>
            <a:ext cx="3837000" cy="3695100"/>
          </a:xfrm>
          <a:prstGeom prst="rect">
            <a:avLst/>
          </a:prstGeom>
        </p:spPr>
        <p:txBody>
          <a:bodyPr anchorCtr="0" anchor="ctr" bIns="91425" lIns="91425" spcFirstLastPara="1" rIns="91425" wrap="square" tIns="91425">
            <a:noAutofit/>
          </a:bodyPr>
          <a:lstStyle/>
          <a:p>
            <a:pPr indent="0" lvl="0" marL="419100" marR="114300" rtl="0" algn="l">
              <a:spcBef>
                <a:spcPts val="0"/>
              </a:spcBef>
              <a:spcAft>
                <a:spcPts val="0"/>
              </a:spcAft>
              <a:buNone/>
            </a:pPr>
            <a:r>
              <a:rPr lang="en" sz="1400">
                <a:highlight>
                  <a:schemeClr val="accent2"/>
                </a:highlight>
              </a:rPr>
              <a:t>- Software &amp; Framework:Python (3.7.13), Jupyter Notebook (6.4.11), Anaconda (4.13.0), PostgreSQL (11.15-R1), pgAdmin4 (6.7), Spark (3.2.1), Visual Studio Code (1.65.0)</a:t>
            </a:r>
            <a:endParaRPr sz="1400">
              <a:highlight>
                <a:schemeClr val="accent2"/>
              </a:highlight>
            </a:endParaRPr>
          </a:p>
          <a:p>
            <a:pPr indent="0" lvl="0" marL="419100" marR="114300" rtl="0" algn="l">
              <a:spcBef>
                <a:spcPts val="0"/>
              </a:spcBef>
              <a:spcAft>
                <a:spcPts val="0"/>
              </a:spcAft>
              <a:buNone/>
            </a:pPr>
            <a:r>
              <a:t/>
            </a:r>
            <a:endParaRPr sz="1400">
              <a:highlight>
                <a:schemeClr val="accent2"/>
              </a:highlight>
            </a:endParaRPr>
          </a:p>
          <a:p>
            <a:pPr indent="0" lvl="0" marL="419100" marR="114300" rtl="0" algn="l">
              <a:spcBef>
                <a:spcPts val="0"/>
              </a:spcBef>
              <a:spcAft>
                <a:spcPts val="0"/>
              </a:spcAft>
              <a:buNone/>
            </a:pPr>
            <a:r>
              <a:rPr lang="en" sz="1400">
                <a:highlight>
                  <a:schemeClr val="accent2"/>
                </a:highlight>
              </a:rPr>
              <a:t>- Libraries &amp; Packages: Pandas (1.3.5), matplotlib (3.5.1), NumPy (1.21.5), PySpark, JAVA, PostgreSQL driver, MLlib, Scikit-learn (1.0.2), Scikit-learn (0.23.2) for Ensemble Learning, imbalanced-learn library (0.7.0) tensorflow (2.3.0), keras-applications (1.0.8),  keras-preprocessing (1.1.2), psycopg2 (2.9.3)</a:t>
            </a:r>
            <a:endParaRPr sz="1400">
              <a:highlight>
                <a:schemeClr val="accent2"/>
              </a:highlight>
            </a:endParaRPr>
          </a:p>
          <a:p>
            <a:pPr indent="0" lvl="0" marL="419100" marR="114300" rtl="0" algn="l">
              <a:spcBef>
                <a:spcPts val="0"/>
              </a:spcBef>
              <a:spcAft>
                <a:spcPts val="0"/>
              </a:spcAft>
              <a:buNone/>
            </a:pPr>
            <a:r>
              <a:t/>
            </a:r>
            <a:endParaRPr sz="1400">
              <a:highlight>
                <a:schemeClr val="accent2"/>
              </a:highlight>
            </a:endParaRPr>
          </a:p>
          <a:p>
            <a:pPr indent="0" lvl="0" marL="419100" marR="114300" rtl="0" algn="l">
              <a:spcBef>
                <a:spcPts val="0"/>
              </a:spcBef>
              <a:spcAft>
                <a:spcPts val="0"/>
              </a:spcAft>
              <a:buNone/>
            </a:pPr>
            <a:r>
              <a:rPr lang="en" sz="1400">
                <a:highlight>
                  <a:schemeClr val="accent2"/>
                </a:highlight>
              </a:rPr>
              <a:t>- Online Tools: AWS RDS, AWS S3, Google Colaboratory Notebooks, [COVID_19_Analysis GitHub Repository]</a:t>
            </a:r>
            <a:endParaRPr sz="1400">
              <a:highlight>
                <a:schemeClr val="accent2"/>
              </a:highlight>
            </a:endParaRPr>
          </a:p>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grpSp>
        <p:nvGrpSpPr>
          <p:cNvPr id="268" name="Google Shape;268;p27"/>
          <p:cNvGrpSpPr/>
          <p:nvPr/>
        </p:nvGrpSpPr>
        <p:grpSpPr>
          <a:xfrm>
            <a:off x="4939500" y="1219611"/>
            <a:ext cx="3837000" cy="2704200"/>
            <a:chOff x="4939500" y="1219611"/>
            <a:chExt cx="3837000" cy="2704200"/>
          </a:xfrm>
        </p:grpSpPr>
        <p:cxnSp>
          <p:nvCxnSpPr>
            <p:cNvPr id="269" name="Google Shape;269;p27"/>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70" name="Google Shape;270;p27"/>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71" name="Google Shape;271;p27"/>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72" name="Google Shape;272;p27"/>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73" name="Google Shape;273;p27"/>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74" name="Google Shape;274;p27"/>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75" name="Google Shape;275;p27"/>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76" name="Google Shape;276;p27"/>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77" name="Google Shape;277;p27"/>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78" name="Google Shape;278;p27"/>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279" name="Google Shape;279;p27"/>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Questions</a:t>
            </a:r>
            <a:endParaRPr/>
          </a:p>
        </p:txBody>
      </p:sp>
      <p:grpSp>
        <p:nvGrpSpPr>
          <p:cNvPr id="280" name="Google Shape;280;p27"/>
          <p:cNvGrpSpPr/>
          <p:nvPr/>
        </p:nvGrpSpPr>
        <p:grpSpPr>
          <a:xfrm>
            <a:off x="4939534" y="2017046"/>
            <a:ext cx="3825543" cy="1573620"/>
            <a:chOff x="1000000" y="2393988"/>
            <a:chExt cx="4144235" cy="1704713"/>
          </a:xfrm>
        </p:grpSpPr>
        <p:sp>
          <p:nvSpPr>
            <p:cNvPr id="281" name="Google Shape;281;p27"/>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282" name="Google Shape;282;p27"/>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7"/>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27"/>
          <p:cNvGrpSpPr/>
          <p:nvPr/>
        </p:nvGrpSpPr>
        <p:grpSpPr>
          <a:xfrm>
            <a:off x="4939557" y="1778136"/>
            <a:ext cx="3836911" cy="1503799"/>
            <a:chOff x="1000025" y="2059300"/>
            <a:chExt cx="4156550" cy="1629075"/>
          </a:xfrm>
        </p:grpSpPr>
        <p:sp>
          <p:nvSpPr>
            <p:cNvPr id="291" name="Google Shape;291;p27"/>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292" name="Google Shape;292;p27"/>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27"/>
          <p:cNvSpPr txBox="1"/>
          <p:nvPr>
            <p:ph idx="2" type="body"/>
          </p:nvPr>
        </p:nvSpPr>
        <p:spPr>
          <a:xfrm>
            <a:off x="6847150" y="1606395"/>
            <a:ext cx="11796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306" name="Google Shape;306;p28"/>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07" name="Google Shape;307;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arenR"/>
            </a:pPr>
            <a:r>
              <a:rPr lang="en" u="sng">
                <a:solidFill>
                  <a:schemeClr val="hlink"/>
                </a:solidFill>
                <a:hlinkClick r:id="rId3"/>
              </a:rPr>
              <a:t>https://www.cdc.gov/csels/dsepd/ss1978/lesson1/section11.html</a:t>
            </a:r>
            <a:endParaRPr/>
          </a:p>
          <a:p>
            <a:pPr indent="-342900" lvl="0" marL="457200" rtl="0" algn="l">
              <a:spcBef>
                <a:spcPts val="0"/>
              </a:spcBef>
              <a:spcAft>
                <a:spcPts val="0"/>
              </a:spcAft>
              <a:buSzPts val="1800"/>
              <a:buAutoNum type="arabicParenR"/>
            </a:pPr>
            <a:r>
              <a:rPr lang="en" u="sng">
                <a:solidFill>
                  <a:schemeClr val="hlink"/>
                </a:solidFill>
                <a:hlinkClick r:id="rId4"/>
              </a:rPr>
              <a:t>https://www.cnbc.com/2021/09/20/covid-is-americas-deadliest-pandemic-as-us-fatalities-near-1918-flu-estimates.html</a:t>
            </a:r>
            <a:endParaRPr/>
          </a:p>
          <a:p>
            <a:pPr indent="-342900" lvl="0" marL="457200" rtl="0" algn="l">
              <a:spcBef>
                <a:spcPts val="0"/>
              </a:spcBef>
              <a:spcAft>
                <a:spcPts val="0"/>
              </a:spcAft>
              <a:buSzPts val="1800"/>
              <a:buAutoNum type="arabicParenR"/>
            </a:pPr>
            <a:r>
              <a:rPr lang="en" u="sng">
                <a:solidFill>
                  <a:schemeClr val="hlink"/>
                </a:solidFill>
                <a:hlinkClick r:id="rId5"/>
              </a:rPr>
              <a:t>https://scdhec.gov/covid19/managing-covid-19-endemic</a:t>
            </a:r>
            <a:endParaRPr/>
          </a:p>
          <a:p>
            <a:pPr indent="-342900" lvl="0" marL="457200" rtl="0" algn="l">
              <a:spcBef>
                <a:spcPts val="0"/>
              </a:spcBef>
              <a:spcAft>
                <a:spcPts val="0"/>
              </a:spcAft>
              <a:buSzPts val="1800"/>
              <a:buAutoNum type="arabicParen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COVID-19 Overview</a:t>
            </a:r>
            <a:endParaRPr/>
          </a:p>
        </p:txBody>
      </p:sp>
      <p:grpSp>
        <p:nvGrpSpPr>
          <p:cNvPr id="93" name="Google Shape;93;p14"/>
          <p:cNvGrpSpPr/>
          <p:nvPr/>
        </p:nvGrpSpPr>
        <p:grpSpPr>
          <a:xfrm>
            <a:off x="401725" y="1228664"/>
            <a:ext cx="8430699" cy="3009507"/>
            <a:chOff x="431925" y="1304875"/>
            <a:chExt cx="2628925" cy="3416400"/>
          </a:xfrm>
        </p:grpSpPr>
        <p:sp>
          <p:nvSpPr>
            <p:cNvPr id="94" name="Google Shape;94;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4"/>
          <p:cNvSpPr txBox="1"/>
          <p:nvPr>
            <p:ph idx="4294967295" type="body"/>
          </p:nvPr>
        </p:nvSpPr>
        <p:spPr>
          <a:xfrm>
            <a:off x="401700" y="122870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Background</a:t>
            </a:r>
            <a:endParaRPr>
              <a:solidFill>
                <a:schemeClr val="lt1"/>
              </a:solidFill>
            </a:endParaRPr>
          </a:p>
        </p:txBody>
      </p:sp>
      <p:sp>
        <p:nvSpPr>
          <p:cNvPr id="97" name="Google Shape;97;p14"/>
          <p:cNvSpPr txBox="1"/>
          <p:nvPr>
            <p:ph idx="4294967295" type="body"/>
          </p:nvPr>
        </p:nvSpPr>
        <p:spPr>
          <a:xfrm>
            <a:off x="401775" y="1511800"/>
            <a:ext cx="8430600" cy="2808900"/>
          </a:xfrm>
          <a:prstGeom prst="rect">
            <a:avLst/>
          </a:prstGeom>
        </p:spPr>
        <p:txBody>
          <a:bodyPr anchorCtr="0" anchor="ctr" bIns="91425" lIns="91425" spcFirstLastPara="1" rIns="91425" wrap="square" tIns="91425">
            <a:noAutofit/>
          </a:bodyPr>
          <a:lstStyle/>
          <a:p>
            <a:pPr indent="-342900" lvl="0" marL="457200" rtl="0" algn="l">
              <a:lnSpc>
                <a:spcPct val="125000"/>
              </a:lnSpc>
              <a:spcBef>
                <a:spcPts val="1800"/>
              </a:spcBef>
              <a:spcAft>
                <a:spcPts val="0"/>
              </a:spcAft>
              <a:buSzPts val="1800"/>
              <a:buChar char="●"/>
            </a:pPr>
            <a:r>
              <a:rPr lang="en"/>
              <a:t>An </a:t>
            </a:r>
            <a:r>
              <a:rPr b="1" lang="en"/>
              <a:t>epidemic</a:t>
            </a:r>
            <a:r>
              <a:rPr lang="en"/>
              <a:t> refers to an unexpected increase in cases of disease in a specific area</a:t>
            </a:r>
            <a:r>
              <a:rPr lang="en">
                <a:solidFill>
                  <a:srgbClr val="191E3F"/>
                </a:solidFill>
                <a:highlight>
                  <a:srgbClr val="FFFFFF"/>
                </a:highlight>
              </a:rPr>
              <a:t>¹</a:t>
            </a:r>
            <a:endParaRPr>
              <a:solidFill>
                <a:srgbClr val="000000"/>
              </a:solidFill>
              <a:highlight>
                <a:srgbClr val="FFFFFF"/>
              </a:highlight>
            </a:endParaRPr>
          </a:p>
          <a:p>
            <a:pPr indent="-342900" lvl="0" marL="457200" rtl="0" algn="l">
              <a:lnSpc>
                <a:spcPct val="125000"/>
              </a:lnSpc>
              <a:spcBef>
                <a:spcPts val="0"/>
              </a:spcBef>
              <a:spcAft>
                <a:spcPts val="0"/>
              </a:spcAft>
              <a:buSzPts val="1800"/>
              <a:buChar char="●"/>
            </a:pPr>
            <a:r>
              <a:rPr lang="en"/>
              <a:t>A </a:t>
            </a:r>
            <a:r>
              <a:rPr b="1" lang="en"/>
              <a:t>pandemic</a:t>
            </a:r>
            <a:r>
              <a:rPr lang="en"/>
              <a:t> is an epidemic that has spanned across locations</a:t>
            </a:r>
            <a:r>
              <a:rPr lang="en">
                <a:solidFill>
                  <a:srgbClr val="191E3F"/>
                </a:solidFill>
                <a:highlight>
                  <a:srgbClr val="FFFFFF"/>
                </a:highlight>
              </a:rPr>
              <a:t>¹</a:t>
            </a:r>
            <a:endParaRPr>
              <a:solidFill>
                <a:srgbClr val="000000"/>
              </a:solidFill>
              <a:highlight>
                <a:srgbClr val="FFFFFF"/>
              </a:highlight>
            </a:endParaRPr>
          </a:p>
          <a:p>
            <a:pPr indent="-342900" lvl="0" marL="457200" rtl="0" algn="l">
              <a:lnSpc>
                <a:spcPct val="125000"/>
              </a:lnSpc>
              <a:spcBef>
                <a:spcPts val="0"/>
              </a:spcBef>
              <a:spcAft>
                <a:spcPts val="0"/>
              </a:spcAft>
              <a:buSzPts val="1800"/>
              <a:buChar char="●"/>
            </a:pPr>
            <a:r>
              <a:rPr lang="en"/>
              <a:t>COVID-19 is now the deadliest pandemic in the history of the United States, as of September 2021</a:t>
            </a:r>
            <a:r>
              <a:rPr lang="en">
                <a:solidFill>
                  <a:srgbClr val="191E3F"/>
                </a:solidFill>
                <a:highlight>
                  <a:srgbClr val="FFFFFF"/>
                </a:highlight>
              </a:rPr>
              <a:t>²</a:t>
            </a:r>
            <a:endParaRPr/>
          </a:p>
          <a:p>
            <a:pPr indent="-342900" lvl="0" marL="457200" rtl="0" algn="l">
              <a:lnSpc>
                <a:spcPct val="125000"/>
              </a:lnSpc>
              <a:spcBef>
                <a:spcPts val="0"/>
              </a:spcBef>
              <a:spcAft>
                <a:spcPts val="0"/>
              </a:spcAft>
              <a:buSzPts val="1800"/>
              <a:buChar char="●"/>
            </a:pPr>
            <a:r>
              <a:rPr lang="en"/>
              <a:t>Many entities are now treating COVID-19 as </a:t>
            </a:r>
            <a:r>
              <a:rPr b="1" lang="en"/>
              <a:t>endemic</a:t>
            </a:r>
            <a:r>
              <a:rPr lang="en"/>
              <a:t>- a disease that continually circulates a population or area with occasional outbreaks</a:t>
            </a:r>
            <a:r>
              <a:rPr lang="en">
                <a:solidFill>
                  <a:srgbClr val="191E3F"/>
                </a:solidFill>
                <a:highlight>
                  <a:srgbClr val="FFFFFF"/>
                </a:highlight>
              </a:rPr>
              <a:t>³</a:t>
            </a:r>
            <a:endParaRPr/>
          </a:p>
        </p:txBody>
      </p:sp>
      <p:sp>
        <p:nvSpPr>
          <p:cNvPr id="98" name="Google Shape;98;p14"/>
          <p:cNvSpPr/>
          <p:nvPr/>
        </p:nvSpPr>
        <p:spPr>
          <a:xfrm>
            <a:off x="401700" y="4449050"/>
            <a:ext cx="2494500" cy="3654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9" name="Google Shape;99;p14"/>
          <p:cNvSpPr/>
          <p:nvPr/>
        </p:nvSpPr>
        <p:spPr>
          <a:xfrm>
            <a:off x="3031250" y="4449050"/>
            <a:ext cx="2824800" cy="3654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0" name="Google Shape;100;p14"/>
          <p:cNvSpPr/>
          <p:nvPr/>
        </p:nvSpPr>
        <p:spPr>
          <a:xfrm>
            <a:off x="6007600" y="4449050"/>
            <a:ext cx="2824800" cy="3654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1" name="Google Shape;101;p14"/>
          <p:cNvSpPr txBox="1"/>
          <p:nvPr>
            <p:ph idx="4294967295" type="body"/>
          </p:nvPr>
        </p:nvSpPr>
        <p:spPr>
          <a:xfrm>
            <a:off x="937850" y="440105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Epidemic</a:t>
            </a:r>
            <a:endParaRPr>
              <a:solidFill>
                <a:schemeClr val="lt1"/>
              </a:solidFill>
            </a:endParaRPr>
          </a:p>
        </p:txBody>
      </p:sp>
      <p:sp>
        <p:nvSpPr>
          <p:cNvPr id="102" name="Google Shape;102;p14"/>
          <p:cNvSpPr txBox="1"/>
          <p:nvPr>
            <p:ph idx="4294967295" type="body"/>
          </p:nvPr>
        </p:nvSpPr>
        <p:spPr>
          <a:xfrm>
            <a:off x="3884488" y="440105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Pan</a:t>
            </a:r>
            <a:r>
              <a:rPr lang="en">
                <a:solidFill>
                  <a:schemeClr val="lt1"/>
                </a:solidFill>
              </a:rPr>
              <a:t>demic</a:t>
            </a:r>
            <a:endParaRPr>
              <a:solidFill>
                <a:schemeClr val="lt1"/>
              </a:solidFill>
            </a:endParaRPr>
          </a:p>
        </p:txBody>
      </p:sp>
      <p:sp>
        <p:nvSpPr>
          <p:cNvPr id="103" name="Google Shape;103;p14"/>
          <p:cNvSpPr txBox="1"/>
          <p:nvPr>
            <p:ph idx="4294967295" type="body"/>
          </p:nvPr>
        </p:nvSpPr>
        <p:spPr>
          <a:xfrm>
            <a:off x="6831150" y="4401050"/>
            <a:ext cx="18510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Endemic</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of COVID-19 Analysis</a:t>
            </a:r>
            <a:endParaRPr/>
          </a:p>
        </p:txBody>
      </p:sp>
      <p:sp>
        <p:nvSpPr>
          <p:cNvPr id="109" name="Google Shape;109;p15"/>
          <p:cNvSpPr txBox="1"/>
          <p:nvPr>
            <p:ph idx="4294967295" type="body"/>
          </p:nvPr>
        </p:nvSpPr>
        <p:spPr>
          <a:xfrm>
            <a:off x="432350" y="1912675"/>
            <a:ext cx="5355900" cy="25896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1800"/>
              </a:spcBef>
              <a:spcAft>
                <a:spcPts val="0"/>
              </a:spcAft>
              <a:buClr>
                <a:srgbClr val="24292F"/>
              </a:buClr>
              <a:buSzPts val="1600"/>
              <a:buChar char="●"/>
            </a:pPr>
            <a:r>
              <a:rPr lang="en" sz="1600">
                <a:solidFill>
                  <a:srgbClr val="24292F"/>
                </a:solidFill>
                <a:highlight>
                  <a:srgbClr val="FFFFFF"/>
                </a:highlight>
              </a:rPr>
              <a:t>Create a functional </a:t>
            </a:r>
            <a:r>
              <a:rPr lang="en" sz="1600">
                <a:solidFill>
                  <a:srgbClr val="24292F"/>
                </a:solidFill>
                <a:highlight>
                  <a:srgbClr val="FFFFFF"/>
                </a:highlight>
              </a:rPr>
              <a:t>prediction</a:t>
            </a:r>
            <a:r>
              <a:rPr lang="en" sz="1600">
                <a:solidFill>
                  <a:srgbClr val="24292F"/>
                </a:solidFill>
                <a:highlight>
                  <a:srgbClr val="FFFFFF"/>
                </a:highlight>
              </a:rPr>
              <a:t> model relating to the healthcare/medical field</a:t>
            </a:r>
            <a:endParaRPr sz="1600">
              <a:solidFill>
                <a:srgbClr val="24292F"/>
              </a:solidFill>
              <a:highlight>
                <a:srgbClr val="FFFFFF"/>
              </a:highlight>
            </a:endParaRPr>
          </a:p>
          <a:p>
            <a:pPr indent="-330200" lvl="0" marL="457200" rtl="0" algn="l">
              <a:lnSpc>
                <a:spcPct val="150000"/>
              </a:lnSpc>
              <a:spcBef>
                <a:spcPts val="0"/>
              </a:spcBef>
              <a:spcAft>
                <a:spcPts val="0"/>
              </a:spcAft>
              <a:buClr>
                <a:srgbClr val="24292F"/>
              </a:buClr>
              <a:buSzPts val="1600"/>
              <a:buChar char="●"/>
            </a:pPr>
            <a:r>
              <a:rPr lang="en" sz="1600">
                <a:solidFill>
                  <a:srgbClr val="24292F"/>
                </a:solidFill>
                <a:highlight>
                  <a:srgbClr val="FFFFFF"/>
                </a:highlight>
              </a:rPr>
              <a:t>Several topics considered including cancer and malaria</a:t>
            </a:r>
            <a:endParaRPr sz="1600">
              <a:solidFill>
                <a:srgbClr val="24292F"/>
              </a:solidFill>
              <a:highlight>
                <a:srgbClr val="FFFFFF"/>
              </a:highlight>
            </a:endParaRPr>
          </a:p>
          <a:p>
            <a:pPr indent="-330200" lvl="0" marL="457200" rtl="0" algn="l">
              <a:lnSpc>
                <a:spcPct val="150000"/>
              </a:lnSpc>
              <a:spcBef>
                <a:spcPts val="0"/>
              </a:spcBef>
              <a:spcAft>
                <a:spcPts val="0"/>
              </a:spcAft>
              <a:buClr>
                <a:srgbClr val="24292F"/>
              </a:buClr>
              <a:buSzPts val="1600"/>
              <a:buChar char="●"/>
            </a:pPr>
            <a:r>
              <a:rPr lang="en" sz="1600">
                <a:solidFill>
                  <a:srgbClr val="24292F"/>
                </a:solidFill>
                <a:highlight>
                  <a:srgbClr val="FFFFFF"/>
                </a:highlight>
              </a:rPr>
              <a:t>COVID-19 selected due to availability of current data</a:t>
            </a:r>
            <a:endParaRPr sz="1600">
              <a:solidFill>
                <a:srgbClr val="24292F"/>
              </a:solidFill>
              <a:highlight>
                <a:srgbClr val="FFFFFF"/>
              </a:highlight>
            </a:endParaRPr>
          </a:p>
          <a:p>
            <a:pPr indent="-330200" lvl="0" marL="457200" rtl="0" algn="l">
              <a:lnSpc>
                <a:spcPct val="150000"/>
              </a:lnSpc>
              <a:spcBef>
                <a:spcPts val="0"/>
              </a:spcBef>
              <a:spcAft>
                <a:spcPts val="0"/>
              </a:spcAft>
              <a:buClr>
                <a:srgbClr val="24292F"/>
              </a:buClr>
              <a:buSzPts val="1600"/>
              <a:buChar char="●"/>
            </a:pPr>
            <a:r>
              <a:rPr lang="en" sz="1600">
                <a:solidFill>
                  <a:srgbClr val="24292F"/>
                </a:solidFill>
                <a:highlight>
                  <a:srgbClr val="FFFFFF"/>
                </a:highlight>
              </a:rPr>
              <a:t>Analysis of COVID-19 to </a:t>
            </a:r>
            <a:r>
              <a:rPr lang="en" sz="1600">
                <a:solidFill>
                  <a:srgbClr val="24292F"/>
                </a:solidFill>
                <a:highlight>
                  <a:schemeClr val="lt1"/>
                </a:highlight>
              </a:rPr>
              <a:t>ultimately to predict the health outcomes in future populations </a:t>
            </a:r>
            <a:endParaRPr sz="1600">
              <a:solidFill>
                <a:srgbClr val="24292F"/>
              </a:solidFill>
              <a:highlight>
                <a:srgbClr val="FFFFFF"/>
              </a:highlight>
            </a:endParaRPr>
          </a:p>
          <a:p>
            <a:pPr indent="0" lvl="0" marL="0" rtl="0" algn="l">
              <a:lnSpc>
                <a:spcPct val="150000"/>
              </a:lnSpc>
              <a:spcBef>
                <a:spcPts val="1200"/>
              </a:spcBef>
              <a:spcAft>
                <a:spcPts val="800"/>
              </a:spcAft>
              <a:buNone/>
            </a:pPr>
            <a:r>
              <a:t/>
            </a:r>
            <a:endParaRPr sz="1600"/>
          </a:p>
        </p:txBody>
      </p:sp>
      <p:sp>
        <p:nvSpPr>
          <p:cNvPr id="110" name="Google Shape;110;p15"/>
          <p:cNvSpPr/>
          <p:nvPr/>
        </p:nvSpPr>
        <p:spPr>
          <a:xfrm>
            <a:off x="432351" y="1304875"/>
            <a:ext cx="82935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pic>
        <p:nvPicPr>
          <p:cNvPr id="111" name="Google Shape;111;p15"/>
          <p:cNvPicPr preferRelativeResize="0"/>
          <p:nvPr/>
        </p:nvPicPr>
        <p:blipFill>
          <a:blip r:embed="rId3">
            <a:alphaModFix/>
          </a:blip>
          <a:stretch>
            <a:fillRect/>
          </a:stretch>
        </p:blipFill>
        <p:spPr>
          <a:xfrm>
            <a:off x="6199950" y="2403815"/>
            <a:ext cx="2348674" cy="1795825"/>
          </a:xfrm>
          <a:prstGeom prst="rect">
            <a:avLst/>
          </a:prstGeom>
          <a:noFill/>
          <a:ln>
            <a:noFill/>
          </a:ln>
        </p:spPr>
      </p:pic>
      <p:sp>
        <p:nvSpPr>
          <p:cNvPr id="112" name="Google Shape;112;p15"/>
          <p:cNvSpPr txBox="1"/>
          <p:nvPr/>
        </p:nvSpPr>
        <p:spPr>
          <a:xfrm>
            <a:off x="6199950" y="4279300"/>
            <a:ext cx="1800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4D4D4D"/>
                </a:solidFill>
                <a:highlight>
                  <a:srgbClr val="FFFFFF"/>
                </a:highlight>
                <a:latin typeface="Trebuchet MS"/>
                <a:ea typeface="Trebuchet MS"/>
                <a:cs typeface="Trebuchet MS"/>
                <a:sym typeface="Trebuchet MS"/>
              </a:rPr>
              <a:t>CDC/SCIENCE PHOTO LIBRARY</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a:t>
            </a:r>
            <a:endParaRPr/>
          </a:p>
        </p:txBody>
      </p:sp>
      <p:sp>
        <p:nvSpPr>
          <p:cNvPr id="118" name="Google Shape;118;p16"/>
          <p:cNvSpPr/>
          <p:nvPr/>
        </p:nvSpPr>
        <p:spPr>
          <a:xfrm>
            <a:off x="432350" y="1304875"/>
            <a:ext cx="41397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9" name="Google Shape;119;p16"/>
          <p:cNvSpPr txBox="1"/>
          <p:nvPr>
            <p:ph idx="4294967295" type="body"/>
          </p:nvPr>
        </p:nvSpPr>
        <p:spPr>
          <a:xfrm>
            <a:off x="432350" y="1451575"/>
            <a:ext cx="31887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Our World in Data (OWID)</a:t>
            </a:r>
            <a:endParaRPr>
              <a:solidFill>
                <a:schemeClr val="lt1"/>
              </a:solidFill>
            </a:endParaRPr>
          </a:p>
        </p:txBody>
      </p:sp>
      <p:sp>
        <p:nvSpPr>
          <p:cNvPr id="120" name="Google Shape;120;p16"/>
          <p:cNvSpPr txBox="1"/>
          <p:nvPr>
            <p:ph idx="4294967295" type="body"/>
          </p:nvPr>
        </p:nvSpPr>
        <p:spPr>
          <a:xfrm>
            <a:off x="311700" y="1912675"/>
            <a:ext cx="4139700" cy="302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4292F"/>
              </a:buClr>
              <a:buSzPts val="1400"/>
              <a:buChar char="●"/>
            </a:pPr>
            <a:r>
              <a:rPr lang="en" sz="1400">
                <a:solidFill>
                  <a:srgbClr val="24292F"/>
                </a:solidFill>
                <a:highlight>
                  <a:srgbClr val="FFFFFF"/>
                </a:highlight>
              </a:rPr>
              <a:t>An organization that focuses on researching international crises including issues like climate change, war, and disease</a:t>
            </a:r>
            <a:endParaRPr sz="1400">
              <a:solidFill>
                <a:srgbClr val="24292F"/>
              </a:solidFill>
              <a:highlight>
                <a:srgbClr val="FFFFFF"/>
              </a:highlight>
            </a:endParaRPr>
          </a:p>
          <a:p>
            <a:pPr indent="-317500" lvl="0" marL="457200" rtl="0" algn="l">
              <a:spcBef>
                <a:spcPts val="1000"/>
              </a:spcBef>
              <a:spcAft>
                <a:spcPts val="0"/>
              </a:spcAft>
              <a:buClr>
                <a:srgbClr val="24292F"/>
              </a:buClr>
              <a:buSzPts val="1400"/>
              <a:buChar char="●"/>
            </a:pPr>
            <a:r>
              <a:rPr lang="en" sz="1400">
                <a:solidFill>
                  <a:srgbClr val="24292F"/>
                </a:solidFill>
                <a:highlight>
                  <a:srgbClr val="FFFFFF"/>
                </a:highlight>
              </a:rPr>
              <a:t>Dataset compiled from multiple data sources including Johns Hopkins University, Oxford Government Response Tracker, UN, and World Bank</a:t>
            </a:r>
            <a:endParaRPr sz="1400">
              <a:solidFill>
                <a:srgbClr val="24292F"/>
              </a:solidFill>
              <a:highlight>
                <a:srgbClr val="FFFFFF"/>
              </a:highlight>
            </a:endParaRPr>
          </a:p>
          <a:p>
            <a:pPr indent="-317500" lvl="0" marL="457200" rtl="0" algn="l">
              <a:spcBef>
                <a:spcPts val="1000"/>
              </a:spcBef>
              <a:spcAft>
                <a:spcPts val="1000"/>
              </a:spcAft>
              <a:buClr>
                <a:srgbClr val="24292F"/>
              </a:buClr>
              <a:buSzPts val="1400"/>
              <a:buChar char="●"/>
            </a:pPr>
            <a:r>
              <a:rPr lang="en" sz="1400">
                <a:solidFill>
                  <a:srgbClr val="24292F"/>
                </a:solidFill>
                <a:highlight>
                  <a:srgbClr val="FFFFFF"/>
                </a:highlight>
              </a:rPr>
              <a:t>Along with information contained on the website, dataset and explanation of data easily </a:t>
            </a:r>
            <a:r>
              <a:rPr lang="en" sz="1400">
                <a:solidFill>
                  <a:srgbClr val="24292F"/>
                </a:solidFill>
                <a:highlight>
                  <a:srgbClr val="FFFFFF"/>
                </a:highlight>
              </a:rPr>
              <a:t>accessible</a:t>
            </a:r>
            <a:r>
              <a:rPr lang="en" sz="1400">
                <a:solidFill>
                  <a:srgbClr val="24292F"/>
                </a:solidFill>
                <a:highlight>
                  <a:srgbClr val="FFFFFF"/>
                </a:highlight>
              </a:rPr>
              <a:t> at </a:t>
            </a:r>
            <a:r>
              <a:rPr lang="en" sz="1400" u="sng">
                <a:solidFill>
                  <a:schemeClr val="hlink"/>
                </a:solidFill>
                <a:highlight>
                  <a:srgbClr val="FFFFFF"/>
                </a:highlight>
                <a:hlinkClick r:id="rId3"/>
              </a:rPr>
              <a:t>https://github.com/owid/covid-19-data</a:t>
            </a:r>
            <a:r>
              <a:rPr lang="en" sz="1400">
                <a:solidFill>
                  <a:srgbClr val="24292F"/>
                </a:solidFill>
                <a:highlight>
                  <a:srgbClr val="FFFFFF"/>
                </a:highlight>
              </a:rPr>
              <a:t> </a:t>
            </a:r>
            <a:endParaRPr sz="1400">
              <a:solidFill>
                <a:srgbClr val="24292F"/>
              </a:solidFill>
              <a:highlight>
                <a:srgbClr val="FFFFFF"/>
              </a:highlight>
            </a:endParaRPr>
          </a:p>
        </p:txBody>
      </p:sp>
      <p:sp>
        <p:nvSpPr>
          <p:cNvPr id="121" name="Google Shape;121;p16"/>
          <p:cNvSpPr/>
          <p:nvPr/>
        </p:nvSpPr>
        <p:spPr>
          <a:xfrm>
            <a:off x="4718299" y="1304875"/>
            <a:ext cx="40209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2" name="Google Shape;122;p16"/>
          <p:cNvSpPr txBox="1"/>
          <p:nvPr>
            <p:ph idx="4294967295" type="body"/>
          </p:nvPr>
        </p:nvSpPr>
        <p:spPr>
          <a:xfrm>
            <a:off x="6230225"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Data</a:t>
            </a:r>
            <a:endParaRPr>
              <a:solidFill>
                <a:schemeClr val="lt1"/>
              </a:solidFill>
            </a:endParaRPr>
          </a:p>
        </p:txBody>
      </p:sp>
      <p:sp>
        <p:nvSpPr>
          <p:cNvPr id="123" name="Google Shape;123;p16"/>
          <p:cNvSpPr txBox="1"/>
          <p:nvPr>
            <p:ph idx="4294967295" type="body"/>
          </p:nvPr>
        </p:nvSpPr>
        <p:spPr>
          <a:xfrm>
            <a:off x="4572050" y="1980275"/>
            <a:ext cx="4329600" cy="265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4292F"/>
              </a:buClr>
              <a:buSzPts val="1400"/>
              <a:buChar char="●"/>
            </a:pPr>
            <a:r>
              <a:rPr lang="en" sz="1400">
                <a:solidFill>
                  <a:srgbClr val="24292F"/>
                </a:solidFill>
                <a:highlight>
                  <a:schemeClr val="lt1"/>
                </a:highlight>
              </a:rPr>
              <a:t>Several data fields within dataset continue to be updated daily (e.g. number of cases and deaths)</a:t>
            </a:r>
            <a:endParaRPr sz="1400">
              <a:solidFill>
                <a:srgbClr val="24292F"/>
              </a:solidFill>
              <a:highlight>
                <a:schemeClr val="lt1"/>
              </a:highlight>
            </a:endParaRPr>
          </a:p>
          <a:p>
            <a:pPr indent="-317500" lvl="0" marL="457200" rtl="0" algn="l">
              <a:spcBef>
                <a:spcPts val="1000"/>
              </a:spcBef>
              <a:spcAft>
                <a:spcPts val="0"/>
              </a:spcAft>
              <a:buClr>
                <a:srgbClr val="24292F"/>
              </a:buClr>
              <a:buSzPts val="1400"/>
              <a:buChar char="●"/>
            </a:pPr>
            <a:r>
              <a:rPr lang="en" sz="1400">
                <a:solidFill>
                  <a:srgbClr val="24292F"/>
                </a:solidFill>
                <a:highlight>
                  <a:srgbClr val="FFFFFF"/>
                </a:highlight>
              </a:rPr>
              <a:t>67 columns and 198,847 rows of data</a:t>
            </a:r>
            <a:endParaRPr sz="1400">
              <a:solidFill>
                <a:srgbClr val="24292F"/>
              </a:solidFill>
              <a:highlight>
                <a:srgbClr val="FFFFFF"/>
              </a:highlight>
            </a:endParaRPr>
          </a:p>
          <a:p>
            <a:pPr indent="-317500" lvl="0" marL="457200" rtl="0" algn="l">
              <a:spcBef>
                <a:spcPts val="1000"/>
              </a:spcBef>
              <a:spcAft>
                <a:spcPts val="0"/>
              </a:spcAft>
              <a:buClr>
                <a:srgbClr val="24292F"/>
              </a:buClr>
              <a:buSzPts val="1400"/>
              <a:buChar char="●"/>
            </a:pPr>
            <a:r>
              <a:rPr lang="en" sz="1400">
                <a:solidFill>
                  <a:srgbClr val="24292F"/>
                </a:solidFill>
                <a:highlight>
                  <a:schemeClr val="lt1"/>
                </a:highlight>
              </a:rPr>
              <a:t>Columns indicate international data</a:t>
            </a:r>
            <a:r>
              <a:rPr lang="en" sz="1400">
                <a:solidFill>
                  <a:srgbClr val="24292F"/>
                </a:solidFill>
                <a:highlight>
                  <a:schemeClr val="lt1"/>
                </a:highlight>
              </a:rPr>
              <a:t> including country, COVID-19 cases, COVID-19 deaths, vaccinations, population, and several other factors in reference to the COVID-19 pandemic</a:t>
            </a:r>
            <a:endParaRPr sz="1400">
              <a:solidFill>
                <a:srgbClr val="24292F"/>
              </a:solidFill>
              <a:highlight>
                <a:schemeClr val="lt1"/>
              </a:highlight>
            </a:endParaRPr>
          </a:p>
          <a:p>
            <a:pPr indent="-317500" lvl="0" marL="457200" rtl="0" algn="l">
              <a:spcBef>
                <a:spcPts val="1000"/>
              </a:spcBef>
              <a:spcAft>
                <a:spcPts val="1000"/>
              </a:spcAft>
              <a:buClr>
                <a:srgbClr val="24292F"/>
              </a:buClr>
              <a:buSzPts val="1400"/>
              <a:buChar char="●"/>
            </a:pPr>
            <a:r>
              <a:rPr lang="en" sz="1400">
                <a:solidFill>
                  <a:srgbClr val="24292F"/>
                </a:solidFill>
                <a:highlight>
                  <a:schemeClr val="lt1"/>
                </a:highlight>
              </a:rPr>
              <a:t>Unique rows  characterized by entries from a country on a certain date</a:t>
            </a:r>
            <a:endParaRPr sz="1400">
              <a:solidFill>
                <a:srgbClr val="24292F"/>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r>
              <a:rPr lang="en"/>
              <a:t> to be Answered by Analysis</a:t>
            </a:r>
            <a:endParaRPr/>
          </a:p>
        </p:txBody>
      </p:sp>
      <p:sp>
        <p:nvSpPr>
          <p:cNvPr id="129" name="Google Shape;129;p17"/>
          <p:cNvSpPr/>
          <p:nvPr/>
        </p:nvSpPr>
        <p:spPr>
          <a:xfrm>
            <a:off x="432350" y="1304875"/>
            <a:ext cx="40254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0" name="Google Shape;130;p17"/>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Question </a:t>
            </a:r>
            <a:r>
              <a:rPr lang="en">
                <a:solidFill>
                  <a:schemeClr val="lt1"/>
                </a:solidFill>
              </a:rPr>
              <a:t>1</a:t>
            </a:r>
            <a:endParaRPr>
              <a:solidFill>
                <a:schemeClr val="lt1"/>
              </a:solidFill>
            </a:endParaRPr>
          </a:p>
        </p:txBody>
      </p:sp>
      <p:sp>
        <p:nvSpPr>
          <p:cNvPr id="131" name="Google Shape;131;p17"/>
          <p:cNvSpPr/>
          <p:nvPr/>
        </p:nvSpPr>
        <p:spPr>
          <a:xfrm>
            <a:off x="4910324" y="1304875"/>
            <a:ext cx="37755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2" name="Google Shape;132;p17"/>
          <p:cNvSpPr txBox="1"/>
          <p:nvPr>
            <p:ph idx="4294967295" type="body"/>
          </p:nvPr>
        </p:nvSpPr>
        <p:spPr>
          <a:xfrm>
            <a:off x="6051925"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Question 2</a:t>
            </a:r>
            <a:endParaRPr>
              <a:solidFill>
                <a:schemeClr val="lt1"/>
              </a:solidFill>
            </a:endParaRPr>
          </a:p>
        </p:txBody>
      </p:sp>
      <p:sp>
        <p:nvSpPr>
          <p:cNvPr id="133" name="Google Shape;133;p17"/>
          <p:cNvSpPr txBox="1"/>
          <p:nvPr/>
        </p:nvSpPr>
        <p:spPr>
          <a:xfrm>
            <a:off x="534925" y="2139700"/>
            <a:ext cx="3552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4292F"/>
                </a:solidFill>
                <a:highlight>
                  <a:srgbClr val="FFFFFF"/>
                </a:highlight>
                <a:latin typeface="Roboto"/>
                <a:ea typeface="Roboto"/>
                <a:cs typeface="Roboto"/>
                <a:sym typeface="Roboto"/>
              </a:rPr>
              <a:t>What differences exist between the health outcomes of people from different countries? </a:t>
            </a:r>
            <a:endParaRPr sz="1600">
              <a:latin typeface="Roboto"/>
              <a:ea typeface="Roboto"/>
              <a:cs typeface="Roboto"/>
              <a:sym typeface="Roboto"/>
            </a:endParaRPr>
          </a:p>
        </p:txBody>
      </p:sp>
      <p:sp>
        <p:nvSpPr>
          <p:cNvPr id="134" name="Google Shape;134;p17"/>
          <p:cNvSpPr txBox="1"/>
          <p:nvPr/>
        </p:nvSpPr>
        <p:spPr>
          <a:xfrm>
            <a:off x="5021775" y="2139700"/>
            <a:ext cx="355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4292F"/>
                </a:solidFill>
                <a:highlight>
                  <a:srgbClr val="FFFFFF"/>
                </a:highlight>
                <a:latin typeface="Roboto"/>
                <a:ea typeface="Roboto"/>
                <a:cs typeface="Roboto"/>
                <a:sym typeface="Roboto"/>
              </a:rPr>
              <a:t>How can future health outcomes be predicted from this data?</a:t>
            </a:r>
            <a:endParaRPr sz="16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descr="Background pointer shape in timeline graphic" id="144" name="Google Shape;144;p19"/>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45" name="Google Shape;145;p19"/>
          <p:cNvGrpSpPr/>
          <p:nvPr/>
        </p:nvGrpSpPr>
        <p:grpSpPr>
          <a:xfrm>
            <a:off x="969270" y="1610215"/>
            <a:ext cx="198900" cy="593656"/>
            <a:chOff x="777447" y="1610215"/>
            <a:chExt cx="198900" cy="593656"/>
          </a:xfrm>
        </p:grpSpPr>
        <p:cxnSp>
          <p:nvCxnSpPr>
            <p:cNvPr id="146" name="Google Shape;146;p19"/>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47" name="Google Shape;147;p19"/>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9"/>
          <p:cNvSpPr txBox="1"/>
          <p:nvPr>
            <p:ph idx="4294967295" type="body"/>
          </p:nvPr>
        </p:nvSpPr>
        <p:spPr>
          <a:xfrm>
            <a:off x="261725" y="950800"/>
            <a:ext cx="1614000" cy="593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Data Loaded</a:t>
            </a:r>
            <a:endParaRPr sz="1600"/>
          </a:p>
        </p:txBody>
      </p:sp>
      <p:sp>
        <p:nvSpPr>
          <p:cNvPr descr="Background pointer shape in timeline graphic" id="149" name="Google Shape;149;p19"/>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50" name="Google Shape;150;p19"/>
          <p:cNvGrpSpPr/>
          <p:nvPr/>
        </p:nvGrpSpPr>
        <p:grpSpPr>
          <a:xfrm>
            <a:off x="2684632" y="2938958"/>
            <a:ext cx="198900" cy="593656"/>
            <a:chOff x="2223534" y="2938958"/>
            <a:chExt cx="198900" cy="593656"/>
          </a:xfrm>
        </p:grpSpPr>
        <p:cxnSp>
          <p:nvCxnSpPr>
            <p:cNvPr id="151" name="Google Shape;151;p19"/>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52" name="Google Shape;152;p19"/>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19"/>
          <p:cNvSpPr txBox="1"/>
          <p:nvPr>
            <p:ph idx="4294967295" type="body"/>
          </p:nvPr>
        </p:nvSpPr>
        <p:spPr>
          <a:xfrm>
            <a:off x="1662687"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Exploratory Analysis</a:t>
            </a:r>
            <a:endParaRPr sz="1600"/>
          </a:p>
        </p:txBody>
      </p:sp>
      <p:sp>
        <p:nvSpPr>
          <p:cNvPr descr="Background pointer shape in timeline graphic" id="154" name="Google Shape;154;p19"/>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55" name="Google Shape;155;p19"/>
          <p:cNvGrpSpPr/>
          <p:nvPr/>
        </p:nvGrpSpPr>
        <p:grpSpPr>
          <a:xfrm>
            <a:off x="4319545" y="1610215"/>
            <a:ext cx="198900" cy="593656"/>
            <a:chOff x="3918084" y="1610215"/>
            <a:chExt cx="198900" cy="593656"/>
          </a:xfrm>
        </p:grpSpPr>
        <p:cxnSp>
          <p:nvCxnSpPr>
            <p:cNvPr id="156" name="Google Shape;156;p19"/>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57" name="Google Shape;157;p19"/>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19"/>
          <p:cNvSpPr txBox="1"/>
          <p:nvPr>
            <p:ph idx="4294967295" type="body"/>
          </p:nvPr>
        </p:nvSpPr>
        <p:spPr>
          <a:xfrm>
            <a:off x="3297582" y="87941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Database Established</a:t>
            </a:r>
            <a:endParaRPr sz="1600"/>
          </a:p>
        </p:txBody>
      </p:sp>
      <p:sp>
        <p:nvSpPr>
          <p:cNvPr descr="Background pointer shape in timeline graphic" id="159" name="Google Shape;159;p19"/>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60" name="Google Shape;160;p19"/>
          <p:cNvGrpSpPr/>
          <p:nvPr/>
        </p:nvGrpSpPr>
        <p:grpSpPr>
          <a:xfrm>
            <a:off x="5973070" y="2938958"/>
            <a:ext cx="198900" cy="593656"/>
            <a:chOff x="5958946" y="2938958"/>
            <a:chExt cx="198900" cy="593656"/>
          </a:xfrm>
        </p:grpSpPr>
        <p:cxnSp>
          <p:nvCxnSpPr>
            <p:cNvPr id="161" name="Google Shape;161;p19"/>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62" name="Google Shape;162;p19"/>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19"/>
          <p:cNvSpPr txBox="1"/>
          <p:nvPr>
            <p:ph idx="4294967295" type="body"/>
          </p:nvPr>
        </p:nvSpPr>
        <p:spPr>
          <a:xfrm>
            <a:off x="4951127" y="3757725"/>
            <a:ext cx="2242800" cy="906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Preprocessing of Data and Running ML</a:t>
            </a:r>
            <a:endParaRPr sz="1600"/>
          </a:p>
        </p:txBody>
      </p:sp>
      <p:sp>
        <p:nvSpPr>
          <p:cNvPr descr="Background pointer shape in timeline graphic" id="164" name="Google Shape;164;p19"/>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65" name="Google Shape;165;p19"/>
          <p:cNvGrpSpPr/>
          <p:nvPr/>
        </p:nvGrpSpPr>
        <p:grpSpPr>
          <a:xfrm>
            <a:off x="7669807" y="1610215"/>
            <a:ext cx="198900" cy="593656"/>
            <a:chOff x="3918084" y="1610215"/>
            <a:chExt cx="198900" cy="593656"/>
          </a:xfrm>
        </p:grpSpPr>
        <p:cxnSp>
          <p:nvCxnSpPr>
            <p:cNvPr id="166" name="Google Shape;166;p19"/>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67" name="Google Shape;167;p19"/>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19"/>
          <p:cNvSpPr txBox="1"/>
          <p:nvPr>
            <p:ph idx="4294967295" type="body"/>
          </p:nvPr>
        </p:nvSpPr>
        <p:spPr>
          <a:xfrm>
            <a:off x="6647854" y="950792"/>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Visualizations</a:t>
            </a:r>
            <a:r>
              <a:rPr lang="en" sz="1600"/>
              <a:t> Created</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174" name="Google Shape;174;p20"/>
          <p:cNvSpPr/>
          <p:nvPr/>
        </p:nvSpPr>
        <p:spPr>
          <a:xfrm>
            <a:off x="432350" y="1304875"/>
            <a:ext cx="74268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5" name="Google Shape;175;p20"/>
          <p:cNvSpPr txBox="1"/>
          <p:nvPr/>
        </p:nvSpPr>
        <p:spPr>
          <a:xfrm>
            <a:off x="534925" y="2139700"/>
            <a:ext cx="8037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4292F"/>
                </a:solidFill>
                <a:highlight>
                  <a:srgbClr val="FFFFFF"/>
                </a:highlight>
                <a:latin typeface="Roboto"/>
                <a:ea typeface="Roboto"/>
                <a:cs typeface="Roboto"/>
                <a:sym typeface="Roboto"/>
              </a:rPr>
              <a:t>Exploratory analysis was completed to better understand the data. Utilizing Python, the data was explored to determine the nature of each column, the number of values contained in each column, and the significance of each column. For example, exploration included </a:t>
            </a:r>
            <a:r>
              <a:rPr lang="en">
                <a:solidFill>
                  <a:srgbClr val="24292F"/>
                </a:solidFill>
                <a:highlight>
                  <a:srgbClr val="FFFFFF"/>
                </a:highlight>
                <a:latin typeface="Roboto"/>
                <a:ea typeface="Roboto"/>
                <a:cs typeface="Roboto"/>
                <a:sym typeface="Roboto"/>
              </a:rPr>
              <a:t>listing</a:t>
            </a:r>
            <a:r>
              <a:rPr lang="en">
                <a:solidFill>
                  <a:srgbClr val="24292F"/>
                </a:solidFill>
                <a:highlight>
                  <a:srgbClr val="FFFFFF"/>
                </a:highlight>
                <a:latin typeface="Roboto"/>
                <a:ea typeface="Roboto"/>
                <a:cs typeface="Roboto"/>
                <a:sym typeface="Roboto"/>
              </a:rPr>
              <a:t> the </a:t>
            </a:r>
            <a:r>
              <a:rPr lang="en">
                <a:solidFill>
                  <a:srgbClr val="24292F"/>
                </a:solidFill>
                <a:highlight>
                  <a:srgbClr val="FFFFFF"/>
                </a:highlight>
                <a:latin typeface="Roboto"/>
                <a:ea typeface="Roboto"/>
                <a:cs typeface="Roboto"/>
                <a:sym typeface="Roboto"/>
              </a:rPr>
              <a:t>number</a:t>
            </a:r>
            <a:r>
              <a:rPr lang="en">
                <a:solidFill>
                  <a:srgbClr val="24292F"/>
                </a:solidFill>
                <a:highlight>
                  <a:srgbClr val="FFFFFF"/>
                </a:highlight>
                <a:latin typeface="Roboto"/>
                <a:ea typeface="Roboto"/>
                <a:cs typeface="Roboto"/>
                <a:sym typeface="Roboto"/>
              </a:rPr>
              <a:t> of entries per country and the number of missing values per country.</a:t>
            </a:r>
            <a:endParaRPr sz="16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(cont.)</a:t>
            </a:r>
            <a:endParaRPr/>
          </a:p>
        </p:txBody>
      </p:sp>
      <p:sp>
        <p:nvSpPr>
          <p:cNvPr id="181" name="Google Shape;181;p21"/>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2" name="Google Shape;182;p21"/>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83" name="Google Shape;183;p21"/>
          <p:cNvSpPr txBox="1"/>
          <p:nvPr>
            <p:ph idx="4294967295" type="body"/>
          </p:nvPr>
        </p:nvSpPr>
        <p:spPr>
          <a:xfrm>
            <a:off x="311700" y="2070575"/>
            <a:ext cx="2592300" cy="26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Not all rows contained the same format of data </a:t>
            </a:r>
            <a:endParaRPr sz="1600"/>
          </a:p>
          <a:p>
            <a:pPr indent="-330200" lvl="0" marL="457200" rtl="0" algn="l">
              <a:spcBef>
                <a:spcPts val="0"/>
              </a:spcBef>
              <a:spcAft>
                <a:spcPts val="0"/>
              </a:spcAft>
              <a:buSzPts val="1600"/>
              <a:buChar char="●"/>
            </a:pPr>
            <a:r>
              <a:rPr lang="en" sz="1600"/>
              <a:t>E.g. multiple </a:t>
            </a:r>
            <a:r>
              <a:rPr lang="en" sz="1600"/>
              <a:t>continents</a:t>
            </a:r>
            <a:r>
              <a:rPr lang="en" sz="1600"/>
              <a:t> were listed within the location column which </a:t>
            </a:r>
            <a:r>
              <a:rPr lang="en" sz="1600"/>
              <a:t>predominantly</a:t>
            </a:r>
            <a:r>
              <a:rPr lang="en" sz="1600"/>
              <a:t> held the names of </a:t>
            </a:r>
            <a:r>
              <a:rPr lang="en" sz="1600"/>
              <a:t>countries</a:t>
            </a:r>
            <a:endParaRPr sz="1600"/>
          </a:p>
        </p:txBody>
      </p:sp>
      <p:sp>
        <p:nvSpPr>
          <p:cNvPr id="184" name="Google Shape;184;p21"/>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5" name="Google Shape;185;p21"/>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86" name="Google Shape;186;p21"/>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800"/>
              </a:spcAft>
              <a:buSzPts val="1600"/>
              <a:buChar char="●"/>
            </a:pPr>
            <a:r>
              <a:rPr lang="en" sz="1600"/>
              <a:t>There were several null values within the dataset</a:t>
            </a:r>
            <a:endParaRPr sz="1600"/>
          </a:p>
        </p:txBody>
      </p:sp>
      <p:sp>
        <p:nvSpPr>
          <p:cNvPr id="187" name="Google Shape;187;p21"/>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8" name="Google Shape;188;p21"/>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89" name="Google Shape;189;p21"/>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Not all null values could be dropped as it would severely </a:t>
            </a:r>
            <a:r>
              <a:rPr lang="en" sz="1600"/>
              <a:t>diminish</a:t>
            </a:r>
            <a:r>
              <a:rPr lang="en" sz="1600"/>
              <a:t> necessary data points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