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d29a0f314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d29a0f3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3d29a0f314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3d29a0f3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d29a0f314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d29a0f3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3d29a0f31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3d29a0f31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3d29a0f31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3d29a0f31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d29a0f31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d29a0f3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d29a0f314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d29a0f31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d29a0f314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d29a0f31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d29a0f314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d29a0f3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COVID-19 Analysis: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International Trends in COVID-19 Cases and Deaths</a:t>
            </a:r>
            <a:endParaRPr sz="1900"/>
          </a:p>
        </p:txBody>
      </p:sp>
      <p:sp>
        <p:nvSpPr>
          <p:cNvPr id="87" name="Google Shape;87;p13"/>
          <p:cNvSpPr txBox="1"/>
          <p:nvPr/>
        </p:nvSpPr>
        <p:spPr>
          <a:xfrm>
            <a:off x="644650" y="3621025"/>
            <a:ext cx="75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Haley Miller, Maggie Samaan, Richard Hamilton, Aishwarya Karthik</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190" name="Google Shape;190;p22"/>
          <p:cNvSpPr/>
          <p:nvPr/>
        </p:nvSpPr>
        <p:spPr>
          <a:xfrm>
            <a:off x="432350" y="1304875"/>
            <a:ext cx="74268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1" name="Google Shape;191;p22"/>
          <p:cNvSpPr txBox="1"/>
          <p:nvPr/>
        </p:nvSpPr>
        <p:spPr>
          <a:xfrm>
            <a:off x="534925" y="2139700"/>
            <a:ext cx="8037600" cy="248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24292F"/>
                </a:solidFill>
                <a:highlight>
                  <a:srgbClr val="FFFFFF"/>
                </a:highlight>
                <a:latin typeface="Roboto"/>
                <a:ea typeface="Roboto"/>
                <a:cs typeface="Roboto"/>
                <a:sym typeface="Roboto"/>
              </a:rPr>
              <a:t>Utilizing AWS, an RDS instance was created to access the data file located in an S3 bucket. PySpark was then used to load the data and create a column was added to act as an identifier for the various rows of data (“id_row”). Following, the data type of the “date” column was changed to accurately indicate the date data type. From there, the data was split into two dataframes (cases_data and demos_data) to reflect data relating to the COVID-19 cases and the data relating to the demographics of individuals diagnosed with COVID-19, respectively. Lastly, PySpark was used again to load the dataframes into Postgres tables.</a:t>
            </a:r>
            <a:endParaRPr>
              <a:solidFill>
                <a:srgbClr val="24292F"/>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100"/>
          </a:p>
          <a:p>
            <a:pPr indent="0" lvl="0" marL="0" rtl="0" algn="l">
              <a:spcBef>
                <a:spcPts val="0"/>
              </a:spcBef>
              <a:spcAft>
                <a:spcPts val="0"/>
              </a:spcAft>
              <a:buNone/>
            </a:pPr>
            <a:r>
              <a:t/>
            </a:r>
            <a:endParaRPr>
              <a:solidFill>
                <a:srgbClr val="24292F"/>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197" name="Google Shape;197;p23"/>
          <p:cNvSpPr/>
          <p:nvPr/>
        </p:nvSpPr>
        <p:spPr>
          <a:xfrm>
            <a:off x="432350" y="1304875"/>
            <a:ext cx="74268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8" name="Google Shape;198;p23"/>
          <p:cNvSpPr txBox="1"/>
          <p:nvPr/>
        </p:nvSpPr>
        <p:spPr>
          <a:xfrm>
            <a:off x="432350" y="2098550"/>
            <a:ext cx="8037600" cy="198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24292F"/>
                </a:solidFill>
                <a:highlight>
                  <a:srgbClr val="FFFFFF"/>
                </a:highlight>
                <a:latin typeface="Roboto"/>
                <a:ea typeface="Roboto"/>
                <a:cs typeface="Roboto"/>
                <a:sym typeface="Roboto"/>
              </a:rPr>
              <a:t>Using Postgres, the cases_data and demos_data tables were joined on the “id_row” column with a full outer join into the table combined_COVID_data. The data was filtered to only include valid countries within the location column and loaded into the table all_countries_data. A connection was made from the database to the next phase of analysis-the machine learning component. Please see the ERD below for the relationship between tables.</a:t>
            </a:r>
            <a:endParaRPr sz="1600">
              <a:solidFill>
                <a:srgbClr val="24292F"/>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100"/>
          </a:p>
          <a:p>
            <a:pPr indent="0" lvl="0" marL="0" rtl="0" algn="l">
              <a:spcBef>
                <a:spcPts val="0"/>
              </a:spcBef>
              <a:spcAft>
                <a:spcPts val="0"/>
              </a:spcAft>
              <a:buNone/>
            </a:pPr>
            <a:r>
              <a:t/>
            </a:r>
            <a:endParaRPr>
              <a:solidFill>
                <a:srgbClr val="24292F"/>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204" name="Google Shape;204;p24"/>
          <p:cNvSpPr txBox="1"/>
          <p:nvPr>
            <p:ph idx="4294967295" type="body"/>
          </p:nvPr>
        </p:nvSpPr>
        <p:spPr>
          <a:xfrm>
            <a:off x="432350" y="2070575"/>
            <a:ext cx="8400000" cy="26508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lang="en" sz="1400">
                <a:solidFill>
                  <a:srgbClr val="24292F"/>
                </a:solidFill>
                <a:highlight>
                  <a:srgbClr val="FFFFFF"/>
                </a:highlight>
              </a:rPr>
              <a:t>Data was preprocessed and </a:t>
            </a:r>
            <a:r>
              <a:rPr lang="en" sz="1400">
                <a:solidFill>
                  <a:srgbClr val="24292F"/>
                </a:solidFill>
                <a:highlight>
                  <a:srgbClr val="FFFFFF"/>
                </a:highlight>
              </a:rPr>
              <a:t>loaded</a:t>
            </a:r>
            <a:r>
              <a:rPr lang="en" sz="1400">
                <a:solidFill>
                  <a:srgbClr val="24292F"/>
                </a:solidFill>
                <a:highlight>
                  <a:srgbClr val="FFFFFF"/>
                </a:highlight>
              </a:rPr>
              <a:t> into a neural network to predict future COVID cases.</a:t>
            </a:r>
            <a:endParaRPr sz="1400">
              <a:solidFill>
                <a:srgbClr val="24292F"/>
              </a:solidFill>
              <a:highlight>
                <a:srgbClr val="FFFFFF"/>
              </a:highlight>
            </a:endParaRPr>
          </a:p>
          <a:p>
            <a:pPr indent="0" lvl="0" marL="0" rtl="0" algn="l">
              <a:spcBef>
                <a:spcPts val="1200"/>
              </a:spcBef>
              <a:spcAft>
                <a:spcPts val="800"/>
              </a:spcAft>
              <a:buNone/>
            </a:pPr>
            <a:r>
              <a:t/>
            </a:r>
            <a:endParaRPr sz="1600"/>
          </a:p>
        </p:txBody>
      </p:sp>
      <p:sp>
        <p:nvSpPr>
          <p:cNvPr id="205" name="Google Shape;205;p24"/>
          <p:cNvSpPr/>
          <p:nvPr/>
        </p:nvSpPr>
        <p:spPr>
          <a:xfrm>
            <a:off x="432351" y="1304875"/>
            <a:ext cx="8293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a:t>
            </a:r>
            <a:r>
              <a:rPr lang="en"/>
              <a:t>languages</a:t>
            </a:r>
            <a:r>
              <a:rPr lang="en"/>
              <a:t>, tools, algorithms used</a:t>
            </a:r>
            <a:endParaRPr/>
          </a:p>
        </p:txBody>
      </p:sp>
      <p:sp>
        <p:nvSpPr>
          <p:cNvPr id="211" name="Google Shape;211;p25"/>
          <p:cNvSpPr/>
          <p:nvPr/>
        </p:nvSpPr>
        <p:spPr>
          <a:xfrm>
            <a:off x="4147063" y="1049105"/>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4147075" y="1049112"/>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txBox="1"/>
          <p:nvPr>
            <p:ph idx="4294967295" type="body"/>
          </p:nvPr>
        </p:nvSpPr>
        <p:spPr>
          <a:xfrm>
            <a:off x="4147075" y="11083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CEO</a:t>
            </a:r>
            <a:endParaRPr sz="1100">
              <a:solidFill>
                <a:schemeClr val="lt1"/>
              </a:solidFill>
            </a:endParaRPr>
          </a:p>
        </p:txBody>
      </p:sp>
      <p:sp>
        <p:nvSpPr>
          <p:cNvPr id="214" name="Google Shape;214;p25"/>
          <p:cNvSpPr txBox="1"/>
          <p:nvPr>
            <p:ph idx="4294967295" type="body"/>
          </p:nvPr>
        </p:nvSpPr>
        <p:spPr>
          <a:xfrm>
            <a:off x="4147075" y="145710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Wendy Writer</a:t>
            </a:r>
            <a:endParaRPr sz="1300">
              <a:solidFill>
                <a:schemeClr val="dk1"/>
              </a:solidFill>
            </a:endParaRPr>
          </a:p>
        </p:txBody>
      </p:sp>
      <p:grpSp>
        <p:nvGrpSpPr>
          <p:cNvPr id="215" name="Google Shape;215;p25"/>
          <p:cNvGrpSpPr/>
          <p:nvPr/>
        </p:nvGrpSpPr>
        <p:grpSpPr>
          <a:xfrm>
            <a:off x="1313413" y="1305605"/>
            <a:ext cx="5764800" cy="972900"/>
            <a:chOff x="1313413" y="1305605"/>
            <a:chExt cx="5764800" cy="972900"/>
          </a:xfrm>
        </p:grpSpPr>
        <p:cxnSp>
          <p:nvCxnSpPr>
            <p:cNvPr id="216" name="Google Shape;216;p25"/>
            <p:cNvCxnSpPr>
              <a:stCxn id="211" idx="2"/>
              <a:endCxn id="217" idx="0"/>
            </p:cNvCxnSpPr>
            <p:nvPr/>
          </p:nvCxnSpPr>
          <p:spPr>
            <a:xfrm flipH="1" rot="5400000">
              <a:off x="2872063" y="-253045"/>
              <a:ext cx="441000" cy="3558300"/>
            </a:xfrm>
            <a:prstGeom prst="bentConnector5">
              <a:avLst>
                <a:gd fmla="val -53997" name="adj1"/>
                <a:gd fmla="val 50001" name="adj2"/>
                <a:gd fmla="val 153998" name="adj3"/>
              </a:avLst>
            </a:prstGeom>
            <a:noFill/>
            <a:ln cap="flat" cmpd="sng" w="9525">
              <a:solidFill>
                <a:schemeClr val="lt2"/>
              </a:solidFill>
              <a:prstDash val="solid"/>
              <a:round/>
              <a:headEnd len="sm" w="sm" type="none"/>
              <a:tailEnd len="sm" w="sm" type="none"/>
            </a:ln>
          </p:spPr>
        </p:cxnSp>
        <p:cxnSp>
          <p:nvCxnSpPr>
            <p:cNvPr id="218" name="Google Shape;218;p25"/>
            <p:cNvCxnSpPr>
              <a:stCxn id="211" idx="2"/>
              <a:endCxn id="219" idx="0"/>
            </p:cNvCxnSpPr>
            <p:nvPr/>
          </p:nvCxnSpPr>
          <p:spPr>
            <a:xfrm flipH="1" rot="-5400000">
              <a:off x="5709013" y="909305"/>
              <a:ext cx="531900" cy="2206500"/>
            </a:xfrm>
            <a:prstGeom prst="bentConnector3">
              <a:avLst>
                <a:gd fmla="val 49999" name="adj1"/>
              </a:avLst>
            </a:prstGeom>
            <a:noFill/>
            <a:ln cap="flat" cmpd="sng" w="9525">
              <a:solidFill>
                <a:schemeClr val="lt2"/>
              </a:solidFill>
              <a:prstDash val="solid"/>
              <a:round/>
              <a:headEnd len="sm" w="sm" type="none"/>
              <a:tailEnd len="sm" w="sm" type="none"/>
            </a:ln>
          </p:spPr>
        </p:cxnSp>
      </p:grpSp>
      <p:sp>
        <p:nvSpPr>
          <p:cNvPr id="220" name="Google Shape;220;p25"/>
          <p:cNvSpPr/>
          <p:nvPr/>
        </p:nvSpPr>
        <p:spPr>
          <a:xfrm>
            <a:off x="2194905"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588725" y="13055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txBox="1"/>
          <p:nvPr>
            <p:ph idx="4294967295" type="body"/>
          </p:nvPr>
        </p:nvSpPr>
        <p:spPr>
          <a:xfrm>
            <a:off x="959225" y="190180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Dir. of Sales</a:t>
            </a:r>
            <a:endParaRPr sz="1100">
              <a:solidFill>
                <a:schemeClr val="lt1"/>
              </a:solidFill>
            </a:endParaRPr>
          </a:p>
        </p:txBody>
      </p:sp>
      <p:sp>
        <p:nvSpPr>
          <p:cNvPr id="222" name="Google Shape;222;p25"/>
          <p:cNvSpPr txBox="1"/>
          <p:nvPr>
            <p:ph idx="4294967295" type="body"/>
          </p:nvPr>
        </p:nvSpPr>
        <p:spPr>
          <a:xfrm>
            <a:off x="2193638" y="26865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Ronny Reader</a:t>
            </a:r>
            <a:endParaRPr sz="1300">
              <a:solidFill>
                <a:schemeClr val="dk1"/>
              </a:solidFill>
            </a:endParaRPr>
          </a:p>
        </p:txBody>
      </p:sp>
      <p:grpSp>
        <p:nvGrpSpPr>
          <p:cNvPr id="223" name="Google Shape;223;p25"/>
          <p:cNvGrpSpPr/>
          <p:nvPr/>
        </p:nvGrpSpPr>
        <p:grpSpPr>
          <a:xfrm>
            <a:off x="1256055" y="2975701"/>
            <a:ext cx="3327300" cy="531900"/>
            <a:chOff x="1256055" y="2975701"/>
            <a:chExt cx="3327300" cy="531900"/>
          </a:xfrm>
        </p:grpSpPr>
        <p:cxnSp>
          <p:nvCxnSpPr>
            <p:cNvPr id="224" name="Google Shape;224;p25"/>
            <p:cNvCxnSpPr>
              <a:stCxn id="220" idx="2"/>
              <a:endCxn id="225" idx="0"/>
            </p:cNvCxnSpPr>
            <p:nvPr/>
          </p:nvCxnSpPr>
          <p:spPr>
            <a:xfrm>
              <a:off x="2919555" y="2975701"/>
              <a:ext cx="0" cy="531900"/>
            </a:xfrm>
            <a:prstGeom prst="straightConnector1">
              <a:avLst/>
            </a:prstGeom>
            <a:noFill/>
            <a:ln cap="flat" cmpd="sng" w="9525">
              <a:solidFill>
                <a:schemeClr val="lt2"/>
              </a:solidFill>
              <a:prstDash val="solid"/>
              <a:round/>
              <a:headEnd len="sm" w="sm" type="none"/>
              <a:tailEnd len="sm" w="sm" type="none"/>
            </a:ln>
          </p:spPr>
        </p:cxnSp>
        <p:cxnSp>
          <p:nvCxnSpPr>
            <p:cNvPr id="226" name="Google Shape;226;p25"/>
            <p:cNvCxnSpPr>
              <a:stCxn id="220" idx="2"/>
              <a:endCxn id="227" idx="0"/>
            </p:cNvCxnSpPr>
            <p:nvPr/>
          </p:nvCxnSpPr>
          <p:spPr>
            <a:xfrm rot="5400000">
              <a:off x="1821855" y="2409901"/>
              <a:ext cx="531900" cy="16635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228" name="Google Shape;228;p25"/>
            <p:cNvCxnSpPr>
              <a:stCxn id="220" idx="2"/>
              <a:endCxn id="229" idx="0"/>
            </p:cNvCxnSpPr>
            <p:nvPr/>
          </p:nvCxnSpPr>
          <p:spPr>
            <a:xfrm flipH="1" rot="-5400000">
              <a:off x="3485505" y="2409751"/>
              <a:ext cx="531900" cy="1663800"/>
            </a:xfrm>
            <a:prstGeom prst="bentConnector3">
              <a:avLst>
                <a:gd fmla="val 50012" name="adj1"/>
              </a:avLst>
            </a:prstGeom>
            <a:noFill/>
            <a:ln cap="flat" cmpd="sng" w="9525">
              <a:solidFill>
                <a:schemeClr val="lt2"/>
              </a:solidFill>
              <a:prstDash val="solid"/>
              <a:round/>
              <a:headEnd len="sm" w="sm" type="none"/>
              <a:tailEnd len="sm" w="sm" type="none"/>
            </a:ln>
          </p:spPr>
        </p:cxnSp>
      </p:grpSp>
      <p:sp>
        <p:nvSpPr>
          <p:cNvPr id="230" name="Google Shape;230;p25"/>
          <p:cNvSpPr/>
          <p:nvPr/>
        </p:nvSpPr>
        <p:spPr>
          <a:xfrm>
            <a:off x="531436"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53145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txBox="1"/>
          <p:nvPr>
            <p:ph idx="4294967295" type="body"/>
          </p:nvPr>
        </p:nvSpPr>
        <p:spPr>
          <a:xfrm>
            <a:off x="531750"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North America Lead</a:t>
            </a:r>
            <a:endParaRPr sz="1100">
              <a:solidFill>
                <a:schemeClr val="lt1"/>
              </a:solidFill>
            </a:endParaRPr>
          </a:p>
        </p:txBody>
      </p:sp>
      <p:sp>
        <p:nvSpPr>
          <p:cNvPr id="232" name="Google Shape;232;p25"/>
          <p:cNvSpPr txBox="1"/>
          <p:nvPr>
            <p:ph idx="4294967295" type="body"/>
          </p:nvPr>
        </p:nvSpPr>
        <p:spPr>
          <a:xfrm>
            <a:off x="531738"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Perry Presenter</a:t>
            </a:r>
            <a:endParaRPr sz="1300">
              <a:solidFill>
                <a:schemeClr val="dk1"/>
              </a:solidFill>
            </a:endParaRPr>
          </a:p>
        </p:txBody>
      </p:sp>
      <p:sp>
        <p:nvSpPr>
          <p:cNvPr id="233" name="Google Shape;233;p25"/>
          <p:cNvSpPr/>
          <p:nvPr/>
        </p:nvSpPr>
        <p:spPr>
          <a:xfrm>
            <a:off x="2194998"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2195013"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txBox="1"/>
          <p:nvPr>
            <p:ph idx="4294967295" type="body"/>
          </p:nvPr>
        </p:nvSpPr>
        <p:spPr>
          <a:xfrm>
            <a:off x="2195138"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Asia Lead</a:t>
            </a:r>
            <a:endParaRPr sz="1100">
              <a:solidFill>
                <a:schemeClr val="lt1"/>
              </a:solidFill>
            </a:endParaRPr>
          </a:p>
        </p:txBody>
      </p:sp>
      <p:sp>
        <p:nvSpPr>
          <p:cNvPr id="235" name="Google Shape;235;p25"/>
          <p:cNvSpPr txBox="1"/>
          <p:nvPr>
            <p:ph idx="4294967295" type="body"/>
          </p:nvPr>
        </p:nvSpPr>
        <p:spPr>
          <a:xfrm>
            <a:off x="2195163"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Vinny Viewer</a:t>
            </a:r>
            <a:endParaRPr sz="1300">
              <a:solidFill>
                <a:schemeClr val="dk1"/>
              </a:solidFill>
            </a:endParaRPr>
          </a:p>
        </p:txBody>
      </p:sp>
      <p:sp>
        <p:nvSpPr>
          <p:cNvPr id="236" name="Google Shape;236;p25"/>
          <p:cNvSpPr/>
          <p:nvPr/>
        </p:nvSpPr>
        <p:spPr>
          <a:xfrm>
            <a:off x="3858523"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385860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txBox="1"/>
          <p:nvPr>
            <p:ph idx="4294967295" type="body"/>
          </p:nvPr>
        </p:nvSpPr>
        <p:spPr>
          <a:xfrm>
            <a:off x="3858613"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Europe Lead</a:t>
            </a:r>
            <a:endParaRPr sz="1100">
              <a:solidFill>
                <a:schemeClr val="lt1"/>
              </a:solidFill>
            </a:endParaRPr>
          </a:p>
        </p:txBody>
      </p:sp>
      <p:sp>
        <p:nvSpPr>
          <p:cNvPr id="238" name="Google Shape;238;p25"/>
          <p:cNvSpPr txBox="1"/>
          <p:nvPr>
            <p:ph idx="4294967295" type="body"/>
          </p:nvPr>
        </p:nvSpPr>
        <p:spPr>
          <a:xfrm>
            <a:off x="3858700"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Molly Maker</a:t>
            </a:r>
            <a:endParaRPr sz="1300">
              <a:solidFill>
                <a:schemeClr val="dk1"/>
              </a:solidFill>
            </a:endParaRPr>
          </a:p>
        </p:txBody>
      </p:sp>
      <p:sp>
        <p:nvSpPr>
          <p:cNvPr id="239" name="Google Shape;239;p25"/>
          <p:cNvSpPr/>
          <p:nvPr/>
        </p:nvSpPr>
        <p:spPr>
          <a:xfrm>
            <a:off x="6353691"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63537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txBox="1"/>
          <p:nvPr>
            <p:ph idx="4294967295" type="body"/>
          </p:nvPr>
        </p:nvSpPr>
        <p:spPr>
          <a:xfrm>
            <a:off x="6353925" y="23377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Dir. of Engineering</a:t>
            </a:r>
            <a:endParaRPr sz="1100">
              <a:solidFill>
                <a:schemeClr val="lt1"/>
              </a:solidFill>
            </a:endParaRPr>
          </a:p>
        </p:txBody>
      </p:sp>
      <p:sp>
        <p:nvSpPr>
          <p:cNvPr id="241" name="Google Shape;241;p25"/>
          <p:cNvSpPr txBox="1"/>
          <p:nvPr>
            <p:ph idx="4294967295" type="body"/>
          </p:nvPr>
        </p:nvSpPr>
        <p:spPr>
          <a:xfrm>
            <a:off x="6352413" y="26865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Abby Author</a:t>
            </a:r>
            <a:endParaRPr sz="1300">
              <a:solidFill>
                <a:schemeClr val="dk1"/>
              </a:solidFill>
            </a:endParaRPr>
          </a:p>
        </p:txBody>
      </p:sp>
      <p:grpSp>
        <p:nvGrpSpPr>
          <p:cNvPr id="242" name="Google Shape;242;p25"/>
          <p:cNvGrpSpPr/>
          <p:nvPr/>
        </p:nvGrpSpPr>
        <p:grpSpPr>
          <a:xfrm>
            <a:off x="6246741" y="2975701"/>
            <a:ext cx="1663500" cy="531900"/>
            <a:chOff x="6246741" y="2975701"/>
            <a:chExt cx="1663500" cy="531900"/>
          </a:xfrm>
        </p:grpSpPr>
        <p:cxnSp>
          <p:nvCxnSpPr>
            <p:cNvPr id="243" name="Google Shape;243;p25"/>
            <p:cNvCxnSpPr>
              <a:stCxn id="239" idx="2"/>
              <a:endCxn id="244" idx="0"/>
            </p:cNvCxnSpPr>
            <p:nvPr/>
          </p:nvCxnSpPr>
          <p:spPr>
            <a:xfrm rot="5400000">
              <a:off x="6396591" y="2825851"/>
              <a:ext cx="531900" cy="8316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245" name="Google Shape;245;p25"/>
            <p:cNvCxnSpPr>
              <a:stCxn id="239" idx="2"/>
              <a:endCxn id="246" idx="0"/>
            </p:cNvCxnSpPr>
            <p:nvPr/>
          </p:nvCxnSpPr>
          <p:spPr>
            <a:xfrm flipH="1" rot="-5400000">
              <a:off x="7228341" y="2825701"/>
              <a:ext cx="531900" cy="831900"/>
            </a:xfrm>
            <a:prstGeom prst="bentConnector3">
              <a:avLst>
                <a:gd fmla="val 50013" name="adj1"/>
              </a:avLst>
            </a:prstGeom>
            <a:noFill/>
            <a:ln cap="flat" cmpd="sng" w="9525">
              <a:solidFill>
                <a:schemeClr val="lt2"/>
              </a:solidFill>
              <a:prstDash val="solid"/>
              <a:round/>
              <a:headEnd len="sm" w="sm" type="none"/>
              <a:tailEnd len="sm" w="sm" type="none"/>
            </a:ln>
          </p:spPr>
        </p:cxnSp>
      </p:grpSp>
      <p:sp>
        <p:nvSpPr>
          <p:cNvPr id="247" name="Google Shape;247;p25"/>
          <p:cNvSpPr/>
          <p:nvPr/>
        </p:nvSpPr>
        <p:spPr>
          <a:xfrm>
            <a:off x="5522206"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5522175"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txBox="1"/>
          <p:nvPr>
            <p:ph idx="4294967295" type="body"/>
          </p:nvPr>
        </p:nvSpPr>
        <p:spPr>
          <a:xfrm>
            <a:off x="5522338"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Front End Lead</a:t>
            </a:r>
            <a:endParaRPr sz="1100">
              <a:solidFill>
                <a:schemeClr val="lt1"/>
              </a:solidFill>
            </a:endParaRPr>
          </a:p>
        </p:txBody>
      </p:sp>
      <p:sp>
        <p:nvSpPr>
          <p:cNvPr id="249" name="Google Shape;249;p25"/>
          <p:cNvSpPr txBox="1"/>
          <p:nvPr>
            <p:ph idx="4294967295" type="body"/>
          </p:nvPr>
        </p:nvSpPr>
        <p:spPr>
          <a:xfrm>
            <a:off x="5522263"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Casey Creator</a:t>
            </a:r>
            <a:endParaRPr sz="1300">
              <a:solidFill>
                <a:schemeClr val="dk1"/>
              </a:solidFill>
            </a:endParaRPr>
          </a:p>
        </p:txBody>
      </p:sp>
      <p:sp>
        <p:nvSpPr>
          <p:cNvPr id="250" name="Google Shape;250;p25"/>
          <p:cNvSpPr/>
          <p:nvPr/>
        </p:nvSpPr>
        <p:spPr>
          <a:xfrm>
            <a:off x="7185791"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a:off x="7185650" y="3507737"/>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txBox="1"/>
          <p:nvPr>
            <p:ph idx="4294967295" type="body"/>
          </p:nvPr>
        </p:nvSpPr>
        <p:spPr>
          <a:xfrm>
            <a:off x="7185738"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Back End Lead</a:t>
            </a:r>
            <a:endParaRPr sz="1100">
              <a:solidFill>
                <a:schemeClr val="lt1"/>
              </a:solidFill>
            </a:endParaRPr>
          </a:p>
        </p:txBody>
      </p:sp>
      <p:sp>
        <p:nvSpPr>
          <p:cNvPr id="252" name="Google Shape;252;p25"/>
          <p:cNvSpPr txBox="1"/>
          <p:nvPr>
            <p:ph idx="4294967295" type="body"/>
          </p:nvPr>
        </p:nvSpPr>
        <p:spPr>
          <a:xfrm>
            <a:off x="7185688"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Berry Books</a:t>
            </a:r>
            <a:endParaRPr sz="13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Technologies, languages, tools, algorithms used</a:t>
            </a:r>
            <a:endParaRPr sz="3000"/>
          </a:p>
          <a:p>
            <a:pPr indent="0" lvl="0" marL="0" rtl="0" algn="ctr">
              <a:spcBef>
                <a:spcPts val="0"/>
              </a:spcBef>
              <a:spcAft>
                <a:spcPts val="0"/>
              </a:spcAft>
              <a:buNone/>
            </a:pPr>
            <a:r>
              <a:t/>
            </a:r>
            <a:endParaRPr/>
          </a:p>
        </p:txBody>
      </p:sp>
      <p:sp>
        <p:nvSpPr>
          <p:cNvPr id="258" name="Google Shape;258;p26"/>
          <p:cNvSpPr txBox="1"/>
          <p:nvPr>
            <p:ph idx="2" type="body"/>
          </p:nvPr>
        </p:nvSpPr>
        <p:spPr>
          <a:xfrm>
            <a:off x="4980650" y="998525"/>
            <a:ext cx="3837000" cy="3695100"/>
          </a:xfrm>
          <a:prstGeom prst="rect">
            <a:avLst/>
          </a:prstGeom>
        </p:spPr>
        <p:txBody>
          <a:bodyPr anchorCtr="0" anchor="ctr" bIns="91425" lIns="91425" spcFirstLastPara="1" rIns="91425" wrap="square" tIns="91425">
            <a:noAutofit/>
          </a:bodyPr>
          <a:lstStyle/>
          <a:p>
            <a:pPr indent="0" lvl="0" marL="419100" marR="114300" rtl="0" algn="l">
              <a:spcBef>
                <a:spcPts val="0"/>
              </a:spcBef>
              <a:spcAft>
                <a:spcPts val="0"/>
              </a:spcAft>
              <a:buNone/>
            </a:pPr>
            <a:r>
              <a:rPr lang="en" sz="1400">
                <a:highlight>
                  <a:schemeClr val="accent2"/>
                </a:highlight>
              </a:rPr>
              <a:t>- Software &amp; Framework:Python (3.7.13), Jupyter Notebook (6.4.11), Anaconda (4.13.0), PostgreSQL (11.15-R1), pgAdmin4 (6.7), Spark (3.2.1), Visual Studio Code (1.65.0)</a:t>
            </a:r>
            <a:endParaRPr sz="1400">
              <a:highlight>
                <a:schemeClr val="accent2"/>
              </a:highlight>
            </a:endParaRPr>
          </a:p>
          <a:p>
            <a:pPr indent="0" lvl="0" marL="419100" marR="114300" rtl="0" algn="l">
              <a:spcBef>
                <a:spcPts val="0"/>
              </a:spcBef>
              <a:spcAft>
                <a:spcPts val="0"/>
              </a:spcAft>
              <a:buNone/>
            </a:pPr>
            <a:r>
              <a:t/>
            </a:r>
            <a:endParaRPr sz="1400">
              <a:highlight>
                <a:schemeClr val="accent2"/>
              </a:highlight>
            </a:endParaRPr>
          </a:p>
          <a:p>
            <a:pPr indent="0" lvl="0" marL="419100" marR="114300" rtl="0" algn="l">
              <a:spcBef>
                <a:spcPts val="0"/>
              </a:spcBef>
              <a:spcAft>
                <a:spcPts val="0"/>
              </a:spcAft>
              <a:buNone/>
            </a:pPr>
            <a:r>
              <a:rPr lang="en" sz="1400">
                <a:highlight>
                  <a:schemeClr val="accent2"/>
                </a:highlight>
              </a:rPr>
              <a:t>- Libraries &amp; Packages: Pandas (1.3.5), matplotlib (3.5.1), NumPy (1.21.5), PySpark, JAVA, PostgreSQL driver, MLlib, Scikit-learn (1.0.2), Scikit-learn (0.23.2) for Ensemble Learning, imbalanced-learn library (0.7.0) tensorflow (2.3.0), keras-applications (1.0.8),  keras-preprocessing (1.1.2), psycopg2 (2.9.3)</a:t>
            </a:r>
            <a:endParaRPr sz="1400">
              <a:highlight>
                <a:schemeClr val="accent2"/>
              </a:highlight>
            </a:endParaRPr>
          </a:p>
          <a:p>
            <a:pPr indent="0" lvl="0" marL="419100" marR="114300" rtl="0" algn="l">
              <a:spcBef>
                <a:spcPts val="0"/>
              </a:spcBef>
              <a:spcAft>
                <a:spcPts val="0"/>
              </a:spcAft>
              <a:buNone/>
            </a:pPr>
            <a:r>
              <a:t/>
            </a:r>
            <a:endParaRPr sz="1400">
              <a:highlight>
                <a:schemeClr val="accent2"/>
              </a:highlight>
            </a:endParaRPr>
          </a:p>
          <a:p>
            <a:pPr indent="0" lvl="0" marL="419100" marR="114300" rtl="0" algn="l">
              <a:spcBef>
                <a:spcPts val="0"/>
              </a:spcBef>
              <a:spcAft>
                <a:spcPts val="0"/>
              </a:spcAft>
              <a:buNone/>
            </a:pPr>
            <a:r>
              <a:rPr lang="en" sz="1400">
                <a:highlight>
                  <a:schemeClr val="accent2"/>
                </a:highlight>
              </a:rPr>
              <a:t>- Online Tools: AWS RDS, AWS S3, Google Colaboratory Notebooks, [COVID_19_Analysis GitHub Repository]</a:t>
            </a:r>
            <a:endParaRPr sz="1400">
              <a:highlight>
                <a:schemeClr val="accent2"/>
              </a:highlight>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grpSp>
        <p:nvGrpSpPr>
          <p:cNvPr id="263" name="Google Shape;263;p27"/>
          <p:cNvGrpSpPr/>
          <p:nvPr/>
        </p:nvGrpSpPr>
        <p:grpSpPr>
          <a:xfrm>
            <a:off x="4939500" y="1219611"/>
            <a:ext cx="3837000" cy="2704200"/>
            <a:chOff x="4939500" y="1219611"/>
            <a:chExt cx="3837000" cy="2704200"/>
          </a:xfrm>
        </p:grpSpPr>
        <p:cxnSp>
          <p:nvCxnSpPr>
            <p:cNvPr id="264" name="Google Shape;264;p27"/>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65" name="Google Shape;265;p27"/>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66" name="Google Shape;266;p27"/>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67" name="Google Shape;267;p27"/>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68" name="Google Shape;268;p27"/>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69" name="Google Shape;269;p27"/>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0" name="Google Shape;270;p27"/>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1" name="Google Shape;271;p27"/>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2" name="Google Shape;272;p27"/>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73" name="Google Shape;273;p27"/>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74" name="Google Shape;274;p27"/>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sp>
        <p:nvSpPr>
          <p:cNvPr id="276" name="Google Shape;276;p27"/>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XX% sales increase</a:t>
            </a:r>
            <a:endParaRPr/>
          </a:p>
        </p:txBody>
      </p:sp>
      <p:grpSp>
        <p:nvGrpSpPr>
          <p:cNvPr id="277" name="Google Shape;277;p27"/>
          <p:cNvGrpSpPr/>
          <p:nvPr/>
        </p:nvGrpSpPr>
        <p:grpSpPr>
          <a:xfrm>
            <a:off x="4939534" y="2017046"/>
            <a:ext cx="3825543" cy="1573620"/>
            <a:chOff x="1000000" y="2393988"/>
            <a:chExt cx="4144235" cy="1704713"/>
          </a:xfrm>
        </p:grpSpPr>
        <p:sp>
          <p:nvSpPr>
            <p:cNvPr id="278" name="Google Shape;278;p27"/>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79" name="Google Shape;279;p27"/>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27"/>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27"/>
          <p:cNvGrpSpPr/>
          <p:nvPr/>
        </p:nvGrpSpPr>
        <p:grpSpPr>
          <a:xfrm>
            <a:off x="4939557" y="1778136"/>
            <a:ext cx="3836911" cy="1503799"/>
            <a:chOff x="1000025" y="2059300"/>
            <a:chExt cx="4156550" cy="1629075"/>
          </a:xfrm>
        </p:grpSpPr>
        <p:sp>
          <p:nvSpPr>
            <p:cNvPr id="289" name="Google Shape;289;p27"/>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90" name="Google Shape;290;p27"/>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27"/>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304" name="Google Shape;304;p2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05" name="Google Shape;305;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COVID-19 Analysis</a:t>
            </a:r>
            <a:endParaRPr/>
          </a:p>
        </p:txBody>
      </p:sp>
      <p:grpSp>
        <p:nvGrpSpPr>
          <p:cNvPr id="93" name="Google Shape;93;p14"/>
          <p:cNvGrpSpPr/>
          <p:nvPr/>
        </p:nvGrpSpPr>
        <p:grpSpPr>
          <a:xfrm>
            <a:off x="431904" y="1304875"/>
            <a:ext cx="4903471"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Background</a:t>
            </a:r>
            <a:endParaRPr>
              <a:solidFill>
                <a:schemeClr val="lt1"/>
              </a:solidFill>
            </a:endParaRPr>
          </a:p>
        </p:txBody>
      </p:sp>
      <p:sp>
        <p:nvSpPr>
          <p:cNvPr id="97" name="Google Shape;97;p14"/>
          <p:cNvSpPr txBox="1"/>
          <p:nvPr>
            <p:ph idx="4294967295" type="body"/>
          </p:nvPr>
        </p:nvSpPr>
        <p:spPr>
          <a:xfrm>
            <a:off x="508325" y="1850300"/>
            <a:ext cx="4690200" cy="27948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1200"/>
              </a:spcAft>
              <a:buNone/>
            </a:pPr>
            <a:r>
              <a:rPr lang="en" sz="1400">
                <a:solidFill>
                  <a:srgbClr val="24292F"/>
                </a:solidFill>
                <a:highlight>
                  <a:srgbClr val="FFFFFF"/>
                </a:highlight>
              </a:rPr>
              <a:t>As COVID-19 persists throughout the globe, the purpose of this exploration is to determine the relationship between different factors that contribute to the spread of COVID-19 as well as the outcomes noted by people across the world. </a:t>
            </a:r>
            <a:endParaRPr/>
          </a:p>
        </p:txBody>
      </p:sp>
      <p:sp>
        <p:nvSpPr>
          <p:cNvPr id="98" name="Google Shape;98;p14"/>
          <p:cNvSpPr/>
          <p:nvPr/>
        </p:nvSpPr>
        <p:spPr>
          <a:xfrm>
            <a:off x="5729875" y="1304875"/>
            <a:ext cx="3199200" cy="2521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4"/>
          <p:cNvPicPr preferRelativeResize="0"/>
          <p:nvPr/>
        </p:nvPicPr>
        <p:blipFill>
          <a:blip r:embed="rId3">
            <a:alphaModFix/>
          </a:blip>
          <a:stretch>
            <a:fillRect/>
          </a:stretch>
        </p:blipFill>
        <p:spPr>
          <a:xfrm>
            <a:off x="5904600" y="1482275"/>
            <a:ext cx="2849750" cy="2178962"/>
          </a:xfrm>
          <a:prstGeom prst="rect">
            <a:avLst/>
          </a:prstGeom>
          <a:noFill/>
          <a:ln>
            <a:noFill/>
          </a:ln>
        </p:spPr>
      </p:pic>
      <p:sp>
        <p:nvSpPr>
          <p:cNvPr id="100" name="Google Shape;100;p14"/>
          <p:cNvSpPr txBox="1"/>
          <p:nvPr/>
        </p:nvSpPr>
        <p:spPr>
          <a:xfrm>
            <a:off x="5904600" y="3936500"/>
            <a:ext cx="1800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D4D4D"/>
                </a:solidFill>
                <a:highlight>
                  <a:srgbClr val="FFFFFF"/>
                </a:highlight>
                <a:latin typeface="Trebuchet MS"/>
                <a:ea typeface="Trebuchet MS"/>
                <a:cs typeface="Trebuchet MS"/>
                <a:sym typeface="Trebuchet MS"/>
              </a:rPr>
              <a:t>CDC/SCIENCE PHOTO LIBRARY</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COVID-19 Analysis</a:t>
            </a:r>
            <a:endParaRPr/>
          </a:p>
        </p:txBody>
      </p:sp>
      <p:sp>
        <p:nvSpPr>
          <p:cNvPr id="106" name="Google Shape;106;p15"/>
          <p:cNvSpPr txBox="1"/>
          <p:nvPr>
            <p:ph idx="4294967295" type="body"/>
          </p:nvPr>
        </p:nvSpPr>
        <p:spPr>
          <a:xfrm>
            <a:off x="432350" y="2070575"/>
            <a:ext cx="8400000" cy="26508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lang="en" sz="1400">
                <a:solidFill>
                  <a:srgbClr val="24292F"/>
                </a:solidFill>
                <a:highlight>
                  <a:srgbClr val="FFFFFF"/>
                </a:highlight>
              </a:rPr>
              <a:t>By analyzing these health outcomes, the goal is ultimately to predict the health outcomes in future populations based on the factors determined significant by the machine learning model utilized below.</a:t>
            </a:r>
            <a:endParaRPr sz="1400">
              <a:solidFill>
                <a:srgbClr val="24292F"/>
              </a:solidFill>
              <a:highlight>
                <a:srgbClr val="FFFFFF"/>
              </a:highlight>
            </a:endParaRPr>
          </a:p>
          <a:p>
            <a:pPr indent="0" lvl="0" marL="0" rtl="0" algn="l">
              <a:spcBef>
                <a:spcPts val="1200"/>
              </a:spcBef>
              <a:spcAft>
                <a:spcPts val="800"/>
              </a:spcAft>
              <a:buNone/>
            </a:pPr>
            <a:r>
              <a:t/>
            </a:r>
            <a:endParaRPr sz="1600"/>
          </a:p>
        </p:txBody>
      </p:sp>
      <p:sp>
        <p:nvSpPr>
          <p:cNvPr id="107" name="Google Shape;107;p15"/>
          <p:cNvSpPr/>
          <p:nvPr/>
        </p:nvSpPr>
        <p:spPr>
          <a:xfrm>
            <a:off x="432351" y="1304875"/>
            <a:ext cx="8293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113" name="Google Shape;113;p16"/>
          <p:cNvSpPr/>
          <p:nvPr/>
        </p:nvSpPr>
        <p:spPr>
          <a:xfrm>
            <a:off x="432350" y="1304875"/>
            <a:ext cx="41397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4" name="Google Shape;114;p1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Our World in Data</a:t>
            </a:r>
            <a:endParaRPr>
              <a:solidFill>
                <a:schemeClr val="lt1"/>
              </a:solidFill>
            </a:endParaRPr>
          </a:p>
        </p:txBody>
      </p:sp>
      <p:sp>
        <p:nvSpPr>
          <p:cNvPr id="115" name="Google Shape;115;p16"/>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F"/>
              </a:buClr>
              <a:buSzPts val="1400"/>
              <a:buChar char="●"/>
            </a:pPr>
            <a:r>
              <a:rPr lang="en" sz="1400">
                <a:solidFill>
                  <a:srgbClr val="24292F"/>
                </a:solidFill>
                <a:highlight>
                  <a:srgbClr val="FFFFFF"/>
                </a:highlight>
              </a:rPr>
              <a:t> An organization that focuses on researching international crises including issues like climate change, war, and disease</a:t>
            </a:r>
            <a:endParaRPr/>
          </a:p>
        </p:txBody>
      </p:sp>
      <p:sp>
        <p:nvSpPr>
          <p:cNvPr id="116" name="Google Shape;116;p16"/>
          <p:cNvSpPr/>
          <p:nvPr/>
        </p:nvSpPr>
        <p:spPr>
          <a:xfrm>
            <a:off x="4718299" y="1304875"/>
            <a:ext cx="40209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7" name="Google Shape;117;p16"/>
          <p:cNvSpPr txBox="1"/>
          <p:nvPr>
            <p:ph idx="4294967295" type="body"/>
          </p:nvPr>
        </p:nvSpPr>
        <p:spPr>
          <a:xfrm>
            <a:off x="6230225"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Data</a:t>
            </a:r>
            <a:endParaRPr>
              <a:solidFill>
                <a:schemeClr val="lt1"/>
              </a:solidFill>
            </a:endParaRPr>
          </a:p>
        </p:txBody>
      </p:sp>
      <p:sp>
        <p:nvSpPr>
          <p:cNvPr id="118" name="Google Shape;118;p16"/>
          <p:cNvSpPr txBox="1"/>
          <p:nvPr>
            <p:ph idx="4294967295" type="body"/>
          </p:nvPr>
        </p:nvSpPr>
        <p:spPr>
          <a:xfrm>
            <a:off x="5420971" y="2199750"/>
            <a:ext cx="2471700" cy="265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F"/>
              </a:buClr>
              <a:buSzPts val="1400"/>
              <a:buChar char="●"/>
            </a:pPr>
            <a:r>
              <a:rPr lang="en" sz="1400">
                <a:solidFill>
                  <a:srgbClr val="24292F"/>
                </a:solidFill>
                <a:highlight>
                  <a:srgbClr val="FFFFFF"/>
                </a:highlight>
              </a:rPr>
              <a:t>Combined data from across the world to include country, continent, new COVID-19 cases, total COVID-19 cases, population, age, and several other factors in reference to the COVID-19 pandemic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r>
              <a:rPr lang="en"/>
              <a:t> to be Answered by Analysis</a:t>
            </a:r>
            <a:endParaRPr/>
          </a:p>
        </p:txBody>
      </p:sp>
      <p:sp>
        <p:nvSpPr>
          <p:cNvPr id="124" name="Google Shape;124;p17"/>
          <p:cNvSpPr/>
          <p:nvPr/>
        </p:nvSpPr>
        <p:spPr>
          <a:xfrm>
            <a:off x="432350" y="1304875"/>
            <a:ext cx="40254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5" name="Google Shape;125;p1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Question </a:t>
            </a:r>
            <a:r>
              <a:rPr lang="en">
                <a:solidFill>
                  <a:schemeClr val="lt1"/>
                </a:solidFill>
              </a:rPr>
              <a:t>1</a:t>
            </a:r>
            <a:endParaRPr>
              <a:solidFill>
                <a:schemeClr val="lt1"/>
              </a:solidFill>
            </a:endParaRPr>
          </a:p>
        </p:txBody>
      </p:sp>
      <p:sp>
        <p:nvSpPr>
          <p:cNvPr id="126" name="Google Shape;126;p17"/>
          <p:cNvSpPr/>
          <p:nvPr/>
        </p:nvSpPr>
        <p:spPr>
          <a:xfrm>
            <a:off x="4910324" y="1304875"/>
            <a:ext cx="37755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7" name="Google Shape;127;p17"/>
          <p:cNvSpPr txBox="1"/>
          <p:nvPr>
            <p:ph idx="4294967295" type="body"/>
          </p:nvPr>
        </p:nvSpPr>
        <p:spPr>
          <a:xfrm>
            <a:off x="6051925"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Question 2</a:t>
            </a:r>
            <a:endParaRPr>
              <a:solidFill>
                <a:schemeClr val="lt1"/>
              </a:solidFill>
            </a:endParaRPr>
          </a:p>
        </p:txBody>
      </p:sp>
      <p:sp>
        <p:nvSpPr>
          <p:cNvPr id="128" name="Google Shape;128;p17"/>
          <p:cNvSpPr txBox="1"/>
          <p:nvPr/>
        </p:nvSpPr>
        <p:spPr>
          <a:xfrm>
            <a:off x="534925" y="2139700"/>
            <a:ext cx="355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4292F"/>
                </a:solidFill>
                <a:highlight>
                  <a:srgbClr val="FFFFFF"/>
                </a:highlight>
                <a:latin typeface="Roboto"/>
                <a:ea typeface="Roboto"/>
                <a:cs typeface="Roboto"/>
                <a:sym typeface="Roboto"/>
              </a:rPr>
              <a:t>What differences exist between the health outcomes of people from different countries? </a:t>
            </a:r>
            <a:endParaRPr sz="1600">
              <a:latin typeface="Roboto"/>
              <a:ea typeface="Roboto"/>
              <a:cs typeface="Roboto"/>
              <a:sym typeface="Roboto"/>
            </a:endParaRPr>
          </a:p>
        </p:txBody>
      </p:sp>
      <p:sp>
        <p:nvSpPr>
          <p:cNvPr id="129" name="Google Shape;129;p17"/>
          <p:cNvSpPr txBox="1"/>
          <p:nvPr/>
        </p:nvSpPr>
        <p:spPr>
          <a:xfrm>
            <a:off x="5021775" y="2139700"/>
            <a:ext cx="355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4292F"/>
                </a:solidFill>
                <a:highlight>
                  <a:srgbClr val="FFFFFF"/>
                </a:highlight>
                <a:latin typeface="Roboto"/>
                <a:ea typeface="Roboto"/>
                <a:cs typeface="Roboto"/>
                <a:sym typeface="Roboto"/>
              </a:rPr>
              <a:t>How can future health outcomes be predicted from this data?</a:t>
            </a:r>
            <a:endParaRPr sz="16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descr="Background pointer shape in timeline graphic" id="139" name="Google Shape;139;p19"/>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40" name="Google Shape;140;p19"/>
          <p:cNvGrpSpPr/>
          <p:nvPr/>
        </p:nvGrpSpPr>
        <p:grpSpPr>
          <a:xfrm>
            <a:off x="969270" y="1610215"/>
            <a:ext cx="198900" cy="593656"/>
            <a:chOff x="777447" y="1610215"/>
            <a:chExt cx="198900" cy="593656"/>
          </a:xfrm>
        </p:grpSpPr>
        <p:cxnSp>
          <p:nvCxnSpPr>
            <p:cNvPr id="141" name="Google Shape;141;p19"/>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2" name="Google Shape;142;p19"/>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19"/>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Data Loaded</a:t>
            </a:r>
            <a:endParaRPr sz="1600"/>
          </a:p>
        </p:txBody>
      </p:sp>
      <p:sp>
        <p:nvSpPr>
          <p:cNvPr descr="Background pointer shape in timeline graphic" id="144" name="Google Shape;144;p19"/>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45" name="Google Shape;145;p19"/>
          <p:cNvGrpSpPr/>
          <p:nvPr/>
        </p:nvGrpSpPr>
        <p:grpSpPr>
          <a:xfrm>
            <a:off x="2684632" y="2938958"/>
            <a:ext cx="198900" cy="593656"/>
            <a:chOff x="2223534" y="2938958"/>
            <a:chExt cx="198900" cy="593656"/>
          </a:xfrm>
        </p:grpSpPr>
        <p:cxnSp>
          <p:nvCxnSpPr>
            <p:cNvPr id="146" name="Google Shape;146;p19"/>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47" name="Google Shape;147;p19"/>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9"/>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Exploratory Analysis</a:t>
            </a:r>
            <a:endParaRPr sz="1600"/>
          </a:p>
        </p:txBody>
      </p:sp>
      <p:sp>
        <p:nvSpPr>
          <p:cNvPr descr="Background pointer shape in timeline graphic" id="149" name="Google Shape;149;p19"/>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50" name="Google Shape;150;p19"/>
          <p:cNvGrpSpPr/>
          <p:nvPr/>
        </p:nvGrpSpPr>
        <p:grpSpPr>
          <a:xfrm>
            <a:off x="4319545" y="1610215"/>
            <a:ext cx="198900" cy="593656"/>
            <a:chOff x="3918084" y="1610215"/>
            <a:chExt cx="198900" cy="593656"/>
          </a:xfrm>
        </p:grpSpPr>
        <p:cxnSp>
          <p:nvCxnSpPr>
            <p:cNvPr id="151" name="Google Shape;151;p19"/>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2" name="Google Shape;152;p19"/>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9"/>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Database created and loaded</a:t>
            </a:r>
            <a:endParaRPr sz="1600"/>
          </a:p>
        </p:txBody>
      </p:sp>
      <p:sp>
        <p:nvSpPr>
          <p:cNvPr descr="Background pointer shape in timeline graphic" id="154" name="Google Shape;154;p19"/>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55" name="Google Shape;155;p19"/>
          <p:cNvGrpSpPr/>
          <p:nvPr/>
        </p:nvGrpSpPr>
        <p:grpSpPr>
          <a:xfrm>
            <a:off x="5973070" y="2938958"/>
            <a:ext cx="198900" cy="593656"/>
            <a:chOff x="5958946" y="2938958"/>
            <a:chExt cx="198900" cy="593656"/>
          </a:xfrm>
        </p:grpSpPr>
        <p:cxnSp>
          <p:nvCxnSpPr>
            <p:cNvPr id="156" name="Google Shape;156;p19"/>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57" name="Google Shape;157;p19"/>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19"/>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Preprocessing of Data and Running ML</a:t>
            </a:r>
            <a:endParaRPr sz="1600"/>
          </a:p>
        </p:txBody>
      </p:sp>
      <p:sp>
        <p:nvSpPr>
          <p:cNvPr descr="Background pointer shape in timeline graphic" id="159" name="Google Shape;159;p19"/>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60" name="Google Shape;160;p19"/>
          <p:cNvGrpSpPr/>
          <p:nvPr/>
        </p:nvGrpSpPr>
        <p:grpSpPr>
          <a:xfrm>
            <a:off x="7669807" y="1610215"/>
            <a:ext cx="198900" cy="593656"/>
            <a:chOff x="3918084" y="1610215"/>
            <a:chExt cx="198900" cy="593656"/>
          </a:xfrm>
        </p:grpSpPr>
        <p:cxnSp>
          <p:nvCxnSpPr>
            <p:cNvPr id="161" name="Google Shape;161;p19"/>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2" name="Google Shape;162;p19"/>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19"/>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Visualizations</a:t>
            </a:r>
            <a:r>
              <a:rPr lang="en" sz="1600"/>
              <a:t> Created</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69" name="Google Shape;169;p20"/>
          <p:cNvSpPr/>
          <p:nvPr/>
        </p:nvSpPr>
        <p:spPr>
          <a:xfrm>
            <a:off x="432350" y="1304875"/>
            <a:ext cx="74268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0" name="Google Shape;170;p20"/>
          <p:cNvSpPr txBox="1"/>
          <p:nvPr/>
        </p:nvSpPr>
        <p:spPr>
          <a:xfrm>
            <a:off x="534925" y="2139700"/>
            <a:ext cx="8037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4292F"/>
                </a:solidFill>
                <a:highlight>
                  <a:srgbClr val="FFFFFF"/>
                </a:highlight>
                <a:latin typeface="Roboto"/>
                <a:ea typeface="Roboto"/>
                <a:cs typeface="Roboto"/>
                <a:sym typeface="Roboto"/>
              </a:rPr>
              <a:t>Exploratory analysis was completed to better understand the data. Utilizing Python, the data was explored to determine the nature of each column, the number of values contained in each column, and the significance of each column. For example, exploration included </a:t>
            </a:r>
            <a:r>
              <a:rPr lang="en">
                <a:solidFill>
                  <a:srgbClr val="24292F"/>
                </a:solidFill>
                <a:highlight>
                  <a:srgbClr val="FFFFFF"/>
                </a:highlight>
                <a:latin typeface="Roboto"/>
                <a:ea typeface="Roboto"/>
                <a:cs typeface="Roboto"/>
                <a:sym typeface="Roboto"/>
              </a:rPr>
              <a:t>listing</a:t>
            </a:r>
            <a:r>
              <a:rPr lang="en">
                <a:solidFill>
                  <a:srgbClr val="24292F"/>
                </a:solidFill>
                <a:highlight>
                  <a:srgbClr val="FFFFFF"/>
                </a:highlight>
                <a:latin typeface="Roboto"/>
                <a:ea typeface="Roboto"/>
                <a:cs typeface="Roboto"/>
                <a:sym typeface="Roboto"/>
              </a:rPr>
              <a:t> the </a:t>
            </a:r>
            <a:r>
              <a:rPr lang="en">
                <a:solidFill>
                  <a:srgbClr val="24292F"/>
                </a:solidFill>
                <a:highlight>
                  <a:srgbClr val="FFFFFF"/>
                </a:highlight>
                <a:latin typeface="Roboto"/>
                <a:ea typeface="Roboto"/>
                <a:cs typeface="Roboto"/>
                <a:sym typeface="Roboto"/>
              </a:rPr>
              <a:t>number</a:t>
            </a:r>
            <a:r>
              <a:rPr lang="en">
                <a:solidFill>
                  <a:srgbClr val="24292F"/>
                </a:solidFill>
                <a:highlight>
                  <a:srgbClr val="FFFFFF"/>
                </a:highlight>
                <a:latin typeface="Roboto"/>
                <a:ea typeface="Roboto"/>
                <a:cs typeface="Roboto"/>
                <a:sym typeface="Roboto"/>
              </a:rPr>
              <a:t> of entries per country and the number of missing values per country.</a:t>
            </a:r>
            <a:endParaRPr sz="16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(cont.)</a:t>
            </a:r>
            <a:endParaRPr/>
          </a:p>
        </p:txBody>
      </p:sp>
      <p:sp>
        <p:nvSpPr>
          <p:cNvPr id="176" name="Google Shape;176;p21"/>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7" name="Google Shape;177;p21"/>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78" name="Google Shape;178;p21"/>
          <p:cNvSpPr txBox="1"/>
          <p:nvPr>
            <p:ph idx="4294967295" type="body"/>
          </p:nvPr>
        </p:nvSpPr>
        <p:spPr>
          <a:xfrm>
            <a:off x="311700" y="2070575"/>
            <a:ext cx="25923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Not all rows contained the same format of data </a:t>
            </a:r>
            <a:endParaRPr sz="1600"/>
          </a:p>
          <a:p>
            <a:pPr indent="-330200" lvl="0" marL="457200" rtl="0" algn="l">
              <a:spcBef>
                <a:spcPts val="0"/>
              </a:spcBef>
              <a:spcAft>
                <a:spcPts val="0"/>
              </a:spcAft>
              <a:buSzPts val="1600"/>
              <a:buChar char="●"/>
            </a:pPr>
            <a:r>
              <a:rPr lang="en" sz="1600"/>
              <a:t>E.g. multiple </a:t>
            </a:r>
            <a:r>
              <a:rPr lang="en" sz="1600"/>
              <a:t>continents</a:t>
            </a:r>
            <a:r>
              <a:rPr lang="en" sz="1600"/>
              <a:t> were listed within the location column which </a:t>
            </a:r>
            <a:r>
              <a:rPr lang="en" sz="1600"/>
              <a:t>predominantly</a:t>
            </a:r>
            <a:r>
              <a:rPr lang="en" sz="1600"/>
              <a:t> held the names of </a:t>
            </a:r>
            <a:r>
              <a:rPr lang="en" sz="1600"/>
              <a:t>countries</a:t>
            </a:r>
            <a:endParaRPr sz="1600"/>
          </a:p>
        </p:txBody>
      </p:sp>
      <p:sp>
        <p:nvSpPr>
          <p:cNvPr id="179" name="Google Shape;179;p21"/>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0" name="Google Shape;180;p21"/>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81" name="Google Shape;181;p21"/>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800"/>
              </a:spcAft>
              <a:buSzPts val="1600"/>
              <a:buChar char="●"/>
            </a:pPr>
            <a:r>
              <a:rPr lang="en" sz="1600"/>
              <a:t>There were several null values within the dataset</a:t>
            </a:r>
            <a:endParaRPr sz="1600"/>
          </a:p>
        </p:txBody>
      </p:sp>
      <p:sp>
        <p:nvSpPr>
          <p:cNvPr id="182" name="Google Shape;182;p21"/>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3" name="Google Shape;183;p21"/>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84" name="Google Shape;184;p21"/>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Not all null values could be dropped as it would severely </a:t>
            </a:r>
            <a:r>
              <a:rPr lang="en" sz="1600"/>
              <a:t>diminish</a:t>
            </a:r>
            <a:r>
              <a:rPr lang="en" sz="1600"/>
              <a:t> necessary data points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