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239D4A-6974-4C41-B652-EB631DFEC0B3}">
  <a:tblStyle styleId="{18239D4A-6974-4C41-B652-EB631DFEC0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e30575f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e30575f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d29a0f314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d29a0f3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d29a0f314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d29a0f3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e30ec05f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e30ec05f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e30ec05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e30ec05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f845840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f845840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f8458400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f845840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d29a0f314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3d29a0f3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eefb9d006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eefb9d00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eefb9d00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eefb9d0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e30ec05fc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e30ec05f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fcf7cd354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fcf7cd3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fcf7cd35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fcf7cd3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fcf7cd354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fcf7cd35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fcf7cd354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fcf7cd35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eefb9d006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eefb9d00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fcf7cd354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3fcf7cd3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fcf7cd354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fcf7cd3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e30ec05fc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e30ec05fc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e30ec05fc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e30ec05fc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eefb9d0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eefb9d0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e30ec05fc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e30ec05fc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e30ec05fc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3e30ec05fc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3e30ec05fc_1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3e30ec05fc_1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d29a0f31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d29a0f3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d29a0f314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d29a0f3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e30ec05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e30ec05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d29a0f31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d29a0f3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e30575f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e30575f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github.com/Magzzie/COVID-19_Analysis/blob/main/Resources/pred_cases_16_features_rfr.csv" TargetMode="External"/><Relationship Id="rId4" Type="http://schemas.openxmlformats.org/officeDocument/2006/relationships/hyperlink" Target="https://github.com/Magzzie/COVID-19_Analysis/blob/main/Resources/pred_cases_16_features_all_rfr.csv"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public.tableau.com/app/profile/richard.hamilton2558/viz/VIZ_16587125850040/COVIDStory?publish=yes" TargetMode="External"/><Relationship Id="rId4"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github.com/owid/covid-19-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COVID-19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International Trends in COVID-19 Cases and Deaths</a:t>
            </a:r>
            <a:endParaRPr sz="1900"/>
          </a:p>
        </p:txBody>
      </p:sp>
      <p:sp>
        <p:nvSpPr>
          <p:cNvPr id="87" name="Google Shape;87;p13"/>
          <p:cNvSpPr txBox="1"/>
          <p:nvPr/>
        </p:nvSpPr>
        <p:spPr>
          <a:xfrm>
            <a:off x="644650" y="3621025"/>
            <a:ext cx="75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Haley Miller, Maggie Samaan, Richard Hamilton, Aishwarya Karthik</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Data (cont.)</a:t>
            </a:r>
            <a:endParaRPr/>
          </a:p>
        </p:txBody>
      </p:sp>
      <p:grpSp>
        <p:nvGrpSpPr>
          <p:cNvPr id="210" name="Google Shape;210;p22"/>
          <p:cNvGrpSpPr/>
          <p:nvPr/>
        </p:nvGrpSpPr>
        <p:grpSpPr>
          <a:xfrm>
            <a:off x="401725" y="1228664"/>
            <a:ext cx="8430700" cy="3009507"/>
            <a:chOff x="431925" y="1304875"/>
            <a:chExt cx="2628925" cy="3416400"/>
          </a:xfrm>
        </p:grpSpPr>
        <p:sp>
          <p:nvSpPr>
            <p:cNvPr id="211" name="Google Shape;211;p2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Data types were changed to match PySpark schema and schema in the database</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Two dataframes were created; one to hold case specific data (number of cases, deaths, hospitalizations etc.) and one to hold demographic information (population, age, poverty, GDP)</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Tables created in RDS instance to match data types and columns of the two separate dataframes</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latin typeface="Roboto"/>
                  <a:ea typeface="Roboto"/>
                  <a:cs typeface="Roboto"/>
                  <a:sym typeface="Roboto"/>
                </a:rPr>
                <a:t>Data loaded from PySpark dataframes to Postgres</a:t>
              </a:r>
              <a:endParaRPr sz="1600">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Establishing Database</a:t>
            </a:r>
            <a:endParaRPr/>
          </a:p>
        </p:txBody>
      </p:sp>
      <p:sp>
        <p:nvSpPr>
          <p:cNvPr id="218" name="Google Shape;218;p23"/>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9" name="Google Shape;219;p23"/>
          <p:cNvSpPr txBox="1"/>
          <p:nvPr/>
        </p:nvSpPr>
        <p:spPr>
          <a:xfrm>
            <a:off x="432350" y="2112275"/>
            <a:ext cx="8037600" cy="3135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The two tables (cases_data and demos_data) were joined together with a full outer join on the id_row column into a new table; combined_COVID_data</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highlight>
                  <a:schemeClr val="lt1"/>
                </a:highlight>
                <a:latin typeface="Roboto"/>
                <a:ea typeface="Roboto"/>
                <a:cs typeface="Roboto"/>
                <a:sym typeface="Roboto"/>
              </a:rPr>
              <a:t>The data was filtered to only include valid countries within the location column and loaded into the table all_countries_data</a:t>
            </a:r>
            <a:endParaRPr sz="1600">
              <a:highlight>
                <a:schemeClr val="lt1"/>
              </a:highlight>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highlight>
                  <a:schemeClr val="lt1"/>
                </a:highlight>
                <a:latin typeface="Roboto"/>
                <a:ea typeface="Roboto"/>
                <a:cs typeface="Roboto"/>
                <a:sym typeface="Roboto"/>
              </a:rPr>
              <a:t>All columns were maintained for further exploration for feature engineering </a:t>
            </a:r>
            <a:endParaRPr sz="1600">
              <a:highlight>
                <a:schemeClr val="lt1"/>
              </a:highlight>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highlight>
                  <a:schemeClr val="lt1"/>
                </a:highlight>
                <a:latin typeface="Roboto"/>
                <a:ea typeface="Roboto"/>
                <a:cs typeface="Roboto"/>
                <a:sym typeface="Roboto"/>
              </a:rPr>
              <a:t>A connection was made from the database to the next phase of analysis-the machine learning component</a:t>
            </a:r>
            <a:endParaRPr sz="1600">
              <a:highlight>
                <a:srgbClr val="FFFFFF"/>
              </a:highlight>
              <a:latin typeface="Roboto"/>
              <a:ea typeface="Roboto"/>
              <a:cs typeface="Roboto"/>
              <a:sym typeface="Roboto"/>
            </a:endParaRPr>
          </a:p>
          <a:p>
            <a:pPr indent="0" lvl="0" marL="0" rtl="0" algn="l">
              <a:lnSpc>
                <a:spcPct val="115000"/>
              </a:lnSpc>
              <a:spcBef>
                <a:spcPts val="1000"/>
              </a:spcBef>
              <a:spcAft>
                <a:spcPts val="0"/>
              </a:spcAft>
              <a:buNone/>
            </a:pPr>
            <a:r>
              <a:t/>
            </a:r>
            <a:endParaRPr sz="1600"/>
          </a:p>
          <a:p>
            <a:pPr indent="0" lvl="0" marL="0" rtl="0" algn="l">
              <a:spcBef>
                <a:spcPts val="0"/>
              </a:spcBef>
              <a:spcAft>
                <a:spcPts val="0"/>
              </a:spcAft>
              <a:buNone/>
            </a:pPr>
            <a:r>
              <a:t/>
            </a:r>
            <a:endParaRPr sz="1600">
              <a:solidFill>
                <a:srgbClr val="24292F"/>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Establishing </a:t>
            </a:r>
            <a:r>
              <a:rPr lang="en"/>
              <a:t>Database (cont.)</a:t>
            </a:r>
            <a:endParaRPr/>
          </a:p>
        </p:txBody>
      </p:sp>
      <p:sp>
        <p:nvSpPr>
          <p:cNvPr id="225" name="Google Shape;225;p24"/>
          <p:cNvSpPr txBox="1"/>
          <p:nvPr/>
        </p:nvSpPr>
        <p:spPr>
          <a:xfrm>
            <a:off x="816800" y="4594825"/>
            <a:ext cx="80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highlight>
                  <a:srgbClr val="FFFFFF"/>
                </a:highlight>
                <a:latin typeface="Roboto"/>
                <a:ea typeface="Roboto"/>
                <a:cs typeface="Roboto"/>
                <a:sym typeface="Roboto"/>
              </a:rPr>
              <a:t>-ERD for tables created</a:t>
            </a:r>
            <a:endParaRPr i="1">
              <a:highlight>
                <a:srgbClr val="FFFFFF"/>
              </a:highlight>
              <a:latin typeface="Roboto"/>
              <a:ea typeface="Roboto"/>
              <a:cs typeface="Roboto"/>
              <a:sym typeface="Roboto"/>
            </a:endParaRPr>
          </a:p>
        </p:txBody>
      </p:sp>
      <p:pic>
        <p:nvPicPr>
          <p:cNvPr id="226" name="Google Shape;226;p24"/>
          <p:cNvPicPr preferRelativeResize="0"/>
          <p:nvPr/>
        </p:nvPicPr>
        <p:blipFill>
          <a:blip r:embed="rId3">
            <a:alphaModFix/>
          </a:blip>
          <a:stretch>
            <a:fillRect/>
          </a:stretch>
        </p:blipFill>
        <p:spPr>
          <a:xfrm>
            <a:off x="816800" y="1338125"/>
            <a:ext cx="7268699" cy="3092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Data</a:t>
            </a:r>
            <a:endParaRPr/>
          </a:p>
        </p:txBody>
      </p:sp>
      <p:grpSp>
        <p:nvGrpSpPr>
          <p:cNvPr id="232" name="Google Shape;232;p25"/>
          <p:cNvGrpSpPr/>
          <p:nvPr/>
        </p:nvGrpSpPr>
        <p:grpSpPr>
          <a:xfrm>
            <a:off x="401725" y="1228664"/>
            <a:ext cx="8430695" cy="3598914"/>
            <a:chOff x="431925" y="1304875"/>
            <a:chExt cx="2628923" cy="4085497"/>
          </a:xfrm>
        </p:grpSpPr>
        <p:sp>
          <p:nvSpPr>
            <p:cNvPr id="233" name="Google Shape;233;p2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431948" y="1703372"/>
              <a:ext cx="2628900" cy="3687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COVID-19 dataset initially contained 198,846 rows of data organized in 67 columns between January 1st, 2020 and July 5th, 2022</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All COVID-19 testing data was removed since testing policies, availability, interpretation, and reporting were sporadic and varied significantly among countries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Columns related to calculated excess_mortality were dropped as they are not relevant to the intended predictions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The columns related to Intensive Care Unit (ICU) and hospital admissions were removed due to containing a high number of null values</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General columns with redundant information from other columns were dropped, leaving the dataframe with 43 columns</a:t>
              </a:r>
              <a:endParaRPr>
                <a:latin typeface="Roboto"/>
                <a:ea typeface="Roboto"/>
                <a:cs typeface="Roboto"/>
                <a:sym typeface="Roboto"/>
              </a:endParaRPr>
            </a:p>
          </p:txBody>
        </p:sp>
      </p:grpSp>
      <p:sp>
        <p:nvSpPr>
          <p:cNvPr id="235" name="Google Shape;235;p25"/>
          <p:cNvSpPr txBox="1"/>
          <p:nvPr>
            <p:ph idx="4294967295" type="body"/>
          </p:nvPr>
        </p:nvSpPr>
        <p:spPr>
          <a:xfrm>
            <a:off x="401700" y="12287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Dropping Data</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Data (cont.)</a:t>
            </a:r>
            <a:endParaRPr/>
          </a:p>
        </p:txBody>
      </p:sp>
      <p:grpSp>
        <p:nvGrpSpPr>
          <p:cNvPr id="241" name="Google Shape;241;p26"/>
          <p:cNvGrpSpPr/>
          <p:nvPr/>
        </p:nvGrpSpPr>
        <p:grpSpPr>
          <a:xfrm>
            <a:off x="401725" y="1228664"/>
            <a:ext cx="8430695" cy="3637004"/>
            <a:chOff x="431925" y="1304875"/>
            <a:chExt cx="2628923" cy="4128736"/>
          </a:xfrm>
        </p:grpSpPr>
        <p:sp>
          <p:nvSpPr>
            <p:cNvPr id="242" name="Google Shape;242;p2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431948" y="1689011"/>
              <a:ext cx="2628900" cy="374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All null values from the total_cases column were dropped and the new_cases nulls were filled with zeros as the goal was to predict the number of daily new cases.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By dropping the missed values from total cases, the missing values of new cases decreased significantly and the remaining missing values from new cases were filled with zeros</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Death-related columns would only be features in the COVID-related deaths prediction model but not in the daily new cases prediction model so they were separated into a different dataframe</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The column reproduction_rate: represents a real-time estimate of the effective reproduction rate (R) of COVID-19 and there was no discernable reason for the number of missing values (31,175)</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The missing values were dropped </a:t>
              </a:r>
              <a:r>
                <a:rPr lang="en">
                  <a:latin typeface="Roboto"/>
                  <a:ea typeface="Roboto"/>
                  <a:cs typeface="Roboto"/>
                  <a:sym typeface="Roboto"/>
                </a:rPr>
                <a:t>instead</a:t>
              </a:r>
              <a:r>
                <a:rPr lang="en">
                  <a:latin typeface="Roboto"/>
                  <a:ea typeface="Roboto"/>
                  <a:cs typeface="Roboto"/>
                  <a:sym typeface="Roboto"/>
                </a:rPr>
                <a:t> of being replaced with zeros to avoid skewing results leaving the dataframe with a total of 190 countries</a:t>
              </a:r>
              <a:endParaRPr>
                <a:latin typeface="Roboto"/>
                <a:ea typeface="Roboto"/>
                <a:cs typeface="Roboto"/>
                <a:sym typeface="Roboto"/>
              </a:endParaRPr>
            </a:p>
          </p:txBody>
        </p:sp>
      </p:grpSp>
      <p:sp>
        <p:nvSpPr>
          <p:cNvPr id="244" name="Google Shape;244;p26"/>
          <p:cNvSpPr txBox="1"/>
          <p:nvPr>
            <p:ph idx="4294967295" type="body"/>
          </p:nvPr>
        </p:nvSpPr>
        <p:spPr>
          <a:xfrm>
            <a:off x="401700" y="1228700"/>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Addressing Missing Data</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Data (cont.)</a:t>
            </a:r>
            <a:endParaRPr/>
          </a:p>
        </p:txBody>
      </p:sp>
      <p:grpSp>
        <p:nvGrpSpPr>
          <p:cNvPr id="250" name="Google Shape;250;p27"/>
          <p:cNvGrpSpPr/>
          <p:nvPr/>
        </p:nvGrpSpPr>
        <p:grpSpPr>
          <a:xfrm>
            <a:off x="401725" y="1228664"/>
            <a:ext cx="8430695" cy="3637004"/>
            <a:chOff x="431925" y="1304875"/>
            <a:chExt cx="2628923" cy="4128736"/>
          </a:xfrm>
        </p:grpSpPr>
        <p:sp>
          <p:nvSpPr>
            <p:cNvPr id="251" name="Google Shape;251;p2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431948" y="1689011"/>
              <a:ext cx="2628900" cy="374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Out of 148,217 records, there were only 44,719 records with reported daily total vaccinations numbers from all 190 locations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The 103,498 total_vaccinations and total_vaccinations_per_hundered nulls were filled with zeros because the absence of vaccines emphasized certain trends in the pandemic</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The column containing the number of people fully vaccinated was selected since the completion of vaccination regimen indicated a superior level of immunity against the virus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The window of analysis was shortened to include all records from 1/1/2020 up until 3/29/2022 since the daily vaccination reporting was inconsistent in many countries after that time</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Following cleaning of vaccination columns, a total of 34 </a:t>
              </a:r>
              <a:r>
                <a:rPr lang="en">
                  <a:latin typeface="Roboto"/>
                  <a:ea typeface="Roboto"/>
                  <a:cs typeface="Roboto"/>
                  <a:sym typeface="Roboto"/>
                </a:rPr>
                <a:t>columns</a:t>
              </a:r>
              <a:r>
                <a:rPr lang="en">
                  <a:latin typeface="Roboto"/>
                  <a:ea typeface="Roboto"/>
                  <a:cs typeface="Roboto"/>
                  <a:sym typeface="Roboto"/>
                </a:rPr>
                <a:t> were left for feature engineering</a:t>
              </a:r>
              <a:endParaRPr>
                <a:latin typeface="Roboto"/>
                <a:ea typeface="Roboto"/>
                <a:cs typeface="Roboto"/>
                <a:sym typeface="Roboto"/>
              </a:endParaRPr>
            </a:p>
          </p:txBody>
        </p:sp>
      </p:grpSp>
      <p:sp>
        <p:nvSpPr>
          <p:cNvPr id="253" name="Google Shape;253;p27"/>
          <p:cNvSpPr txBox="1"/>
          <p:nvPr>
            <p:ph idx="4294967295" type="body"/>
          </p:nvPr>
        </p:nvSpPr>
        <p:spPr>
          <a:xfrm>
            <a:off x="401700" y="1228700"/>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Vaccination Columns</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Data (cont.)</a:t>
            </a:r>
            <a:endParaRPr/>
          </a:p>
        </p:txBody>
      </p:sp>
      <p:grpSp>
        <p:nvGrpSpPr>
          <p:cNvPr id="259" name="Google Shape;259;p28"/>
          <p:cNvGrpSpPr/>
          <p:nvPr/>
        </p:nvGrpSpPr>
        <p:grpSpPr>
          <a:xfrm>
            <a:off x="401725" y="1228664"/>
            <a:ext cx="8430695" cy="3637004"/>
            <a:chOff x="431925" y="1304875"/>
            <a:chExt cx="2628923" cy="4128736"/>
          </a:xfrm>
        </p:grpSpPr>
        <p:sp>
          <p:nvSpPr>
            <p:cNvPr id="260" name="Google Shape;260;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431948" y="1689011"/>
              <a:ext cx="2628900" cy="374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Date column was converted to datetime and the dates were filtered to only include data from 1/1/2020 until 3/28/2022</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A new column was created to reflect the number of days into the COVID-19 pandemic for each record, which ultimately replaced the date column</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Additional columns were created to represent the differences between daily total vaccinations and daily people total vaccinated</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New columns of daily differences in total vaccinations and people fully vaccinated were added to enhance the models interpretation of the cumulative numbers</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All columns were then normalized to per 100,000 people of each location's population</a:t>
              </a:r>
              <a:endParaRPr>
                <a:highlight>
                  <a:srgbClr val="FFFFFF"/>
                </a:highlight>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highlight>
                    <a:srgbClr val="FFFFFF"/>
                  </a:highlight>
                  <a:latin typeface="Roboto"/>
                  <a:ea typeface="Roboto"/>
                  <a:cs typeface="Roboto"/>
                  <a:sym typeface="Roboto"/>
                </a:rPr>
                <a:t>The cleaned dataset was split into two dataframes: one for cases prediction and another for deaths predictions</a:t>
              </a:r>
              <a:endParaRPr>
                <a:latin typeface="Roboto"/>
                <a:ea typeface="Roboto"/>
                <a:cs typeface="Roboto"/>
                <a:sym typeface="Roboto"/>
              </a:endParaRPr>
            </a:p>
          </p:txBody>
        </p:sp>
      </p:grpSp>
      <p:sp>
        <p:nvSpPr>
          <p:cNvPr id="262" name="Google Shape;262;p28"/>
          <p:cNvSpPr txBox="1"/>
          <p:nvPr>
            <p:ph idx="4294967295" type="body"/>
          </p:nvPr>
        </p:nvSpPr>
        <p:spPr>
          <a:xfrm>
            <a:off x="401700" y="1228700"/>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Feature Engineering</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68" name="Google Shape;268;p29"/>
          <p:cNvSpPr txBox="1"/>
          <p:nvPr>
            <p:ph idx="4294967295" type="body"/>
          </p:nvPr>
        </p:nvSpPr>
        <p:spPr>
          <a:xfrm>
            <a:off x="432350" y="2070575"/>
            <a:ext cx="8400000" cy="26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highlight>
                  <a:srgbClr val="FFFFFF"/>
                </a:highlight>
              </a:rPr>
              <a:t>Random Forest Regressors are a type of ensemble learning models that combines multiple smaller models into a more robust and accurate model</a:t>
            </a:r>
            <a:endParaRPr sz="1400">
              <a:solidFill>
                <a:srgbClr val="000000"/>
              </a:solidFill>
              <a:highlight>
                <a:schemeClr val="lt1"/>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Random forest models use a number of weak learner algorithms (decision trees) and combine their output to make a final regression decision</a:t>
            </a:r>
            <a:endParaRPr sz="1400">
              <a:solidFill>
                <a:srgbClr val="000000"/>
              </a:solidFill>
              <a:highlight>
                <a:schemeClr val="lt1"/>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Structurally speaking, random forest models are very similar to their neural network counterparts</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Random forest models have been a staple in machine learning algorithms for many years due to their robustness and scalability</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Both output and feature selection of random forest models are easy to interpret, and they can easily handle outliers and nonlinear data</a:t>
            </a:r>
            <a:endParaRPr sz="1400">
              <a:solidFill>
                <a:srgbClr val="000000"/>
              </a:solidFill>
              <a:highlight>
                <a:srgbClr val="FFFFFF"/>
              </a:highlight>
            </a:endParaRPr>
          </a:p>
          <a:p>
            <a:pPr indent="0" lvl="0" marL="0" rtl="0" algn="l">
              <a:spcBef>
                <a:spcPts val="1000"/>
              </a:spcBef>
              <a:spcAft>
                <a:spcPts val="800"/>
              </a:spcAft>
              <a:buNone/>
            </a:pPr>
            <a:r>
              <a:t/>
            </a:r>
            <a:endParaRPr sz="1600"/>
          </a:p>
        </p:txBody>
      </p:sp>
      <p:sp>
        <p:nvSpPr>
          <p:cNvPr id="269" name="Google Shape;269;p29"/>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0" name="Google Shape;270;p29"/>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76" name="Google Shape;276;p30"/>
          <p:cNvSpPr txBox="1"/>
          <p:nvPr>
            <p:ph idx="4294967295" type="body"/>
          </p:nvPr>
        </p:nvSpPr>
        <p:spPr>
          <a:xfrm>
            <a:off x="432350" y="2020050"/>
            <a:ext cx="8403900" cy="274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highlight>
                  <a:srgbClr val="FFFFFF"/>
                </a:highlight>
              </a:rPr>
              <a:t>With 99,856 records and 17 columns, all the variables were visualized with a heatmap to study their correlations using the Seaborn python library</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24292F"/>
                </a:solidFill>
                <a:highlight>
                  <a:srgbClr val="FFFFFF"/>
                </a:highlight>
              </a:rPr>
              <a:t>Next, target was defined to be new_cases_per_100K and the rest of the 16 columns were the features</a:t>
            </a:r>
            <a:endParaRPr sz="1400">
              <a:solidFill>
                <a:srgbClr val="24292F"/>
              </a:solidFill>
              <a:highlight>
                <a:srgbClr val="FFFFFF"/>
              </a:highlight>
            </a:endParaRPr>
          </a:p>
          <a:p>
            <a:pPr indent="-317500" lvl="0" marL="457200" rtl="0" algn="l">
              <a:spcBef>
                <a:spcPts val="1000"/>
              </a:spcBef>
              <a:spcAft>
                <a:spcPts val="0"/>
              </a:spcAft>
              <a:buClr>
                <a:srgbClr val="24292F"/>
              </a:buClr>
              <a:buSzPts val="1400"/>
              <a:buFont typeface="Roboto"/>
              <a:buChar char="●"/>
            </a:pPr>
            <a:r>
              <a:rPr lang="en" sz="1400">
                <a:solidFill>
                  <a:srgbClr val="24292F"/>
                </a:solidFill>
                <a:highlight>
                  <a:srgbClr val="FFFFFF"/>
                </a:highlight>
              </a:rPr>
              <a:t>Then the data was split into training and testing subsets and standardized them with the StandardScaler</a:t>
            </a:r>
            <a:endParaRPr sz="1400">
              <a:solidFill>
                <a:srgbClr val="24292F"/>
              </a:solidFill>
              <a:highlight>
                <a:srgbClr val="FFFFFF"/>
              </a:highlight>
            </a:endParaRPr>
          </a:p>
          <a:p>
            <a:pPr indent="-317500" lvl="0" marL="457200" rtl="0" algn="l">
              <a:spcBef>
                <a:spcPts val="1000"/>
              </a:spcBef>
              <a:spcAft>
                <a:spcPts val="0"/>
              </a:spcAft>
              <a:buClr>
                <a:srgbClr val="24292F"/>
              </a:buClr>
              <a:buSzPts val="1400"/>
              <a:buFont typeface="Roboto"/>
              <a:buChar char="●"/>
            </a:pPr>
            <a:r>
              <a:rPr lang="en" sz="1400">
                <a:solidFill>
                  <a:srgbClr val="24292F"/>
                </a:solidFill>
                <a:highlight>
                  <a:srgbClr val="FFFFFF"/>
                </a:highlight>
              </a:rPr>
              <a:t>The training and testing subsets were split according the default of 75%, 25%, respectively. X_train shape: (74892, 16), X_test shape: (24964, 16), y_train shape: (74892,), y_test shape: (24964,)</a:t>
            </a:r>
            <a:endParaRPr sz="1400">
              <a:solidFill>
                <a:srgbClr val="24292F"/>
              </a:solidFill>
              <a:highlight>
                <a:srgbClr val="FFFFFF"/>
              </a:highlight>
            </a:endParaRPr>
          </a:p>
          <a:p>
            <a:pPr indent="0" lvl="0" marL="0" rtl="0" algn="l">
              <a:spcBef>
                <a:spcPts val="1200"/>
              </a:spcBef>
              <a:spcAft>
                <a:spcPts val="800"/>
              </a:spcAft>
              <a:buNone/>
            </a:pPr>
            <a:r>
              <a:t/>
            </a:r>
            <a:endParaRPr sz="1600"/>
          </a:p>
        </p:txBody>
      </p:sp>
      <p:sp>
        <p:nvSpPr>
          <p:cNvPr id="277" name="Google Shape;277;p30"/>
          <p:cNvSpPr/>
          <p:nvPr/>
        </p:nvSpPr>
        <p:spPr>
          <a:xfrm>
            <a:off x="432347" y="1304875"/>
            <a:ext cx="8287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8" name="Google Shape;278;p30"/>
          <p:cNvSpPr txBox="1"/>
          <p:nvPr>
            <p:ph idx="4294967295" type="body"/>
          </p:nvPr>
        </p:nvSpPr>
        <p:spPr>
          <a:xfrm>
            <a:off x="7540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Heatmap</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pic>
        <p:nvPicPr>
          <p:cNvPr id="284" name="Google Shape;284;p31"/>
          <p:cNvPicPr preferRelativeResize="0"/>
          <p:nvPr/>
        </p:nvPicPr>
        <p:blipFill>
          <a:blip r:embed="rId3">
            <a:alphaModFix/>
          </a:blip>
          <a:stretch>
            <a:fillRect/>
          </a:stretch>
        </p:blipFill>
        <p:spPr>
          <a:xfrm>
            <a:off x="846725" y="166700"/>
            <a:ext cx="7342425" cy="4810099"/>
          </a:xfrm>
          <a:prstGeom prst="rect">
            <a:avLst/>
          </a:prstGeom>
          <a:noFill/>
          <a:ln>
            <a:noFill/>
          </a:ln>
        </p:spPr>
      </p:pic>
      <p:sp>
        <p:nvSpPr>
          <p:cNvPr id="285" name="Google Shape;285;p31"/>
          <p:cNvSpPr txBox="1"/>
          <p:nvPr/>
        </p:nvSpPr>
        <p:spPr>
          <a:xfrm>
            <a:off x="1124725" y="4774200"/>
            <a:ext cx="727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Heatmap of 16 features</a:t>
            </a:r>
            <a:endParaRPr i="1"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grpSp>
        <p:nvGrpSpPr>
          <p:cNvPr id="93" name="Google Shape;93;p14"/>
          <p:cNvGrpSpPr/>
          <p:nvPr/>
        </p:nvGrpSpPr>
        <p:grpSpPr>
          <a:xfrm>
            <a:off x="401725" y="1228664"/>
            <a:ext cx="8430699" cy="3009507"/>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401700" y="12287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Background</a:t>
            </a:r>
            <a:endParaRPr>
              <a:solidFill>
                <a:schemeClr val="lt1"/>
              </a:solidFill>
            </a:endParaRPr>
          </a:p>
        </p:txBody>
      </p:sp>
      <p:sp>
        <p:nvSpPr>
          <p:cNvPr id="97" name="Google Shape;97;p14"/>
          <p:cNvSpPr txBox="1"/>
          <p:nvPr>
            <p:ph idx="4294967295" type="body"/>
          </p:nvPr>
        </p:nvSpPr>
        <p:spPr>
          <a:xfrm>
            <a:off x="401775" y="1511800"/>
            <a:ext cx="8430600" cy="2808900"/>
          </a:xfrm>
          <a:prstGeom prst="rect">
            <a:avLst/>
          </a:prstGeom>
        </p:spPr>
        <p:txBody>
          <a:bodyPr anchorCtr="0" anchor="ctr" bIns="91425" lIns="91425" spcFirstLastPara="1" rIns="91425" wrap="square" tIns="91425">
            <a:noAutofit/>
          </a:bodyPr>
          <a:lstStyle/>
          <a:p>
            <a:pPr indent="-342900" lvl="0" marL="457200" rtl="0" algn="l">
              <a:lnSpc>
                <a:spcPct val="125000"/>
              </a:lnSpc>
              <a:spcBef>
                <a:spcPts val="1800"/>
              </a:spcBef>
              <a:spcAft>
                <a:spcPts val="0"/>
              </a:spcAft>
              <a:buClr>
                <a:srgbClr val="000000"/>
              </a:buClr>
              <a:buSzPts val="1800"/>
              <a:buChar char="●"/>
            </a:pPr>
            <a:r>
              <a:rPr lang="en">
                <a:solidFill>
                  <a:srgbClr val="000000"/>
                </a:solidFill>
              </a:rPr>
              <a:t>An </a:t>
            </a:r>
            <a:r>
              <a:rPr b="1" lang="en">
                <a:solidFill>
                  <a:srgbClr val="000000"/>
                </a:solidFill>
              </a:rPr>
              <a:t>epidemic</a:t>
            </a:r>
            <a:r>
              <a:rPr lang="en">
                <a:solidFill>
                  <a:srgbClr val="000000"/>
                </a:solidFill>
              </a:rPr>
              <a:t> refers to an unexpected increase in cases of disease in a specific area</a:t>
            </a:r>
            <a:r>
              <a:rPr lang="en">
                <a:solidFill>
                  <a:srgbClr val="000000"/>
                </a:solidFill>
                <a:highlight>
                  <a:srgbClr val="FFFFFF"/>
                </a:highlight>
              </a:rPr>
              <a:t>¹</a:t>
            </a:r>
            <a:endParaRPr>
              <a:solidFill>
                <a:srgbClr val="000000"/>
              </a:solidFill>
              <a:highlight>
                <a:srgbClr val="FFFFFF"/>
              </a:highlight>
            </a:endParaRPr>
          </a:p>
          <a:p>
            <a:pPr indent="-342900" lvl="0" marL="457200" rtl="0" algn="l">
              <a:lnSpc>
                <a:spcPct val="125000"/>
              </a:lnSpc>
              <a:spcBef>
                <a:spcPts val="0"/>
              </a:spcBef>
              <a:spcAft>
                <a:spcPts val="0"/>
              </a:spcAft>
              <a:buClr>
                <a:srgbClr val="000000"/>
              </a:buClr>
              <a:buSzPts val="1800"/>
              <a:buChar char="●"/>
            </a:pPr>
            <a:r>
              <a:rPr lang="en">
                <a:solidFill>
                  <a:srgbClr val="000000"/>
                </a:solidFill>
              </a:rPr>
              <a:t>A </a:t>
            </a:r>
            <a:r>
              <a:rPr b="1" lang="en">
                <a:solidFill>
                  <a:srgbClr val="000000"/>
                </a:solidFill>
              </a:rPr>
              <a:t>pandemic</a:t>
            </a:r>
            <a:r>
              <a:rPr lang="en">
                <a:solidFill>
                  <a:srgbClr val="000000"/>
                </a:solidFill>
              </a:rPr>
              <a:t> is an epidemic that has spanned across locations</a:t>
            </a:r>
            <a:r>
              <a:rPr lang="en">
                <a:solidFill>
                  <a:srgbClr val="000000"/>
                </a:solidFill>
                <a:highlight>
                  <a:srgbClr val="FFFFFF"/>
                </a:highlight>
              </a:rPr>
              <a:t>¹</a:t>
            </a:r>
            <a:endParaRPr>
              <a:solidFill>
                <a:srgbClr val="000000"/>
              </a:solidFill>
              <a:highlight>
                <a:srgbClr val="FFFFFF"/>
              </a:highlight>
            </a:endParaRPr>
          </a:p>
          <a:p>
            <a:pPr indent="-342900" lvl="0" marL="457200" rtl="0" algn="l">
              <a:lnSpc>
                <a:spcPct val="125000"/>
              </a:lnSpc>
              <a:spcBef>
                <a:spcPts val="0"/>
              </a:spcBef>
              <a:spcAft>
                <a:spcPts val="0"/>
              </a:spcAft>
              <a:buClr>
                <a:srgbClr val="000000"/>
              </a:buClr>
              <a:buSzPts val="1800"/>
              <a:buChar char="●"/>
            </a:pPr>
            <a:r>
              <a:rPr lang="en">
                <a:solidFill>
                  <a:srgbClr val="000000"/>
                </a:solidFill>
              </a:rPr>
              <a:t>COVID-19 is now the deadliest pandemic in the history of the United States, as of September 2021</a:t>
            </a:r>
            <a:r>
              <a:rPr lang="en">
                <a:solidFill>
                  <a:srgbClr val="000000"/>
                </a:solidFill>
                <a:highlight>
                  <a:srgbClr val="FFFFFF"/>
                </a:highlight>
              </a:rPr>
              <a:t>³</a:t>
            </a:r>
            <a:endParaRPr>
              <a:solidFill>
                <a:srgbClr val="000000"/>
              </a:solidFill>
            </a:endParaRPr>
          </a:p>
          <a:p>
            <a:pPr indent="-342900" lvl="0" marL="457200" rtl="0" algn="l">
              <a:lnSpc>
                <a:spcPct val="125000"/>
              </a:lnSpc>
              <a:spcBef>
                <a:spcPts val="0"/>
              </a:spcBef>
              <a:spcAft>
                <a:spcPts val="0"/>
              </a:spcAft>
              <a:buClr>
                <a:srgbClr val="000000"/>
              </a:buClr>
              <a:buSzPts val="1800"/>
              <a:buChar char="●"/>
            </a:pPr>
            <a:r>
              <a:rPr lang="en">
                <a:solidFill>
                  <a:srgbClr val="000000"/>
                </a:solidFill>
              </a:rPr>
              <a:t>Scientists are now discussing COVID-19 as becoming </a:t>
            </a:r>
            <a:r>
              <a:rPr b="1" lang="en">
                <a:solidFill>
                  <a:srgbClr val="000000"/>
                </a:solidFill>
              </a:rPr>
              <a:t>endemic</a:t>
            </a:r>
            <a:r>
              <a:rPr lang="en">
                <a:solidFill>
                  <a:srgbClr val="000000"/>
                </a:solidFill>
              </a:rPr>
              <a:t>- a disease that continually circulates a population or area with occasional outbreaks</a:t>
            </a:r>
            <a:r>
              <a:rPr lang="en">
                <a:solidFill>
                  <a:srgbClr val="000000"/>
                </a:solidFill>
                <a:highlight>
                  <a:srgbClr val="FFFFFF"/>
                </a:highlight>
              </a:rPr>
              <a:t>⁵</a:t>
            </a:r>
            <a:endParaRPr>
              <a:solidFill>
                <a:srgbClr val="000000"/>
              </a:solidFill>
            </a:endParaRPr>
          </a:p>
        </p:txBody>
      </p:sp>
      <p:sp>
        <p:nvSpPr>
          <p:cNvPr id="98" name="Google Shape;98;p14"/>
          <p:cNvSpPr/>
          <p:nvPr/>
        </p:nvSpPr>
        <p:spPr>
          <a:xfrm>
            <a:off x="401700" y="4449050"/>
            <a:ext cx="2494500" cy="3654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4"/>
          <p:cNvSpPr/>
          <p:nvPr/>
        </p:nvSpPr>
        <p:spPr>
          <a:xfrm>
            <a:off x="3031250" y="4449050"/>
            <a:ext cx="2824800" cy="3654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0" name="Google Shape;100;p14"/>
          <p:cNvSpPr/>
          <p:nvPr/>
        </p:nvSpPr>
        <p:spPr>
          <a:xfrm>
            <a:off x="6007600" y="4449050"/>
            <a:ext cx="2824800" cy="3654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1" name="Google Shape;101;p14"/>
          <p:cNvSpPr txBox="1"/>
          <p:nvPr>
            <p:ph idx="4294967295" type="body"/>
          </p:nvPr>
        </p:nvSpPr>
        <p:spPr>
          <a:xfrm>
            <a:off x="937850" y="4401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Epidemic</a:t>
            </a:r>
            <a:endParaRPr>
              <a:solidFill>
                <a:schemeClr val="lt1"/>
              </a:solidFill>
            </a:endParaRPr>
          </a:p>
        </p:txBody>
      </p:sp>
      <p:sp>
        <p:nvSpPr>
          <p:cNvPr id="102" name="Google Shape;102;p14"/>
          <p:cNvSpPr txBox="1"/>
          <p:nvPr>
            <p:ph idx="4294967295" type="body"/>
          </p:nvPr>
        </p:nvSpPr>
        <p:spPr>
          <a:xfrm>
            <a:off x="3884488" y="4401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Pan</a:t>
            </a:r>
            <a:r>
              <a:rPr lang="en">
                <a:solidFill>
                  <a:schemeClr val="lt1"/>
                </a:solidFill>
              </a:rPr>
              <a:t>demic</a:t>
            </a:r>
            <a:endParaRPr>
              <a:solidFill>
                <a:schemeClr val="lt1"/>
              </a:solidFill>
            </a:endParaRPr>
          </a:p>
        </p:txBody>
      </p:sp>
      <p:sp>
        <p:nvSpPr>
          <p:cNvPr id="103" name="Google Shape;103;p14"/>
          <p:cNvSpPr txBox="1"/>
          <p:nvPr>
            <p:ph idx="4294967295" type="body"/>
          </p:nvPr>
        </p:nvSpPr>
        <p:spPr>
          <a:xfrm>
            <a:off x="6831150" y="4401050"/>
            <a:ext cx="1851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Endemic</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(cont.)</a:t>
            </a:r>
            <a:endParaRPr/>
          </a:p>
        </p:txBody>
      </p:sp>
      <p:sp>
        <p:nvSpPr>
          <p:cNvPr id="291" name="Google Shape;291;p32"/>
          <p:cNvSpPr txBox="1"/>
          <p:nvPr>
            <p:ph idx="4294967295" type="body"/>
          </p:nvPr>
        </p:nvSpPr>
        <p:spPr>
          <a:xfrm>
            <a:off x="432350" y="2070575"/>
            <a:ext cx="8400000" cy="2650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highlight>
                  <a:srgbClr val="FFFFFF"/>
                </a:highlight>
              </a:rPr>
              <a:t>Established a random forest regression instance and chose 128 decision trees for the first run of the model, followed by fitting and evaluating the model on the scaled training and testing data, respectively</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The model was scored using mean squared error, mean absolute error, and the R squared metrics</a:t>
            </a:r>
            <a:endParaRPr sz="1400">
              <a:solidFill>
                <a:srgbClr val="000000"/>
              </a:solidFill>
              <a:highlight>
                <a:schemeClr val="lt1"/>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Matplotlib library was then to visualize the predictions against the actual new cases per 100k from the testing subset, in addition to plotting the residuals of predictions for the whole </a:t>
            </a:r>
            <a:r>
              <a:rPr i="1" lang="en" sz="1400">
                <a:solidFill>
                  <a:srgbClr val="000000"/>
                </a:solidFill>
                <a:highlight>
                  <a:srgbClr val="FFFFFF"/>
                </a:highlight>
              </a:rPr>
              <a:t>scaled</a:t>
            </a:r>
            <a:r>
              <a:rPr lang="en" sz="1400">
                <a:solidFill>
                  <a:srgbClr val="000000"/>
                </a:solidFill>
                <a:highlight>
                  <a:srgbClr val="FFFFFF"/>
                </a:highlight>
              </a:rPr>
              <a:t> dataset</a:t>
            </a:r>
            <a:endParaRPr sz="1400">
              <a:solidFill>
                <a:srgbClr val="000000"/>
              </a:solidFill>
              <a:highlight>
                <a:schemeClr val="lt1"/>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The whole dataset was scaled and predictions were made on the 16 features </a:t>
            </a:r>
            <a:endParaRPr sz="1400">
              <a:solidFill>
                <a:srgbClr val="000000"/>
              </a:solidFill>
              <a:highlight>
                <a:srgbClr val="FFFFFF"/>
              </a:highlight>
            </a:endParaRPr>
          </a:p>
          <a:p>
            <a:pPr indent="-317500" lvl="0" marL="457200" rtl="0" algn="l">
              <a:spcBef>
                <a:spcPts val="1000"/>
              </a:spcBef>
              <a:spcAft>
                <a:spcPts val="1000"/>
              </a:spcAft>
              <a:buClr>
                <a:srgbClr val="000000"/>
              </a:buClr>
              <a:buSzPts val="1400"/>
              <a:buFont typeface="Roboto"/>
              <a:buChar char="●"/>
            </a:pPr>
            <a:r>
              <a:rPr lang="en" sz="1400">
                <a:solidFill>
                  <a:srgbClr val="000000"/>
                </a:solidFill>
                <a:highlight>
                  <a:srgbClr val="FFFFFF"/>
                </a:highlight>
              </a:rPr>
              <a:t>Then, added the predictions and calculated residuals to the </a:t>
            </a:r>
            <a:r>
              <a:rPr lang="en" sz="1400">
                <a:solidFill>
                  <a:srgbClr val="000000"/>
                </a:solidFill>
                <a:highlight>
                  <a:srgbClr val="FFFFFF"/>
                </a:highlight>
                <a:uFill>
                  <a:noFill/>
                </a:uFill>
                <a:hlinkClick r:id="rId3">
                  <a:extLst>
                    <a:ext uri="{A12FA001-AC4F-418D-AE19-62706E023703}">
                      <ahyp:hlinkClr val="tx"/>
                    </a:ext>
                  </a:extLst>
                </a:hlinkClick>
              </a:rPr>
              <a:t>features only dataframe</a:t>
            </a:r>
            <a:r>
              <a:rPr lang="en" sz="1400">
                <a:solidFill>
                  <a:srgbClr val="000000"/>
                </a:solidFill>
                <a:highlight>
                  <a:srgbClr val="FFFFFF"/>
                </a:highlight>
              </a:rPr>
              <a:t> and the </a:t>
            </a:r>
            <a:r>
              <a:rPr lang="en" sz="1400">
                <a:solidFill>
                  <a:srgbClr val="000000"/>
                </a:solidFill>
                <a:highlight>
                  <a:srgbClr val="FFFFFF"/>
                </a:highlight>
                <a:uFill>
                  <a:noFill/>
                </a:uFill>
                <a:hlinkClick r:id="rId4">
                  <a:extLst>
                    <a:ext uri="{A12FA001-AC4F-418D-AE19-62706E023703}">
                      <ahyp:hlinkClr val="tx"/>
                    </a:ext>
                  </a:extLst>
                </a:hlinkClick>
              </a:rPr>
              <a:t>dataframe with locations and raw numbers</a:t>
            </a:r>
            <a:endParaRPr b="1" sz="1400">
              <a:solidFill>
                <a:srgbClr val="000000"/>
              </a:solidFill>
            </a:endParaRPr>
          </a:p>
        </p:txBody>
      </p:sp>
      <p:sp>
        <p:nvSpPr>
          <p:cNvPr id="292" name="Google Shape;292;p32"/>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3" name="Google Shape;293;p32"/>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Creating the Model</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(cont.)</a:t>
            </a:r>
            <a:endParaRPr/>
          </a:p>
        </p:txBody>
      </p:sp>
      <p:sp>
        <p:nvSpPr>
          <p:cNvPr id="299" name="Google Shape;299;p33"/>
          <p:cNvSpPr txBox="1"/>
          <p:nvPr>
            <p:ph idx="4294967295" type="body"/>
          </p:nvPr>
        </p:nvSpPr>
        <p:spPr>
          <a:xfrm>
            <a:off x="432350" y="1912675"/>
            <a:ext cx="8400000" cy="2984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rPr>
              <a:t>Feature importance was utilized and the RFR model was constructed based on the selected features only</a:t>
            </a:r>
            <a:endParaRPr>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Additional steps included removing an outlier, removing features with significant collinearity, increasing the number of estimators (decision trees)</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PCA technique was applied it to all 16 features to decrease data dimensions </a:t>
            </a:r>
            <a:endParaRPr b="1"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Then the dataset back was truncated to the beginning of a severe spike in new cases per 100K at the 730 days mark, and created a new dataframe of the first 720 days into the pandemic (88,039 records, 150 countries)</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After observing the results from the previous step we truncated the days even further down to 700 days only (84,848 records of 150 countries)</a:t>
            </a:r>
            <a:endParaRPr sz="1400">
              <a:solidFill>
                <a:srgbClr val="000000"/>
              </a:solidFill>
            </a:endParaRPr>
          </a:p>
          <a:p>
            <a:pPr indent="0" lvl="0" marL="0" rtl="0" algn="l">
              <a:spcBef>
                <a:spcPts val="1000"/>
              </a:spcBef>
              <a:spcAft>
                <a:spcPts val="800"/>
              </a:spcAft>
              <a:buNone/>
            </a:pPr>
            <a:r>
              <a:t/>
            </a:r>
            <a:endParaRPr sz="1600"/>
          </a:p>
        </p:txBody>
      </p:sp>
      <p:sp>
        <p:nvSpPr>
          <p:cNvPr id="300" name="Google Shape;300;p33"/>
          <p:cNvSpPr/>
          <p:nvPr/>
        </p:nvSpPr>
        <p:spPr>
          <a:xfrm>
            <a:off x="4252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1" name="Google Shape;301;p33"/>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Enhancing the Model</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pic>
        <p:nvPicPr>
          <p:cNvPr id="307" name="Google Shape;307;p34"/>
          <p:cNvPicPr preferRelativeResize="0"/>
          <p:nvPr/>
        </p:nvPicPr>
        <p:blipFill>
          <a:blip r:embed="rId3">
            <a:alphaModFix/>
          </a:blip>
          <a:stretch>
            <a:fillRect/>
          </a:stretch>
        </p:blipFill>
        <p:spPr>
          <a:xfrm>
            <a:off x="632575" y="190325"/>
            <a:ext cx="7316474" cy="4534925"/>
          </a:xfrm>
          <a:prstGeom prst="rect">
            <a:avLst/>
          </a:prstGeom>
          <a:noFill/>
          <a:ln>
            <a:noFill/>
          </a:ln>
        </p:spPr>
      </p:pic>
      <p:sp>
        <p:nvSpPr>
          <p:cNvPr id="308" name="Google Shape;308;p34"/>
          <p:cNvSpPr txBox="1"/>
          <p:nvPr/>
        </p:nvSpPr>
        <p:spPr>
          <a:xfrm>
            <a:off x="1205500" y="4743300"/>
            <a:ext cx="281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Feature Importance</a:t>
            </a:r>
            <a:endParaRPr i="1" sz="1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(cont.)</a:t>
            </a:r>
            <a:endParaRPr/>
          </a:p>
        </p:txBody>
      </p:sp>
      <p:sp>
        <p:nvSpPr>
          <p:cNvPr id="314" name="Google Shape;314;p35"/>
          <p:cNvSpPr txBox="1"/>
          <p:nvPr>
            <p:ph idx="4294967295" type="body"/>
          </p:nvPr>
        </p:nvSpPr>
        <p:spPr>
          <a:xfrm>
            <a:off x="432350" y="1912675"/>
            <a:ext cx="8400000" cy="2984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rPr>
              <a:t>The Random Forest Regression model run on all 16 features got a prediction score of 77%</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Rerunning the RFR model on selected features based on their importance to the prediction resulted in a lower testing score of 75%</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Removing an outlier from the target new cases per 100K positively affected the performance of the RFR model, resulting in a R squared value of 0.808 and lower MSE of 457.205</a:t>
            </a:r>
            <a:endParaRPr b="1"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Testing the RFR model on the reduced features (13) resulted in 77% as well</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Using Principal Component Analysis on all 16 features and on non-collinear 13 features, with and without increasing the number of decision trees in the Random Forest was worse than other enhancement techniques and did not help the model for a better fit as evidence in the negative R squared scores achieved from both attempts</a:t>
            </a:r>
            <a:endParaRPr sz="1400">
              <a:solidFill>
                <a:srgbClr val="000000"/>
              </a:solidFill>
            </a:endParaRPr>
          </a:p>
          <a:p>
            <a:pPr indent="0" lvl="0" marL="0" rtl="0" algn="l">
              <a:spcBef>
                <a:spcPts val="1000"/>
              </a:spcBef>
              <a:spcAft>
                <a:spcPts val="800"/>
              </a:spcAft>
              <a:buNone/>
            </a:pPr>
            <a:r>
              <a:t/>
            </a:r>
            <a:endParaRPr sz="1600"/>
          </a:p>
        </p:txBody>
      </p:sp>
      <p:sp>
        <p:nvSpPr>
          <p:cNvPr id="315" name="Google Shape;315;p35"/>
          <p:cNvSpPr/>
          <p:nvPr/>
        </p:nvSpPr>
        <p:spPr>
          <a:xfrm>
            <a:off x="4252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6" name="Google Shape;316;p35"/>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(cont.)</a:t>
            </a:r>
            <a:endParaRPr/>
          </a:p>
        </p:txBody>
      </p:sp>
      <p:sp>
        <p:nvSpPr>
          <p:cNvPr id="322" name="Google Shape;322;p36"/>
          <p:cNvSpPr txBox="1"/>
          <p:nvPr>
            <p:ph idx="4294967295" type="body"/>
          </p:nvPr>
        </p:nvSpPr>
        <p:spPr>
          <a:xfrm>
            <a:off x="425250" y="2159100"/>
            <a:ext cx="8400000" cy="29844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Clr>
                <a:srgbClr val="000000"/>
              </a:buClr>
              <a:buSzPts val="1400"/>
              <a:buFont typeface="Roboto"/>
              <a:buChar char="●"/>
            </a:pPr>
            <a:r>
              <a:rPr lang="en" sz="1400">
                <a:solidFill>
                  <a:srgbClr val="000000"/>
                </a:solidFill>
                <a:highlight>
                  <a:srgbClr val="FFFFFF"/>
                </a:highlight>
              </a:rPr>
              <a:t>Truncating the records down to 720 days into the pandemic had a positive influence on the RFR model performance</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While the R squared score remained at 77.4%, the mean squared error dropped significantly</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Truncating the records down to 700 days into the pandemic had a positive influence on the RFR model performance</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While the R squared score remained at 77.4%, the mean squared error dropped significantly</a:t>
            </a:r>
            <a:endParaRPr sz="1400">
              <a:solidFill>
                <a:srgbClr val="000000"/>
              </a:solidFill>
              <a:highlight>
                <a:srgbClr val="FFFFFF"/>
              </a:highlight>
            </a:endParaRPr>
          </a:p>
          <a:p>
            <a:pPr indent="0" lvl="0" marL="0" rtl="0" algn="l">
              <a:spcBef>
                <a:spcPts val="1000"/>
              </a:spcBef>
              <a:spcAft>
                <a:spcPts val="800"/>
              </a:spcAft>
              <a:buNone/>
            </a:pPr>
            <a:r>
              <a:t/>
            </a:r>
            <a:endParaRPr sz="1600"/>
          </a:p>
        </p:txBody>
      </p:sp>
      <p:sp>
        <p:nvSpPr>
          <p:cNvPr id="323" name="Google Shape;323;p36"/>
          <p:cNvSpPr/>
          <p:nvPr/>
        </p:nvSpPr>
        <p:spPr>
          <a:xfrm>
            <a:off x="4252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4" name="Google Shape;324;p36"/>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idx="4294967295" type="body"/>
          </p:nvPr>
        </p:nvSpPr>
        <p:spPr>
          <a:xfrm>
            <a:off x="425250" y="2159100"/>
            <a:ext cx="8400000" cy="2984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t/>
            </a:r>
            <a:endParaRPr sz="1400">
              <a:solidFill>
                <a:srgbClr val="000000"/>
              </a:solidFill>
              <a:highlight>
                <a:srgbClr val="FFFFFF"/>
              </a:highlight>
            </a:endParaRPr>
          </a:p>
          <a:p>
            <a:pPr indent="0" lvl="0" marL="0" rtl="0" algn="l">
              <a:spcBef>
                <a:spcPts val="1000"/>
              </a:spcBef>
              <a:spcAft>
                <a:spcPts val="800"/>
              </a:spcAft>
              <a:buNone/>
            </a:pPr>
            <a:r>
              <a:t/>
            </a:r>
            <a:endParaRPr sz="1600"/>
          </a:p>
        </p:txBody>
      </p:sp>
      <p:sp>
        <p:nvSpPr>
          <p:cNvPr id="330" name="Google Shape;330;p37"/>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Rsults</a:t>
            </a:r>
            <a:endParaRPr>
              <a:solidFill>
                <a:schemeClr val="lt1"/>
              </a:solidFill>
            </a:endParaRPr>
          </a:p>
        </p:txBody>
      </p:sp>
      <p:graphicFrame>
        <p:nvGraphicFramePr>
          <p:cNvPr id="331" name="Google Shape;331;p37"/>
          <p:cNvGraphicFramePr/>
          <p:nvPr/>
        </p:nvGraphicFramePr>
        <p:xfrm>
          <a:off x="672063" y="501800"/>
          <a:ext cx="3000000" cy="3000000"/>
        </p:xfrm>
        <a:graphic>
          <a:graphicData uri="http://schemas.openxmlformats.org/drawingml/2006/table">
            <a:tbl>
              <a:tblPr>
                <a:noFill/>
                <a:tableStyleId>{18239D4A-6974-4C41-B652-EB631DFEC0B3}</a:tableStyleId>
              </a:tblPr>
              <a:tblGrid>
                <a:gridCol w="1559975"/>
                <a:gridCol w="1559975"/>
                <a:gridCol w="1559975"/>
                <a:gridCol w="1559975"/>
                <a:gridCol w="1559975"/>
              </a:tblGrid>
              <a:tr h="575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R Squared</a:t>
                      </a:r>
                      <a:endParaRPr b="1"/>
                    </a:p>
                  </a:txBody>
                  <a:tcPr marT="91425" marB="91425" marR="91425" marL="91425"/>
                </a:tc>
                <a:tc>
                  <a:txBody>
                    <a:bodyPr/>
                    <a:lstStyle/>
                    <a:p>
                      <a:pPr indent="0" lvl="0" marL="0" rtl="0" algn="l">
                        <a:spcBef>
                          <a:spcPts val="0"/>
                        </a:spcBef>
                        <a:spcAft>
                          <a:spcPts val="0"/>
                        </a:spcAft>
                        <a:buNone/>
                      </a:pPr>
                      <a:r>
                        <a:rPr b="1" lang="en"/>
                        <a:t>Mean Absolute Error</a:t>
                      </a:r>
                      <a:endParaRPr b="1"/>
                    </a:p>
                  </a:txBody>
                  <a:tcPr marT="91425" marB="91425" marR="91425" marL="91425"/>
                </a:tc>
                <a:tc>
                  <a:txBody>
                    <a:bodyPr/>
                    <a:lstStyle/>
                    <a:p>
                      <a:pPr indent="0" lvl="0" marL="0" rtl="0" algn="l">
                        <a:spcBef>
                          <a:spcPts val="0"/>
                        </a:spcBef>
                        <a:spcAft>
                          <a:spcPts val="0"/>
                        </a:spcAft>
                        <a:buNone/>
                      </a:pPr>
                      <a:r>
                        <a:rPr b="1" lang="en"/>
                        <a:t>Mean Squared Error</a:t>
                      </a:r>
                      <a:endParaRPr b="1"/>
                    </a:p>
                  </a:txBody>
                  <a:tcPr marT="91425" marB="91425" marR="91425" marL="91425"/>
                </a:tc>
                <a:tc>
                  <a:txBody>
                    <a:bodyPr/>
                    <a:lstStyle/>
                    <a:p>
                      <a:pPr indent="0" lvl="0" marL="0" rtl="0" algn="l">
                        <a:spcBef>
                          <a:spcPts val="0"/>
                        </a:spcBef>
                        <a:spcAft>
                          <a:spcPts val="0"/>
                        </a:spcAft>
                        <a:buNone/>
                      </a:pPr>
                      <a:r>
                        <a:rPr b="1" lang="en"/>
                        <a:t>Root mean Squared Error</a:t>
                      </a:r>
                      <a:endParaRPr/>
                    </a:p>
                  </a:txBody>
                  <a:tcPr marT="91425" marB="91425" marR="91425" marL="91425"/>
                </a:tc>
              </a:tr>
              <a:tr h="374350">
                <a:tc>
                  <a:txBody>
                    <a:bodyPr/>
                    <a:lstStyle/>
                    <a:p>
                      <a:pPr indent="0" lvl="0" marL="0" rtl="0" algn="l">
                        <a:spcBef>
                          <a:spcPts val="0"/>
                        </a:spcBef>
                        <a:spcAft>
                          <a:spcPts val="0"/>
                        </a:spcAft>
                        <a:buNone/>
                      </a:pPr>
                      <a:r>
                        <a:rPr lang="en"/>
                        <a:t>RFR -16</a:t>
                      </a:r>
                      <a:endParaRPr/>
                    </a:p>
                  </a:txBody>
                  <a:tcPr marT="91425" marB="91425" marR="91425" marL="91425"/>
                </a:tc>
                <a:tc>
                  <a:txBody>
                    <a:bodyPr/>
                    <a:lstStyle/>
                    <a:p>
                      <a:pPr indent="0" lvl="0" marL="0" rtl="0" algn="l">
                        <a:spcBef>
                          <a:spcPts val="0"/>
                        </a:spcBef>
                        <a:spcAft>
                          <a:spcPts val="0"/>
                        </a:spcAft>
                        <a:buNone/>
                      </a:pPr>
                      <a:r>
                        <a:rPr lang="en"/>
                        <a:t>0.769</a:t>
                      </a:r>
                      <a:endParaRPr/>
                    </a:p>
                  </a:txBody>
                  <a:tcPr marT="91425" marB="91425" marR="91425" marL="91425"/>
                </a:tc>
                <a:tc>
                  <a:txBody>
                    <a:bodyPr/>
                    <a:lstStyle/>
                    <a:p>
                      <a:pPr indent="0" lvl="0" marL="0" rtl="0" algn="l">
                        <a:spcBef>
                          <a:spcPts val="0"/>
                        </a:spcBef>
                        <a:spcAft>
                          <a:spcPts val="0"/>
                        </a:spcAft>
                        <a:buNone/>
                      </a:pPr>
                      <a:r>
                        <a:rPr lang="en"/>
                        <a:t>4.781</a:t>
                      </a:r>
                      <a:endParaRPr/>
                    </a:p>
                  </a:txBody>
                  <a:tcPr marT="91425" marB="91425" marR="91425" marL="91425"/>
                </a:tc>
                <a:tc>
                  <a:txBody>
                    <a:bodyPr/>
                    <a:lstStyle/>
                    <a:p>
                      <a:pPr indent="0" lvl="0" marL="0" rtl="0" algn="l">
                        <a:spcBef>
                          <a:spcPts val="0"/>
                        </a:spcBef>
                        <a:spcAft>
                          <a:spcPts val="0"/>
                        </a:spcAft>
                        <a:buNone/>
                      </a:pPr>
                      <a:r>
                        <a:rPr lang="en"/>
                        <a:t>570.731</a:t>
                      </a:r>
                      <a:endParaRPr/>
                    </a:p>
                  </a:txBody>
                  <a:tcPr marT="91425" marB="91425" marR="91425" marL="91425"/>
                </a:tc>
                <a:tc>
                  <a:txBody>
                    <a:bodyPr/>
                    <a:lstStyle/>
                    <a:p>
                      <a:pPr indent="0" lvl="0" marL="0" rtl="0" algn="l">
                        <a:spcBef>
                          <a:spcPts val="0"/>
                        </a:spcBef>
                        <a:spcAft>
                          <a:spcPts val="0"/>
                        </a:spcAft>
                        <a:buNone/>
                      </a:pPr>
                      <a:r>
                        <a:rPr lang="en"/>
                        <a:t>23.890</a:t>
                      </a:r>
                      <a:endParaRPr/>
                    </a:p>
                  </a:txBody>
                  <a:tcPr marT="91425" marB="91425" marR="91425" marL="91425"/>
                </a:tc>
              </a:tr>
              <a:tr h="575925">
                <a:tc>
                  <a:txBody>
                    <a:bodyPr/>
                    <a:lstStyle/>
                    <a:p>
                      <a:pPr indent="0" lvl="0" marL="0" rtl="0" algn="l">
                        <a:spcBef>
                          <a:spcPts val="0"/>
                        </a:spcBef>
                        <a:spcAft>
                          <a:spcPts val="0"/>
                        </a:spcAft>
                        <a:buNone/>
                      </a:pPr>
                      <a:r>
                        <a:rPr lang="en"/>
                        <a:t>Feature Importance</a:t>
                      </a:r>
                      <a:endParaRPr/>
                    </a:p>
                  </a:txBody>
                  <a:tcPr marT="91425" marB="91425" marR="91425" marL="91425"/>
                </a:tc>
                <a:tc>
                  <a:txBody>
                    <a:bodyPr/>
                    <a:lstStyle/>
                    <a:p>
                      <a:pPr indent="0" lvl="0" marL="0" rtl="0" algn="l">
                        <a:spcBef>
                          <a:spcPts val="0"/>
                        </a:spcBef>
                        <a:spcAft>
                          <a:spcPts val="0"/>
                        </a:spcAft>
                        <a:buNone/>
                      </a:pPr>
                      <a:r>
                        <a:rPr lang="en"/>
                        <a:t>0.752</a:t>
                      </a:r>
                      <a:endParaRPr/>
                    </a:p>
                  </a:txBody>
                  <a:tcPr marT="91425" marB="91425" marR="91425" marL="91425"/>
                </a:tc>
                <a:tc>
                  <a:txBody>
                    <a:bodyPr/>
                    <a:lstStyle/>
                    <a:p>
                      <a:pPr indent="0" lvl="0" marL="0" rtl="0" algn="l">
                        <a:spcBef>
                          <a:spcPts val="0"/>
                        </a:spcBef>
                        <a:spcAft>
                          <a:spcPts val="0"/>
                        </a:spcAft>
                        <a:buNone/>
                      </a:pPr>
                      <a:r>
                        <a:rPr lang="en"/>
                        <a:t>5.951</a:t>
                      </a:r>
                      <a:endParaRPr/>
                    </a:p>
                  </a:txBody>
                  <a:tcPr marT="91425" marB="91425" marR="91425" marL="91425"/>
                </a:tc>
                <a:tc>
                  <a:txBody>
                    <a:bodyPr/>
                    <a:lstStyle/>
                    <a:p>
                      <a:pPr indent="0" lvl="0" marL="0" rtl="0" algn="l">
                        <a:spcBef>
                          <a:spcPts val="0"/>
                        </a:spcBef>
                        <a:spcAft>
                          <a:spcPts val="0"/>
                        </a:spcAft>
                        <a:buNone/>
                      </a:pPr>
                      <a:r>
                        <a:rPr lang="en"/>
                        <a:t>596.332</a:t>
                      </a:r>
                      <a:endParaRPr/>
                    </a:p>
                  </a:txBody>
                  <a:tcPr marT="91425" marB="91425" marR="91425" marL="91425"/>
                </a:tc>
                <a:tc>
                  <a:txBody>
                    <a:bodyPr/>
                    <a:lstStyle/>
                    <a:p>
                      <a:pPr indent="0" lvl="0" marL="0" rtl="0" algn="l">
                        <a:spcBef>
                          <a:spcPts val="0"/>
                        </a:spcBef>
                        <a:spcAft>
                          <a:spcPts val="0"/>
                        </a:spcAft>
                        <a:buNone/>
                      </a:pPr>
                      <a:r>
                        <a:rPr lang="en"/>
                        <a:t>24.420</a:t>
                      </a:r>
                      <a:endParaRPr/>
                    </a:p>
                  </a:txBody>
                  <a:tcPr marT="91425" marB="91425" marR="91425" marL="91425"/>
                </a:tc>
              </a:tr>
              <a:tr h="359975">
                <a:tc>
                  <a:txBody>
                    <a:bodyPr/>
                    <a:lstStyle/>
                    <a:p>
                      <a:pPr indent="0" lvl="0" marL="0" rtl="0" algn="l">
                        <a:spcBef>
                          <a:spcPts val="0"/>
                        </a:spcBef>
                        <a:spcAft>
                          <a:spcPts val="0"/>
                        </a:spcAft>
                        <a:buNone/>
                      </a:pPr>
                      <a:r>
                        <a:rPr lang="en"/>
                        <a:t>No outlier</a:t>
                      </a:r>
                      <a:endParaRPr/>
                    </a:p>
                  </a:txBody>
                  <a:tcPr marT="91425" marB="91425" marR="91425" marL="91425"/>
                </a:tc>
                <a:tc>
                  <a:txBody>
                    <a:bodyPr/>
                    <a:lstStyle/>
                    <a:p>
                      <a:pPr indent="0" lvl="0" marL="0" rtl="0" algn="l">
                        <a:spcBef>
                          <a:spcPts val="0"/>
                        </a:spcBef>
                        <a:spcAft>
                          <a:spcPts val="0"/>
                        </a:spcAft>
                        <a:buNone/>
                      </a:pPr>
                      <a:r>
                        <a:rPr lang="en"/>
                        <a:t>0.808</a:t>
                      </a:r>
                      <a:endParaRPr/>
                    </a:p>
                  </a:txBody>
                  <a:tcPr marT="91425" marB="91425" marR="91425" marL="91425"/>
                </a:tc>
                <a:tc>
                  <a:txBody>
                    <a:bodyPr/>
                    <a:lstStyle/>
                    <a:p>
                      <a:pPr indent="0" lvl="0" marL="0" rtl="0" algn="l">
                        <a:spcBef>
                          <a:spcPts val="0"/>
                        </a:spcBef>
                        <a:spcAft>
                          <a:spcPts val="0"/>
                        </a:spcAft>
                        <a:buNone/>
                      </a:pPr>
                      <a:r>
                        <a:rPr lang="en"/>
                        <a:t>4.710</a:t>
                      </a:r>
                      <a:endParaRPr/>
                    </a:p>
                  </a:txBody>
                  <a:tcPr marT="91425" marB="91425" marR="91425" marL="91425"/>
                </a:tc>
                <a:tc>
                  <a:txBody>
                    <a:bodyPr/>
                    <a:lstStyle/>
                    <a:p>
                      <a:pPr indent="0" lvl="0" marL="0" rtl="0" algn="l">
                        <a:spcBef>
                          <a:spcPts val="0"/>
                        </a:spcBef>
                        <a:spcAft>
                          <a:spcPts val="0"/>
                        </a:spcAft>
                        <a:buNone/>
                      </a:pPr>
                      <a:r>
                        <a:rPr lang="en"/>
                        <a:t>457.205</a:t>
                      </a:r>
                      <a:endParaRPr/>
                    </a:p>
                  </a:txBody>
                  <a:tcPr marT="91425" marB="91425" marR="91425" marL="91425"/>
                </a:tc>
                <a:tc>
                  <a:txBody>
                    <a:bodyPr/>
                    <a:lstStyle/>
                    <a:p>
                      <a:pPr indent="0" lvl="0" marL="0" rtl="0" algn="l">
                        <a:spcBef>
                          <a:spcPts val="0"/>
                        </a:spcBef>
                        <a:spcAft>
                          <a:spcPts val="0"/>
                        </a:spcAft>
                        <a:buNone/>
                      </a:pPr>
                      <a:r>
                        <a:rPr lang="en"/>
                        <a:t>21.382</a:t>
                      </a:r>
                      <a:endParaRPr/>
                    </a:p>
                  </a:txBody>
                  <a:tcPr marT="91425" marB="91425" marR="91425" marL="91425"/>
                </a:tc>
              </a:tr>
              <a:tr h="359975">
                <a:tc>
                  <a:txBody>
                    <a:bodyPr/>
                    <a:lstStyle/>
                    <a:p>
                      <a:pPr indent="0" lvl="0" marL="0" rtl="0" algn="l">
                        <a:spcBef>
                          <a:spcPts val="0"/>
                        </a:spcBef>
                        <a:spcAft>
                          <a:spcPts val="0"/>
                        </a:spcAft>
                        <a:buNone/>
                      </a:pPr>
                      <a:r>
                        <a:rPr lang="en"/>
                        <a:t>No Collinear</a:t>
                      </a:r>
                      <a:endParaRPr/>
                    </a:p>
                  </a:txBody>
                  <a:tcPr marT="91425" marB="91425" marR="91425" marL="91425"/>
                </a:tc>
                <a:tc>
                  <a:txBody>
                    <a:bodyPr/>
                    <a:lstStyle/>
                    <a:p>
                      <a:pPr indent="0" lvl="0" marL="0" rtl="0" algn="l">
                        <a:spcBef>
                          <a:spcPts val="0"/>
                        </a:spcBef>
                        <a:spcAft>
                          <a:spcPts val="0"/>
                        </a:spcAft>
                        <a:buNone/>
                      </a:pPr>
                      <a:r>
                        <a:rPr lang="en"/>
                        <a:t>0.770</a:t>
                      </a:r>
                      <a:endParaRPr/>
                    </a:p>
                  </a:txBody>
                  <a:tcPr marT="91425" marB="91425" marR="91425" marL="91425"/>
                </a:tc>
                <a:tc>
                  <a:txBody>
                    <a:bodyPr/>
                    <a:lstStyle/>
                    <a:p>
                      <a:pPr indent="0" lvl="0" marL="0" rtl="0" algn="l">
                        <a:spcBef>
                          <a:spcPts val="0"/>
                        </a:spcBef>
                        <a:spcAft>
                          <a:spcPts val="0"/>
                        </a:spcAft>
                        <a:buNone/>
                      </a:pPr>
                      <a:r>
                        <a:rPr lang="en"/>
                        <a:t>4.777</a:t>
                      </a:r>
                      <a:endParaRPr/>
                    </a:p>
                  </a:txBody>
                  <a:tcPr marT="91425" marB="91425" marR="91425" marL="91425"/>
                </a:tc>
                <a:tc>
                  <a:txBody>
                    <a:bodyPr/>
                    <a:lstStyle/>
                    <a:p>
                      <a:pPr indent="0" lvl="0" marL="0" rtl="0" algn="l">
                        <a:spcBef>
                          <a:spcPts val="0"/>
                        </a:spcBef>
                        <a:spcAft>
                          <a:spcPts val="0"/>
                        </a:spcAft>
                        <a:buNone/>
                      </a:pPr>
                      <a:r>
                        <a:rPr lang="en"/>
                        <a:t>568.454</a:t>
                      </a:r>
                      <a:endParaRPr/>
                    </a:p>
                  </a:txBody>
                  <a:tcPr marT="91425" marB="91425" marR="91425" marL="91425"/>
                </a:tc>
                <a:tc>
                  <a:txBody>
                    <a:bodyPr/>
                    <a:lstStyle/>
                    <a:p>
                      <a:pPr indent="0" lvl="0" marL="0" rtl="0" algn="l">
                        <a:spcBef>
                          <a:spcPts val="0"/>
                        </a:spcBef>
                        <a:spcAft>
                          <a:spcPts val="0"/>
                        </a:spcAft>
                        <a:buNone/>
                      </a:pPr>
                      <a:r>
                        <a:rPr lang="en"/>
                        <a:t>23.842</a:t>
                      </a:r>
                      <a:endParaRPr/>
                    </a:p>
                  </a:txBody>
                  <a:tcPr marT="91425" marB="91425" marR="91425" marL="91425"/>
                </a:tc>
              </a:tr>
              <a:tr h="359975">
                <a:tc>
                  <a:txBody>
                    <a:bodyPr/>
                    <a:lstStyle/>
                    <a:p>
                      <a:pPr indent="0" lvl="0" marL="0" rtl="0" algn="l">
                        <a:spcBef>
                          <a:spcPts val="0"/>
                        </a:spcBef>
                        <a:spcAft>
                          <a:spcPts val="0"/>
                        </a:spcAft>
                        <a:buNone/>
                      </a:pPr>
                      <a:r>
                        <a:rPr lang="en"/>
                        <a:t>300 Trees</a:t>
                      </a:r>
                      <a:endParaRPr/>
                    </a:p>
                  </a:txBody>
                  <a:tcPr marT="91425" marB="91425" marR="91425" marL="91425"/>
                </a:tc>
                <a:tc>
                  <a:txBody>
                    <a:bodyPr/>
                    <a:lstStyle/>
                    <a:p>
                      <a:pPr indent="0" lvl="0" marL="0" rtl="0" algn="l">
                        <a:spcBef>
                          <a:spcPts val="0"/>
                        </a:spcBef>
                        <a:spcAft>
                          <a:spcPts val="0"/>
                        </a:spcAft>
                        <a:buNone/>
                      </a:pPr>
                      <a:r>
                        <a:rPr lang="en"/>
                        <a:t>-0.235</a:t>
                      </a:r>
                      <a:endParaRPr/>
                    </a:p>
                  </a:txBody>
                  <a:tcPr marT="91425" marB="91425" marR="91425" marL="91425"/>
                </a:tc>
                <a:tc>
                  <a:txBody>
                    <a:bodyPr/>
                    <a:lstStyle/>
                    <a:p>
                      <a:pPr indent="0" lvl="0" marL="0" rtl="0" algn="l">
                        <a:spcBef>
                          <a:spcPts val="0"/>
                        </a:spcBef>
                        <a:spcAft>
                          <a:spcPts val="0"/>
                        </a:spcAft>
                        <a:buNone/>
                      </a:pPr>
                      <a:r>
                        <a:rPr lang="en"/>
                        <a:t>23.307</a:t>
                      </a:r>
                      <a:endParaRPr/>
                    </a:p>
                  </a:txBody>
                  <a:tcPr marT="91425" marB="91425" marR="91425" marL="91425"/>
                </a:tc>
                <a:tc>
                  <a:txBody>
                    <a:bodyPr/>
                    <a:lstStyle/>
                    <a:p>
                      <a:pPr indent="0" lvl="0" marL="0" rtl="0" algn="l">
                        <a:spcBef>
                          <a:spcPts val="0"/>
                        </a:spcBef>
                        <a:spcAft>
                          <a:spcPts val="0"/>
                        </a:spcAft>
                        <a:buNone/>
                      </a:pPr>
                      <a:r>
                        <a:rPr lang="en"/>
                        <a:t>2972.592</a:t>
                      </a:r>
                      <a:endParaRPr/>
                    </a:p>
                  </a:txBody>
                  <a:tcPr marT="91425" marB="91425" marR="91425" marL="91425"/>
                </a:tc>
                <a:tc>
                  <a:txBody>
                    <a:bodyPr/>
                    <a:lstStyle/>
                    <a:p>
                      <a:pPr indent="0" lvl="0" marL="0" rtl="0" algn="l">
                        <a:spcBef>
                          <a:spcPts val="0"/>
                        </a:spcBef>
                        <a:spcAft>
                          <a:spcPts val="0"/>
                        </a:spcAft>
                        <a:buNone/>
                      </a:pPr>
                      <a:r>
                        <a:rPr lang="en"/>
                        <a:t>54.521</a:t>
                      </a:r>
                      <a:endParaRPr/>
                    </a:p>
                  </a:txBody>
                  <a:tcPr marT="91425" marB="91425" marR="91425" marL="91425"/>
                </a:tc>
              </a:tr>
              <a:tr h="359975">
                <a:tc>
                  <a:txBody>
                    <a:bodyPr/>
                    <a:lstStyle/>
                    <a:p>
                      <a:pPr indent="0" lvl="0" marL="0" rtl="0" algn="l">
                        <a:spcBef>
                          <a:spcPts val="0"/>
                        </a:spcBef>
                        <a:spcAft>
                          <a:spcPts val="0"/>
                        </a:spcAft>
                        <a:buNone/>
                      </a:pPr>
                      <a:r>
                        <a:rPr lang="en"/>
                        <a:t>300 - no collinear</a:t>
                      </a:r>
                      <a:endParaRPr/>
                    </a:p>
                  </a:txBody>
                  <a:tcPr marT="91425" marB="91425" marR="91425" marL="91425"/>
                </a:tc>
                <a:tc>
                  <a:txBody>
                    <a:bodyPr/>
                    <a:lstStyle/>
                    <a:p>
                      <a:pPr indent="0" lvl="0" marL="0" rtl="0" algn="l">
                        <a:spcBef>
                          <a:spcPts val="0"/>
                        </a:spcBef>
                        <a:spcAft>
                          <a:spcPts val="0"/>
                        </a:spcAft>
                        <a:buNone/>
                      </a:pPr>
                      <a:r>
                        <a:rPr lang="en"/>
                        <a:t>0.773</a:t>
                      </a:r>
                      <a:endParaRPr/>
                    </a:p>
                  </a:txBody>
                  <a:tcPr marT="91425" marB="91425" marR="91425" marL="91425"/>
                </a:tc>
                <a:tc>
                  <a:txBody>
                    <a:bodyPr/>
                    <a:lstStyle/>
                    <a:p>
                      <a:pPr indent="0" lvl="0" marL="0" rtl="0" algn="l">
                        <a:spcBef>
                          <a:spcPts val="0"/>
                        </a:spcBef>
                        <a:spcAft>
                          <a:spcPts val="0"/>
                        </a:spcAft>
                        <a:buNone/>
                      </a:pPr>
                      <a:r>
                        <a:rPr lang="en"/>
                        <a:t>4.751</a:t>
                      </a:r>
                      <a:endParaRPr/>
                    </a:p>
                  </a:txBody>
                  <a:tcPr marT="91425" marB="91425" marR="91425" marL="91425"/>
                </a:tc>
                <a:tc>
                  <a:txBody>
                    <a:bodyPr/>
                    <a:lstStyle/>
                    <a:p>
                      <a:pPr indent="0" lvl="0" marL="0" rtl="0" algn="l">
                        <a:spcBef>
                          <a:spcPts val="0"/>
                        </a:spcBef>
                        <a:spcAft>
                          <a:spcPts val="0"/>
                        </a:spcAft>
                        <a:buNone/>
                      </a:pPr>
                      <a:r>
                        <a:rPr lang="en"/>
                        <a:t>560.722</a:t>
                      </a:r>
                      <a:endParaRPr/>
                    </a:p>
                  </a:txBody>
                  <a:tcPr marT="91425" marB="91425" marR="91425" marL="91425"/>
                </a:tc>
                <a:tc>
                  <a:txBody>
                    <a:bodyPr/>
                    <a:lstStyle/>
                    <a:p>
                      <a:pPr indent="0" lvl="0" marL="0" rtl="0" algn="l">
                        <a:spcBef>
                          <a:spcPts val="0"/>
                        </a:spcBef>
                        <a:spcAft>
                          <a:spcPts val="0"/>
                        </a:spcAft>
                        <a:buNone/>
                      </a:pPr>
                      <a:r>
                        <a:rPr lang="en"/>
                        <a:t>23.680</a:t>
                      </a:r>
                      <a:endParaRPr/>
                    </a:p>
                  </a:txBody>
                  <a:tcPr marT="91425" marB="91425" marR="91425" marL="91425"/>
                </a:tc>
              </a:tr>
              <a:tr h="359975">
                <a:tc>
                  <a:txBody>
                    <a:bodyPr/>
                    <a:lstStyle/>
                    <a:p>
                      <a:pPr indent="0" lvl="0" marL="0" rtl="0" algn="l">
                        <a:spcBef>
                          <a:spcPts val="0"/>
                        </a:spcBef>
                        <a:spcAft>
                          <a:spcPts val="0"/>
                        </a:spcAft>
                        <a:buNone/>
                      </a:pPr>
                      <a:r>
                        <a:rPr lang="en"/>
                        <a:t>PCA</a:t>
                      </a:r>
                      <a:endParaRPr/>
                    </a:p>
                  </a:txBody>
                  <a:tcPr marT="91425" marB="91425" marR="91425" marL="91425"/>
                </a:tc>
                <a:tc>
                  <a:txBody>
                    <a:bodyPr/>
                    <a:lstStyle/>
                    <a:p>
                      <a:pPr indent="0" lvl="0" marL="0" rtl="0" algn="l">
                        <a:spcBef>
                          <a:spcPts val="0"/>
                        </a:spcBef>
                        <a:spcAft>
                          <a:spcPts val="0"/>
                        </a:spcAft>
                        <a:buNone/>
                      </a:pPr>
                      <a:r>
                        <a:rPr lang="en"/>
                        <a:t>-0.119</a:t>
                      </a:r>
                      <a:endParaRPr/>
                    </a:p>
                  </a:txBody>
                  <a:tcPr marT="91425" marB="91425" marR="91425" marL="91425"/>
                </a:tc>
                <a:tc>
                  <a:txBody>
                    <a:bodyPr/>
                    <a:lstStyle/>
                    <a:p>
                      <a:pPr indent="0" lvl="0" marL="0" rtl="0" algn="l">
                        <a:spcBef>
                          <a:spcPts val="0"/>
                        </a:spcBef>
                        <a:spcAft>
                          <a:spcPts val="0"/>
                        </a:spcAft>
                        <a:buNone/>
                      </a:pPr>
                      <a:r>
                        <a:rPr lang="en"/>
                        <a:t>22.460</a:t>
                      </a:r>
                      <a:endParaRPr/>
                    </a:p>
                  </a:txBody>
                  <a:tcPr marT="91425" marB="91425" marR="91425" marL="91425"/>
                </a:tc>
                <a:tc>
                  <a:txBody>
                    <a:bodyPr/>
                    <a:lstStyle/>
                    <a:p>
                      <a:pPr indent="0" lvl="0" marL="0" rtl="0" algn="l">
                        <a:spcBef>
                          <a:spcPts val="0"/>
                        </a:spcBef>
                        <a:spcAft>
                          <a:spcPts val="0"/>
                        </a:spcAft>
                        <a:buNone/>
                      </a:pPr>
                      <a:r>
                        <a:rPr lang="en"/>
                        <a:t>2694.212</a:t>
                      </a:r>
                      <a:endParaRPr/>
                    </a:p>
                  </a:txBody>
                  <a:tcPr marT="91425" marB="91425" marR="91425" marL="91425"/>
                </a:tc>
                <a:tc>
                  <a:txBody>
                    <a:bodyPr/>
                    <a:lstStyle/>
                    <a:p>
                      <a:pPr indent="0" lvl="0" marL="0" rtl="0" algn="l">
                        <a:spcBef>
                          <a:spcPts val="0"/>
                        </a:spcBef>
                        <a:spcAft>
                          <a:spcPts val="0"/>
                        </a:spcAft>
                        <a:buNone/>
                      </a:pPr>
                      <a:r>
                        <a:rPr lang="en"/>
                        <a:t>51.906</a:t>
                      </a:r>
                      <a:endParaRPr/>
                    </a:p>
                  </a:txBody>
                  <a:tcPr marT="91425" marB="91425" marR="91425" marL="91425"/>
                </a:tc>
              </a:tr>
              <a:tr h="359975">
                <a:tc>
                  <a:txBody>
                    <a:bodyPr/>
                    <a:lstStyle/>
                    <a:p>
                      <a:pPr indent="0" lvl="0" marL="0" rtl="0" algn="l">
                        <a:spcBef>
                          <a:spcPts val="0"/>
                        </a:spcBef>
                        <a:spcAft>
                          <a:spcPts val="0"/>
                        </a:spcAft>
                        <a:buNone/>
                      </a:pPr>
                      <a:r>
                        <a:rPr lang="en"/>
                        <a:t>720 days</a:t>
                      </a:r>
                      <a:endParaRPr/>
                    </a:p>
                  </a:txBody>
                  <a:tcPr marT="91425" marB="91425" marR="91425" marL="91425"/>
                </a:tc>
                <a:tc>
                  <a:txBody>
                    <a:bodyPr/>
                    <a:lstStyle/>
                    <a:p>
                      <a:pPr indent="0" lvl="0" marL="0" rtl="0" algn="l">
                        <a:spcBef>
                          <a:spcPts val="0"/>
                        </a:spcBef>
                        <a:spcAft>
                          <a:spcPts val="0"/>
                        </a:spcAft>
                        <a:buNone/>
                      </a:pPr>
                      <a:r>
                        <a:rPr lang="en"/>
                        <a:t>0.774</a:t>
                      </a:r>
                      <a:endParaRPr/>
                    </a:p>
                  </a:txBody>
                  <a:tcPr marT="91425" marB="91425" marR="91425" marL="91425"/>
                </a:tc>
                <a:tc>
                  <a:txBody>
                    <a:bodyPr/>
                    <a:lstStyle/>
                    <a:p>
                      <a:pPr indent="0" lvl="0" marL="0" rtl="0" algn="l">
                        <a:spcBef>
                          <a:spcPts val="0"/>
                        </a:spcBef>
                        <a:spcAft>
                          <a:spcPts val="0"/>
                        </a:spcAft>
                        <a:buNone/>
                      </a:pPr>
                      <a:r>
                        <a:rPr lang="en"/>
                        <a:t>2.672</a:t>
                      </a:r>
                      <a:endParaRPr/>
                    </a:p>
                  </a:txBody>
                  <a:tcPr marT="91425" marB="91425" marR="91425" marL="91425"/>
                </a:tc>
                <a:tc>
                  <a:txBody>
                    <a:bodyPr/>
                    <a:lstStyle/>
                    <a:p>
                      <a:pPr indent="0" lvl="0" marL="0" rtl="0" algn="l">
                        <a:spcBef>
                          <a:spcPts val="0"/>
                        </a:spcBef>
                        <a:spcAft>
                          <a:spcPts val="0"/>
                        </a:spcAft>
                        <a:buNone/>
                      </a:pPr>
                      <a:r>
                        <a:rPr lang="en"/>
                        <a:t>94.215</a:t>
                      </a:r>
                      <a:endParaRPr/>
                    </a:p>
                  </a:txBody>
                  <a:tcPr marT="91425" marB="91425" marR="91425" marL="91425"/>
                </a:tc>
                <a:tc>
                  <a:txBody>
                    <a:bodyPr/>
                    <a:lstStyle/>
                    <a:p>
                      <a:pPr indent="0" lvl="0" marL="0" rtl="0" algn="l">
                        <a:spcBef>
                          <a:spcPts val="0"/>
                        </a:spcBef>
                        <a:spcAft>
                          <a:spcPts val="0"/>
                        </a:spcAft>
                        <a:buNone/>
                      </a:pPr>
                      <a:r>
                        <a:rPr lang="en"/>
                        <a:t>9.706</a:t>
                      </a:r>
                      <a:endParaRPr/>
                    </a:p>
                  </a:txBody>
                  <a:tcPr marT="91425" marB="91425" marR="91425" marL="91425"/>
                </a:tc>
              </a:tr>
              <a:tr h="359975">
                <a:tc>
                  <a:txBody>
                    <a:bodyPr/>
                    <a:lstStyle/>
                    <a:p>
                      <a:pPr indent="0" lvl="0" marL="0" rtl="0" algn="l">
                        <a:spcBef>
                          <a:spcPts val="0"/>
                        </a:spcBef>
                        <a:spcAft>
                          <a:spcPts val="0"/>
                        </a:spcAft>
                        <a:buNone/>
                      </a:pPr>
                      <a:r>
                        <a:rPr lang="en"/>
                        <a:t>700 days</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c>
                  <a:txBody>
                    <a:bodyPr/>
                    <a:lstStyle/>
                    <a:p>
                      <a:pPr indent="0" lvl="0" marL="0" rtl="0" algn="l">
                        <a:spcBef>
                          <a:spcPts val="0"/>
                        </a:spcBef>
                        <a:spcAft>
                          <a:spcPts val="0"/>
                        </a:spcAft>
                        <a:buNone/>
                      </a:pPr>
                      <a:r>
                        <a:rPr lang="en"/>
                        <a:t>2.62</a:t>
                      </a:r>
                      <a:endParaRPr/>
                    </a:p>
                  </a:txBody>
                  <a:tcPr marT="91425" marB="91425" marR="91425" marL="91425"/>
                </a:tc>
                <a:tc>
                  <a:txBody>
                    <a:bodyPr/>
                    <a:lstStyle/>
                    <a:p>
                      <a:pPr indent="0" lvl="0" marL="0" rtl="0" algn="l">
                        <a:spcBef>
                          <a:spcPts val="0"/>
                        </a:spcBef>
                        <a:spcAft>
                          <a:spcPts val="0"/>
                        </a:spcAft>
                        <a:buNone/>
                      </a:pPr>
                      <a:r>
                        <a:rPr lang="en"/>
                        <a:t>80.40</a:t>
                      </a:r>
                      <a:endParaRPr/>
                    </a:p>
                  </a:txBody>
                  <a:tcPr marT="91425" marB="91425" marR="91425" marL="91425"/>
                </a:tc>
                <a:tc>
                  <a:txBody>
                    <a:bodyPr/>
                    <a:lstStyle/>
                    <a:p>
                      <a:pPr indent="0" lvl="0" marL="0" rtl="0" algn="l">
                        <a:spcBef>
                          <a:spcPts val="0"/>
                        </a:spcBef>
                        <a:spcAft>
                          <a:spcPts val="0"/>
                        </a:spcAft>
                        <a:buNone/>
                      </a:pPr>
                      <a:r>
                        <a:rPr lang="en"/>
                        <a:t>8.97</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sp>
        <p:nvSpPr>
          <p:cNvPr id="337" name="Google Shape;337;p38"/>
          <p:cNvSpPr txBox="1"/>
          <p:nvPr/>
        </p:nvSpPr>
        <p:spPr>
          <a:xfrm>
            <a:off x="1938475" y="4774200"/>
            <a:ext cx="424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Random Forest Regression with Predicted Values</a:t>
            </a:r>
            <a:endParaRPr i="1" sz="1200">
              <a:latin typeface="Roboto"/>
              <a:ea typeface="Roboto"/>
              <a:cs typeface="Roboto"/>
              <a:sym typeface="Roboto"/>
            </a:endParaRPr>
          </a:p>
        </p:txBody>
      </p:sp>
      <p:pic>
        <p:nvPicPr>
          <p:cNvPr id="338" name="Google Shape;338;p38"/>
          <p:cNvPicPr preferRelativeResize="0"/>
          <p:nvPr/>
        </p:nvPicPr>
        <p:blipFill>
          <a:blip r:embed="rId3">
            <a:alphaModFix/>
          </a:blip>
          <a:stretch>
            <a:fillRect/>
          </a:stretch>
        </p:blipFill>
        <p:spPr>
          <a:xfrm>
            <a:off x="1659375" y="165050"/>
            <a:ext cx="5825250" cy="451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sp>
        <p:nvSpPr>
          <p:cNvPr id="344" name="Google Shape;344;p39"/>
          <p:cNvSpPr txBox="1"/>
          <p:nvPr/>
        </p:nvSpPr>
        <p:spPr>
          <a:xfrm>
            <a:off x="1938475" y="4774200"/>
            <a:ext cx="507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Random Forest Regression (16 Features) Residuals Whole Scaled</a:t>
            </a:r>
            <a:endParaRPr i="1" sz="1200">
              <a:latin typeface="Roboto"/>
              <a:ea typeface="Roboto"/>
              <a:cs typeface="Roboto"/>
              <a:sym typeface="Roboto"/>
            </a:endParaRPr>
          </a:p>
        </p:txBody>
      </p:sp>
      <p:pic>
        <p:nvPicPr>
          <p:cNvPr id="345" name="Google Shape;345;p39"/>
          <p:cNvPicPr preferRelativeResize="0"/>
          <p:nvPr/>
        </p:nvPicPr>
        <p:blipFill>
          <a:blip r:embed="rId3">
            <a:alphaModFix/>
          </a:blip>
          <a:stretch>
            <a:fillRect/>
          </a:stretch>
        </p:blipFill>
        <p:spPr>
          <a:xfrm>
            <a:off x="1391251" y="208400"/>
            <a:ext cx="5711075" cy="44045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Creating Visualizations</a:t>
            </a:r>
            <a:endParaRPr/>
          </a:p>
        </p:txBody>
      </p:sp>
      <p:sp>
        <p:nvSpPr>
          <p:cNvPr id="351" name="Google Shape;351;p40"/>
          <p:cNvSpPr txBox="1"/>
          <p:nvPr/>
        </p:nvSpPr>
        <p:spPr>
          <a:xfrm>
            <a:off x="562350" y="1412750"/>
            <a:ext cx="715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a:ea typeface="Roboto"/>
              <a:cs typeface="Roboto"/>
              <a:sym typeface="Roboto"/>
            </a:endParaRPr>
          </a:p>
        </p:txBody>
      </p:sp>
      <p:pic>
        <p:nvPicPr>
          <p:cNvPr id="352" name="Google Shape;352;p40"/>
          <p:cNvPicPr preferRelativeResize="0"/>
          <p:nvPr/>
        </p:nvPicPr>
        <p:blipFill>
          <a:blip r:embed="rId4">
            <a:alphaModFix/>
          </a:blip>
          <a:stretch>
            <a:fillRect/>
          </a:stretch>
        </p:blipFill>
        <p:spPr>
          <a:xfrm>
            <a:off x="5005225" y="1705600"/>
            <a:ext cx="2994850" cy="299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Summarizing Analysis</a:t>
            </a:r>
            <a:endParaRPr/>
          </a:p>
        </p:txBody>
      </p:sp>
      <p:grpSp>
        <p:nvGrpSpPr>
          <p:cNvPr id="358" name="Google Shape;358;p41"/>
          <p:cNvGrpSpPr/>
          <p:nvPr/>
        </p:nvGrpSpPr>
        <p:grpSpPr>
          <a:xfrm>
            <a:off x="401724" y="1228618"/>
            <a:ext cx="8430695" cy="3832018"/>
            <a:chOff x="431925" y="1304875"/>
            <a:chExt cx="2628924" cy="3923033"/>
          </a:xfrm>
        </p:grpSpPr>
        <p:sp>
          <p:nvSpPr>
            <p:cNvPr id="359" name="Google Shape;359;p4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1"/>
            <p:cNvSpPr/>
            <p:nvPr/>
          </p:nvSpPr>
          <p:spPr>
            <a:xfrm>
              <a:off x="431949" y="1548408"/>
              <a:ext cx="2628900" cy="367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1000"/>
                </a:spcBef>
                <a:spcAft>
                  <a:spcPts val="0"/>
                </a:spcAft>
                <a:buSzPts val="1600"/>
                <a:buFont typeface="Roboto"/>
                <a:buChar char="●"/>
              </a:pPr>
              <a:r>
                <a:rPr lang="en" sz="1600">
                  <a:latin typeface="Roboto"/>
                  <a:ea typeface="Roboto"/>
                  <a:cs typeface="Roboto"/>
                  <a:sym typeface="Roboto"/>
                </a:rPr>
                <a:t>We were able to predict the daily number of new COVID-19 cases in 150 countries across the world using Random Forest Regression models with ranging accuracy from 77% to 81%. </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We attempted different techniques to enhance the model including selecting features based on importance, dropping features with severe multicollinearity, increasing the number of decision trees, and reducing the dimension of the data using Principal Component Analysis. Not all enhancement techniques were beneficial. </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latin typeface="Roboto"/>
                  <a:ea typeface="Roboto"/>
                  <a:cs typeface="Roboto"/>
                  <a:sym typeface="Roboto"/>
                </a:rPr>
                <a:t>Changing the time frame of the analysis and escaping new spikes in the pandemic had steady positive effects on predictions. Insinuating the changing nature of the pandemic due to the rise of new COVID-19 variants that were not accounted for in the original dataset.</a:t>
              </a:r>
              <a:endParaRPr sz="1600">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COVID-19 Analysis</a:t>
            </a:r>
            <a:endParaRPr/>
          </a:p>
        </p:txBody>
      </p:sp>
      <p:sp>
        <p:nvSpPr>
          <p:cNvPr id="109" name="Google Shape;109;p15"/>
          <p:cNvSpPr txBox="1"/>
          <p:nvPr>
            <p:ph idx="4294967295" type="body"/>
          </p:nvPr>
        </p:nvSpPr>
        <p:spPr>
          <a:xfrm>
            <a:off x="432350" y="1912675"/>
            <a:ext cx="5355900" cy="2589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800"/>
              </a:spcBef>
              <a:spcAft>
                <a:spcPts val="0"/>
              </a:spcAft>
              <a:buClr>
                <a:srgbClr val="000000"/>
              </a:buClr>
              <a:buSzPts val="1600"/>
              <a:buChar char="●"/>
            </a:pPr>
            <a:r>
              <a:rPr lang="en" sz="1600">
                <a:solidFill>
                  <a:srgbClr val="000000"/>
                </a:solidFill>
                <a:highlight>
                  <a:srgbClr val="FFFFFF"/>
                </a:highlight>
              </a:rPr>
              <a:t>Create a functional </a:t>
            </a:r>
            <a:r>
              <a:rPr lang="en" sz="1600">
                <a:solidFill>
                  <a:srgbClr val="000000"/>
                </a:solidFill>
                <a:highlight>
                  <a:srgbClr val="FFFFFF"/>
                </a:highlight>
              </a:rPr>
              <a:t>prediction</a:t>
            </a:r>
            <a:r>
              <a:rPr lang="en" sz="1600">
                <a:solidFill>
                  <a:srgbClr val="000000"/>
                </a:solidFill>
                <a:highlight>
                  <a:srgbClr val="FFFFFF"/>
                </a:highlight>
              </a:rPr>
              <a:t> model relating to the healthcare/medical field</a:t>
            </a:r>
            <a:endParaRPr sz="1600">
              <a:solidFill>
                <a:srgbClr val="000000"/>
              </a:solidFill>
              <a:highlight>
                <a:srgbClr val="FFFFFF"/>
              </a:highlight>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highlight>
                  <a:srgbClr val="FFFFFF"/>
                </a:highlight>
              </a:rPr>
              <a:t>Several topics considered including cancer, malaria, and COVID-19</a:t>
            </a:r>
            <a:endParaRPr sz="1600">
              <a:solidFill>
                <a:srgbClr val="000000"/>
              </a:solidFill>
              <a:highlight>
                <a:srgbClr val="FFFFFF"/>
              </a:highlight>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highlight>
                  <a:srgbClr val="FFFFFF"/>
                </a:highlight>
              </a:rPr>
              <a:t>COVID-19 selected due to availability of current data</a:t>
            </a:r>
            <a:endParaRPr sz="1600">
              <a:solidFill>
                <a:srgbClr val="000000"/>
              </a:solidFill>
              <a:highlight>
                <a:srgbClr val="FFFFFF"/>
              </a:highlight>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highlight>
                  <a:srgbClr val="FFFFFF"/>
                </a:highlight>
              </a:rPr>
              <a:t>Analysis of COVID-19 to </a:t>
            </a:r>
            <a:r>
              <a:rPr lang="en" sz="1600">
                <a:solidFill>
                  <a:srgbClr val="000000"/>
                </a:solidFill>
                <a:highlight>
                  <a:schemeClr val="lt1"/>
                </a:highlight>
              </a:rPr>
              <a:t>ultimately to predict the health outcomes in future populations </a:t>
            </a:r>
            <a:endParaRPr sz="1600">
              <a:solidFill>
                <a:srgbClr val="000000"/>
              </a:solidFill>
              <a:highlight>
                <a:srgbClr val="FFFFFF"/>
              </a:highlight>
            </a:endParaRPr>
          </a:p>
          <a:p>
            <a:pPr indent="0" lvl="0" marL="0" rtl="0" algn="l">
              <a:lnSpc>
                <a:spcPct val="150000"/>
              </a:lnSpc>
              <a:spcBef>
                <a:spcPts val="1200"/>
              </a:spcBef>
              <a:spcAft>
                <a:spcPts val="800"/>
              </a:spcAft>
              <a:buNone/>
            </a:pPr>
            <a:r>
              <a:t/>
            </a:r>
            <a:endParaRPr sz="1600"/>
          </a:p>
        </p:txBody>
      </p:sp>
      <p:sp>
        <p:nvSpPr>
          <p:cNvPr id="110" name="Google Shape;110;p15"/>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a:blip r:embed="rId3">
            <a:alphaModFix/>
          </a:blip>
          <a:stretch>
            <a:fillRect/>
          </a:stretch>
        </p:blipFill>
        <p:spPr>
          <a:xfrm>
            <a:off x="6199950" y="2403815"/>
            <a:ext cx="2348674" cy="1795825"/>
          </a:xfrm>
          <a:prstGeom prst="rect">
            <a:avLst/>
          </a:prstGeom>
          <a:noFill/>
          <a:ln>
            <a:noFill/>
          </a:ln>
        </p:spPr>
      </p:pic>
      <p:sp>
        <p:nvSpPr>
          <p:cNvPr id="112" name="Google Shape;112;p15"/>
          <p:cNvSpPr txBox="1"/>
          <p:nvPr/>
        </p:nvSpPr>
        <p:spPr>
          <a:xfrm>
            <a:off x="6199950" y="4279300"/>
            <a:ext cx="180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D"/>
                </a:solidFill>
                <a:highlight>
                  <a:srgbClr val="FFFFFF"/>
                </a:highlight>
                <a:latin typeface="Trebuchet MS"/>
                <a:ea typeface="Trebuchet MS"/>
                <a:cs typeface="Trebuchet MS"/>
                <a:sym typeface="Trebuchet MS"/>
              </a:rPr>
              <a:t>CDC/SCIENCE PHOTO LIBRARY</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Summarizing Analysis (cont.)</a:t>
            </a:r>
            <a:endParaRPr/>
          </a:p>
        </p:txBody>
      </p:sp>
      <p:grpSp>
        <p:nvGrpSpPr>
          <p:cNvPr id="366" name="Google Shape;366;p42"/>
          <p:cNvGrpSpPr/>
          <p:nvPr/>
        </p:nvGrpSpPr>
        <p:grpSpPr>
          <a:xfrm>
            <a:off x="401725" y="1228664"/>
            <a:ext cx="8430670" cy="3760238"/>
            <a:chOff x="431925" y="1304875"/>
            <a:chExt cx="2628916" cy="4268632"/>
          </a:xfrm>
        </p:grpSpPr>
        <p:sp>
          <p:nvSpPr>
            <p:cNvPr id="367" name="Google Shape;367;p4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2"/>
            <p:cNvSpPr/>
            <p:nvPr/>
          </p:nvSpPr>
          <p:spPr>
            <a:xfrm>
              <a:off x="431941" y="1390907"/>
              <a:ext cx="2628900" cy="418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1000"/>
                </a:spcBef>
                <a:spcAft>
                  <a:spcPts val="0"/>
                </a:spcAft>
                <a:buNone/>
              </a:pPr>
              <a:r>
                <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The change in the nature of the virus with every new wave might have confused the model that depended on steady factors like protective public health measures including vaccinations.</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At the beginning of the pandemic, the vaccinations were directed as neutralizing immunity against the virus which showed on the prediction pattern of new cases. However, later on in the course of the pandemic and as new variants of COVID-19 emerged, the effects of the vaccinations might have been diluted. </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latin typeface="Roboto"/>
                  <a:ea typeface="Roboto"/>
                  <a:cs typeface="Roboto"/>
                  <a:sym typeface="Roboto"/>
                </a:rPr>
                <a:t>Deep Learning Neural Networks were very computationally expensive and did not provide superiority to Random Forest Regression models.</a:t>
              </a:r>
              <a:endParaRPr sz="1600">
                <a:latin typeface="Roboto"/>
                <a:ea typeface="Roboto"/>
                <a:cs typeface="Roboto"/>
                <a:sym typeface="Robo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Summarizing Analysis </a:t>
            </a:r>
            <a:r>
              <a:rPr lang="en"/>
              <a:t>(cont.)</a:t>
            </a:r>
            <a:endParaRPr/>
          </a:p>
        </p:txBody>
      </p:sp>
      <p:grpSp>
        <p:nvGrpSpPr>
          <p:cNvPr id="374" name="Google Shape;374;p43"/>
          <p:cNvGrpSpPr/>
          <p:nvPr/>
        </p:nvGrpSpPr>
        <p:grpSpPr>
          <a:xfrm>
            <a:off x="401737" y="1228679"/>
            <a:ext cx="4632160" cy="3357571"/>
            <a:chOff x="431925" y="1304875"/>
            <a:chExt cx="2628922" cy="3811523"/>
          </a:xfrm>
        </p:grpSpPr>
        <p:sp>
          <p:nvSpPr>
            <p:cNvPr id="375" name="Google Shape;375;p4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3"/>
            <p:cNvSpPr/>
            <p:nvPr/>
          </p:nvSpPr>
          <p:spPr>
            <a:xfrm>
              <a:off x="431947" y="1304898"/>
              <a:ext cx="2628900" cy="3811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1000"/>
                </a:spcBef>
                <a:spcAft>
                  <a:spcPts val="0"/>
                </a:spcAft>
                <a:buSzPts val="1600"/>
                <a:buFont typeface="Roboto"/>
                <a:buChar char="●"/>
              </a:pPr>
              <a:r>
                <a:rPr b="1" lang="en" sz="1600">
                  <a:latin typeface="Roboto"/>
                  <a:ea typeface="Roboto"/>
                  <a:cs typeface="Roboto"/>
                  <a:sym typeface="Roboto"/>
                </a:rPr>
                <a:t>Time and Resources</a:t>
              </a:r>
              <a:r>
                <a:rPr lang="en" sz="1600">
                  <a:latin typeface="Roboto"/>
                  <a:ea typeface="Roboto"/>
                  <a:cs typeface="Roboto"/>
                  <a:sym typeface="Roboto"/>
                </a:rPr>
                <a:t> </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H</a:t>
              </a:r>
              <a:r>
                <a:rPr lang="en" sz="1600">
                  <a:latin typeface="Roboto"/>
                  <a:ea typeface="Roboto"/>
                  <a:cs typeface="Roboto"/>
                  <a:sym typeface="Roboto"/>
                </a:rPr>
                <a:t>uge gaps in reporting between locations, inconsistent calculations, and absent important informations such as public adherence to protective measures. </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latin typeface="Roboto"/>
                  <a:ea typeface="Roboto"/>
                  <a:cs typeface="Roboto"/>
                  <a:sym typeface="Roboto"/>
                </a:rPr>
                <a:t>Further analysis is recommended on separate countries to further evaluate the weaknesses of the collective dataset. </a:t>
              </a:r>
              <a:endParaRPr sz="1600">
                <a:latin typeface="Roboto"/>
                <a:ea typeface="Roboto"/>
                <a:cs typeface="Roboto"/>
                <a:sym typeface="Roboto"/>
              </a:endParaRPr>
            </a:p>
          </p:txBody>
        </p:sp>
      </p:grpSp>
      <p:sp>
        <p:nvSpPr>
          <p:cNvPr id="377" name="Google Shape;377;p43"/>
          <p:cNvSpPr/>
          <p:nvPr/>
        </p:nvSpPr>
        <p:spPr>
          <a:xfrm>
            <a:off x="5486400" y="1416825"/>
            <a:ext cx="3345900" cy="27294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 sz="2000">
                <a:solidFill>
                  <a:schemeClr val="lt1"/>
                </a:solidFill>
                <a:latin typeface="Roboto"/>
                <a:ea typeface="Roboto"/>
                <a:cs typeface="Roboto"/>
                <a:sym typeface="Roboto"/>
              </a:rPr>
              <a:t>“All models are wrong, it’s striving to make them less wrong and useful in the moment”</a:t>
            </a:r>
            <a:endParaRPr i="1" sz="2000">
              <a:solidFill>
                <a:schemeClr val="lt1"/>
              </a:solidFill>
              <a:latin typeface="Roboto"/>
              <a:ea typeface="Roboto"/>
              <a:cs typeface="Roboto"/>
              <a:sym typeface="Roboto"/>
            </a:endParaRPr>
          </a:p>
          <a:p>
            <a:pPr indent="0" lvl="0" marL="0" rtl="0" algn="l">
              <a:lnSpc>
                <a:spcPct val="115000"/>
              </a:lnSpc>
              <a:spcBef>
                <a:spcPts val="1000"/>
              </a:spcBef>
              <a:spcAft>
                <a:spcPts val="1000"/>
              </a:spcAft>
              <a:buNone/>
            </a:pPr>
            <a:r>
              <a:rPr i="1" lang="en" sz="2000">
                <a:solidFill>
                  <a:schemeClr val="lt1"/>
                </a:solidFill>
                <a:latin typeface="Roboto"/>
                <a:ea typeface="Roboto"/>
                <a:cs typeface="Roboto"/>
                <a:sym typeface="Roboto"/>
              </a:rPr>
              <a:t>-Mark Weir, The Ohio State University</a:t>
            </a:r>
            <a:r>
              <a:rPr i="1" lang="en" sz="1800">
                <a:solidFill>
                  <a:schemeClr val="lt1"/>
                </a:solidFill>
                <a:latin typeface="Roboto"/>
                <a:ea typeface="Roboto"/>
                <a:cs typeface="Roboto"/>
                <a:sym typeface="Roboto"/>
              </a:rPr>
              <a:t>²</a:t>
            </a:r>
            <a:endParaRPr i="1" sz="2000">
              <a:solidFill>
                <a:schemeClr val="lt1"/>
              </a:solidFill>
              <a:latin typeface="Roboto"/>
              <a:ea typeface="Roboto"/>
              <a:cs typeface="Roboto"/>
              <a:sym typeface="Roboto"/>
            </a:endParaRPr>
          </a:p>
        </p:txBody>
      </p:sp>
      <p:sp>
        <p:nvSpPr>
          <p:cNvPr id="378" name="Google Shape;378;p43"/>
          <p:cNvSpPr txBox="1"/>
          <p:nvPr>
            <p:ph idx="4294967295" type="body"/>
          </p:nvPr>
        </p:nvSpPr>
        <p:spPr>
          <a:xfrm>
            <a:off x="401725" y="12286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Limitations</a:t>
            </a: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Languages, and Tools Used</a:t>
            </a:r>
            <a:endParaRPr/>
          </a:p>
          <a:p>
            <a:pPr indent="0" lvl="0" marL="0" rtl="0" algn="l">
              <a:lnSpc>
                <a:spcPct val="115000"/>
              </a:lnSpc>
              <a:spcBef>
                <a:spcPts val="0"/>
              </a:spcBef>
              <a:spcAft>
                <a:spcPts val="0"/>
              </a:spcAft>
              <a:buNone/>
            </a:pPr>
            <a:r>
              <a:t/>
            </a:r>
            <a:endParaRPr sz="1600">
              <a:solidFill>
                <a:srgbClr val="000000"/>
              </a:solidFill>
            </a:endParaRPr>
          </a:p>
          <a:p>
            <a:pPr indent="0" lvl="0" marL="0" rtl="0" algn="l">
              <a:lnSpc>
                <a:spcPct val="115000"/>
              </a:lnSpc>
              <a:spcBef>
                <a:spcPts val="100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24292F"/>
              </a:solidFill>
              <a:highlight>
                <a:srgbClr val="FFFFFF"/>
              </a:highlight>
            </a:endParaRPr>
          </a:p>
          <a:p>
            <a:pPr indent="0" lvl="0" marL="0" rtl="0" algn="l">
              <a:spcBef>
                <a:spcPts val="0"/>
              </a:spcBef>
              <a:spcAft>
                <a:spcPts val="0"/>
              </a:spcAft>
              <a:buNone/>
            </a:pPr>
            <a:r>
              <a:t/>
            </a:r>
            <a:endParaRPr/>
          </a:p>
        </p:txBody>
      </p:sp>
      <p:grpSp>
        <p:nvGrpSpPr>
          <p:cNvPr id="384" name="Google Shape;384;p44"/>
          <p:cNvGrpSpPr/>
          <p:nvPr/>
        </p:nvGrpSpPr>
        <p:grpSpPr>
          <a:xfrm>
            <a:off x="2362912" y="1947633"/>
            <a:ext cx="3974017" cy="2139711"/>
            <a:chOff x="3071454" y="1867179"/>
            <a:chExt cx="2014200" cy="1716300"/>
          </a:xfrm>
        </p:grpSpPr>
        <p:sp>
          <p:nvSpPr>
            <p:cNvPr id="385" name="Google Shape;385;p44"/>
            <p:cNvSpPr/>
            <p:nvPr/>
          </p:nvSpPr>
          <p:spPr>
            <a:xfrm flipH="1" rot="10800000">
              <a:off x="3071454" y="1867179"/>
              <a:ext cx="1944600" cy="17163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
            <p:cNvSpPr txBox="1"/>
            <p:nvPr/>
          </p:nvSpPr>
          <p:spPr>
            <a:xfrm>
              <a:off x="3436123" y="1867188"/>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FFFFFF"/>
                  </a:solidFill>
                  <a:latin typeface="Roboto"/>
                  <a:ea typeface="Roboto"/>
                  <a:cs typeface="Roboto"/>
                  <a:sym typeface="Roboto"/>
                </a:rPr>
                <a:t>Libraries and Packages</a:t>
              </a:r>
              <a:endParaRPr i="1" sz="1600">
                <a:solidFill>
                  <a:srgbClr val="FFFFFF"/>
                </a:solidFill>
                <a:latin typeface="Roboto"/>
                <a:ea typeface="Roboto"/>
                <a:cs typeface="Roboto"/>
                <a:sym typeface="Roboto"/>
              </a:endParaRPr>
            </a:p>
          </p:txBody>
        </p:sp>
        <p:sp>
          <p:nvSpPr>
            <p:cNvPr id="387" name="Google Shape;387;p44"/>
            <p:cNvSpPr txBox="1"/>
            <p:nvPr/>
          </p:nvSpPr>
          <p:spPr>
            <a:xfrm>
              <a:off x="3071454" y="2093504"/>
              <a:ext cx="2014200" cy="512400"/>
            </a:xfrm>
            <a:prstGeom prst="rect">
              <a:avLst/>
            </a:prstGeom>
            <a:noFill/>
            <a:ln>
              <a:noFill/>
            </a:ln>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a:solidFill>
                    <a:schemeClr val="lt1"/>
                  </a:solidFill>
                  <a:latin typeface="Roboto"/>
                  <a:ea typeface="Roboto"/>
                  <a:cs typeface="Roboto"/>
                  <a:sym typeface="Roboto"/>
                </a:rPr>
                <a:t>Pandas (1.3.5), matplotlib (3.5.1), NumPy (1.21.5), PySpark, JAVA, PostgreSQL driver, MLlib, Scikit-learn (1.0.2), Scikit-learn (0.23.2) for Ensemble Learning, imbalanced-learn library (0.7.0) tensorflow (2.3.0), keras-applications (1.0.8),  keras-preprocessing (1.1.2), psycopg2 (2.9.3)</a:t>
              </a:r>
              <a:endParaRPr>
                <a:solidFill>
                  <a:srgbClr val="FFFFFF"/>
                </a:solidFill>
                <a:latin typeface="Roboto"/>
                <a:ea typeface="Roboto"/>
                <a:cs typeface="Roboto"/>
                <a:sym typeface="Roboto"/>
              </a:endParaRPr>
            </a:p>
          </p:txBody>
        </p:sp>
      </p:grpSp>
      <p:grpSp>
        <p:nvGrpSpPr>
          <p:cNvPr id="388" name="Google Shape;388;p44"/>
          <p:cNvGrpSpPr/>
          <p:nvPr/>
        </p:nvGrpSpPr>
        <p:grpSpPr>
          <a:xfrm>
            <a:off x="418401" y="1561209"/>
            <a:ext cx="1944604" cy="2937596"/>
            <a:chOff x="413638" y="1586225"/>
            <a:chExt cx="1944604" cy="1599475"/>
          </a:xfrm>
        </p:grpSpPr>
        <p:sp>
          <p:nvSpPr>
            <p:cNvPr id="389" name="Google Shape;389;p44"/>
            <p:cNvSpPr/>
            <p:nvPr/>
          </p:nvSpPr>
          <p:spPr>
            <a:xfrm>
              <a:off x="413638" y="1616100"/>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4"/>
            <p:cNvSpPr txBox="1"/>
            <p:nvPr/>
          </p:nvSpPr>
          <p:spPr>
            <a:xfrm>
              <a:off x="413640" y="1586225"/>
              <a:ext cx="17433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600">
                  <a:solidFill>
                    <a:srgbClr val="FFFFFF"/>
                  </a:solidFill>
                  <a:latin typeface="Roboto"/>
                  <a:ea typeface="Roboto"/>
                  <a:cs typeface="Roboto"/>
                  <a:sym typeface="Roboto"/>
                </a:rPr>
                <a:t>Software and Framework</a:t>
              </a:r>
              <a:endParaRPr b="1" i="1" sz="1600">
                <a:solidFill>
                  <a:srgbClr val="FFFFFF"/>
                </a:solidFill>
                <a:latin typeface="Roboto"/>
                <a:ea typeface="Roboto"/>
                <a:cs typeface="Roboto"/>
                <a:sym typeface="Roboto"/>
              </a:endParaRPr>
            </a:p>
          </p:txBody>
        </p:sp>
        <p:sp>
          <p:nvSpPr>
            <p:cNvPr id="391" name="Google Shape;391;p44"/>
            <p:cNvSpPr txBox="1"/>
            <p:nvPr/>
          </p:nvSpPr>
          <p:spPr>
            <a:xfrm>
              <a:off x="413641" y="1880255"/>
              <a:ext cx="1944600" cy="512400"/>
            </a:xfrm>
            <a:prstGeom prst="rect">
              <a:avLst/>
            </a:prstGeom>
            <a:noFill/>
            <a:ln>
              <a:noFill/>
            </a:ln>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a:solidFill>
                    <a:schemeClr val="lt1"/>
                  </a:solidFill>
                  <a:latin typeface="Roboto"/>
                  <a:ea typeface="Roboto"/>
                  <a:cs typeface="Roboto"/>
                  <a:sym typeface="Roboto"/>
                </a:rPr>
                <a:t>(3.7.13), Jupyter Notebook (6.4.11), Anaconda (4.13.0), PostgreSQL (11.15-R1), Tableau (2020.4),  pgAdmin4 (6.7), Spark (3.2.1), Visual Studio Code (1.65.0)</a:t>
              </a:r>
              <a:endParaRPr>
                <a:solidFill>
                  <a:schemeClr val="lt1"/>
                </a:solidFill>
                <a:latin typeface="Roboto"/>
                <a:ea typeface="Roboto"/>
                <a:cs typeface="Roboto"/>
                <a:sym typeface="Roboto"/>
              </a:endParaRPr>
            </a:p>
          </p:txBody>
        </p:sp>
      </p:grpSp>
      <p:grpSp>
        <p:nvGrpSpPr>
          <p:cNvPr id="392" name="Google Shape;392;p44"/>
          <p:cNvGrpSpPr/>
          <p:nvPr/>
        </p:nvGrpSpPr>
        <p:grpSpPr>
          <a:xfrm>
            <a:off x="6199855" y="2304301"/>
            <a:ext cx="2402767" cy="1453776"/>
            <a:chOff x="5015929" y="2013862"/>
            <a:chExt cx="3001208" cy="1569613"/>
          </a:xfrm>
        </p:grpSpPr>
        <p:sp>
          <p:nvSpPr>
            <p:cNvPr id="393" name="Google Shape;393;p44"/>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4" name="Google Shape;394;p44"/>
            <p:cNvSpPr txBox="1"/>
            <p:nvPr/>
          </p:nvSpPr>
          <p:spPr>
            <a:xfrm>
              <a:off x="5600015" y="2013862"/>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FFFFFF"/>
                  </a:solidFill>
                  <a:latin typeface="Roboto"/>
                  <a:ea typeface="Roboto"/>
                  <a:cs typeface="Roboto"/>
                  <a:sym typeface="Roboto"/>
                </a:rPr>
                <a:t>Online</a:t>
              </a:r>
              <a:r>
                <a:rPr b="1" i="1" lang="en" sz="1600">
                  <a:solidFill>
                    <a:srgbClr val="FFFFFF"/>
                  </a:solidFill>
                  <a:latin typeface="Roboto"/>
                  <a:ea typeface="Roboto"/>
                  <a:cs typeface="Roboto"/>
                  <a:sym typeface="Roboto"/>
                </a:rPr>
                <a:t> Tools</a:t>
              </a:r>
              <a:endParaRPr i="1" sz="1600">
                <a:solidFill>
                  <a:srgbClr val="FFFFFF"/>
                </a:solidFill>
                <a:latin typeface="Roboto"/>
                <a:ea typeface="Roboto"/>
                <a:cs typeface="Roboto"/>
                <a:sym typeface="Roboto"/>
              </a:endParaRPr>
            </a:p>
          </p:txBody>
        </p:sp>
        <p:sp>
          <p:nvSpPr>
            <p:cNvPr id="395" name="Google Shape;395;p44"/>
            <p:cNvSpPr txBox="1"/>
            <p:nvPr/>
          </p:nvSpPr>
          <p:spPr>
            <a:xfrm>
              <a:off x="5015929" y="2302616"/>
              <a:ext cx="3001200" cy="512400"/>
            </a:xfrm>
            <a:prstGeom prst="rect">
              <a:avLst/>
            </a:prstGeom>
            <a:noFill/>
            <a:ln>
              <a:noFill/>
            </a:ln>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a:solidFill>
                    <a:schemeClr val="lt1"/>
                  </a:solidFill>
                  <a:latin typeface="Roboto"/>
                  <a:ea typeface="Roboto"/>
                  <a:cs typeface="Roboto"/>
                  <a:sym typeface="Roboto"/>
                </a:rPr>
                <a:t>AWS RDS, AWS S3, Google Colaboratory Notebooks, [COVID-19_Analysis GitHub Repository]</a:t>
              </a:r>
              <a:endParaRPr>
                <a:solidFill>
                  <a:srgbClr val="FFFFFF"/>
                </a:solidFill>
                <a:latin typeface="Roboto"/>
                <a:ea typeface="Roboto"/>
                <a:cs typeface="Roboto"/>
                <a:sym typeface="Robot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pSp>
        <p:nvGrpSpPr>
          <p:cNvPr id="400" name="Google Shape;400;p45"/>
          <p:cNvGrpSpPr/>
          <p:nvPr/>
        </p:nvGrpSpPr>
        <p:grpSpPr>
          <a:xfrm>
            <a:off x="4939500" y="1219611"/>
            <a:ext cx="3837000" cy="2704200"/>
            <a:chOff x="4939500" y="1219611"/>
            <a:chExt cx="3837000" cy="2704200"/>
          </a:xfrm>
        </p:grpSpPr>
        <p:cxnSp>
          <p:nvCxnSpPr>
            <p:cNvPr id="401" name="Google Shape;401;p45"/>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2" name="Google Shape;402;p45"/>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3" name="Google Shape;403;p45"/>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4" name="Google Shape;404;p45"/>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5" name="Google Shape;405;p45"/>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6" name="Google Shape;406;p45"/>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7" name="Google Shape;407;p45"/>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8" name="Google Shape;408;p45"/>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9" name="Google Shape;409;p45"/>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10" name="Google Shape;410;p45"/>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411" name="Google Shape;411;p4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grpSp>
        <p:nvGrpSpPr>
          <p:cNvPr id="412" name="Google Shape;412;p45"/>
          <p:cNvGrpSpPr/>
          <p:nvPr/>
        </p:nvGrpSpPr>
        <p:grpSpPr>
          <a:xfrm>
            <a:off x="4939534" y="2017046"/>
            <a:ext cx="3825543" cy="1573620"/>
            <a:chOff x="1000000" y="2393988"/>
            <a:chExt cx="4144235" cy="1704713"/>
          </a:xfrm>
        </p:grpSpPr>
        <p:sp>
          <p:nvSpPr>
            <p:cNvPr id="413" name="Google Shape;413;p45"/>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414" name="Google Shape;414;p45"/>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5"/>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5"/>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5"/>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45"/>
          <p:cNvGrpSpPr/>
          <p:nvPr/>
        </p:nvGrpSpPr>
        <p:grpSpPr>
          <a:xfrm>
            <a:off x="4939557" y="1778136"/>
            <a:ext cx="3836911" cy="1503799"/>
            <a:chOff x="1000025" y="2059300"/>
            <a:chExt cx="4156550" cy="1629075"/>
          </a:xfrm>
        </p:grpSpPr>
        <p:sp>
          <p:nvSpPr>
            <p:cNvPr id="423" name="Google Shape;423;p45"/>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424" name="Google Shape;424;p45"/>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5"/>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5"/>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5"/>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5"/>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5"/>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5"/>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45"/>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6"/>
          <p:cNvSpPr txBox="1"/>
          <p:nvPr/>
        </p:nvSpPr>
        <p:spPr>
          <a:xfrm>
            <a:off x="0" y="1102500"/>
            <a:ext cx="9144000" cy="4041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SzPts val="1200"/>
              <a:buFont typeface="Roboto"/>
              <a:buAutoNum type="arabicParenR"/>
            </a:pPr>
            <a:r>
              <a:rPr lang="en" sz="1200">
                <a:latin typeface="Roboto"/>
                <a:ea typeface="Roboto"/>
                <a:cs typeface="Roboto"/>
                <a:sym typeface="Roboto"/>
              </a:rPr>
              <a:t>Centers for Disease Control and Prevention. (2012, May 18). </a:t>
            </a:r>
            <a:r>
              <a:rPr i="1" lang="en" sz="1200">
                <a:latin typeface="Roboto"/>
                <a:ea typeface="Roboto"/>
                <a:cs typeface="Roboto"/>
                <a:sym typeface="Roboto"/>
              </a:rPr>
              <a:t>Principles of Epidemiology</a:t>
            </a:r>
            <a:r>
              <a:rPr lang="en" sz="1200">
                <a:latin typeface="Roboto"/>
                <a:ea typeface="Roboto"/>
                <a:cs typeface="Roboto"/>
                <a:sym typeface="Roboto"/>
              </a:rPr>
              <a:t>. Centers for Disease Control and Prevention. Retrieved July 24, 2022, from https://www.cdc.gov/csels/dsepd/ss1978/lesson1/section11.html</a:t>
            </a:r>
            <a:endParaRPr sz="1200">
              <a:latin typeface="Roboto"/>
              <a:ea typeface="Roboto"/>
              <a:cs typeface="Roboto"/>
              <a:sym typeface="Roboto"/>
            </a:endParaRPr>
          </a:p>
          <a:p>
            <a:pPr indent="-304800" lvl="0" marL="457200" rtl="0" algn="l">
              <a:lnSpc>
                <a:spcPct val="115000"/>
              </a:lnSpc>
              <a:spcBef>
                <a:spcPts val="1000"/>
              </a:spcBef>
              <a:spcAft>
                <a:spcPts val="0"/>
              </a:spcAft>
              <a:buSzPts val="1200"/>
              <a:buFont typeface="Roboto"/>
              <a:buAutoNum type="arabicParenR"/>
            </a:pPr>
            <a:r>
              <a:rPr lang="en" sz="1200">
                <a:latin typeface="Roboto"/>
                <a:ea typeface="Roboto"/>
                <a:cs typeface="Roboto"/>
                <a:sym typeface="Roboto"/>
              </a:rPr>
              <a:t>Koerth, M., Bronner, L., &amp; Mithani, J. (2020, March 31). </a:t>
            </a:r>
            <a:r>
              <a:rPr i="1" lang="en" sz="1200">
                <a:latin typeface="Roboto"/>
                <a:ea typeface="Roboto"/>
                <a:cs typeface="Roboto"/>
                <a:sym typeface="Roboto"/>
              </a:rPr>
              <a:t>Why it's so freaking hard to make a good COVID-19 model </a:t>
            </a:r>
            <a:r>
              <a:rPr lang="en" sz="1200">
                <a:latin typeface="Roboto"/>
                <a:ea typeface="Roboto"/>
                <a:cs typeface="Roboto"/>
                <a:sym typeface="Roboto"/>
              </a:rPr>
              <a:t>. FiveThirtyEight. Retrieved July 24, 2022, from https://fivethirtyeight.com/features/why-its-so-freaking-hard-to-make-a-good-covid-19-model/</a:t>
            </a:r>
            <a:endParaRPr sz="1200">
              <a:latin typeface="Roboto"/>
              <a:ea typeface="Roboto"/>
              <a:cs typeface="Roboto"/>
              <a:sym typeface="Roboto"/>
            </a:endParaRPr>
          </a:p>
          <a:p>
            <a:pPr indent="-304800" lvl="0" marL="457200" rtl="0" algn="l">
              <a:lnSpc>
                <a:spcPct val="115000"/>
              </a:lnSpc>
              <a:spcBef>
                <a:spcPts val="1000"/>
              </a:spcBef>
              <a:spcAft>
                <a:spcPts val="0"/>
              </a:spcAft>
              <a:buSzPts val="1200"/>
              <a:buFont typeface="Roboto"/>
              <a:buAutoNum type="arabicParenR"/>
            </a:pPr>
            <a:r>
              <a:rPr lang="en" sz="1200">
                <a:latin typeface="Roboto"/>
                <a:ea typeface="Roboto"/>
                <a:cs typeface="Roboto"/>
                <a:sym typeface="Roboto"/>
              </a:rPr>
              <a:t>Lovelace, B. (2021, September 20). </a:t>
            </a:r>
            <a:r>
              <a:rPr i="1" lang="en" sz="1200">
                <a:latin typeface="Roboto"/>
                <a:ea typeface="Roboto"/>
                <a:cs typeface="Roboto"/>
                <a:sym typeface="Roboto"/>
              </a:rPr>
              <a:t>Covid is officially America's deadliest pandemic as U.S. fatalities surpass 1918 flu estimates</a:t>
            </a:r>
            <a:r>
              <a:rPr lang="en" sz="1200">
                <a:latin typeface="Roboto"/>
                <a:ea typeface="Roboto"/>
                <a:cs typeface="Roboto"/>
                <a:sym typeface="Roboto"/>
              </a:rPr>
              <a:t>. CNBC. Retrieved July 24, 2022, from https://www.cnbc.com/2021/09/20/covid-is-americas-deadliest-pandemic-as-us-fatalities-near-1918-flu-estimates.html</a:t>
            </a:r>
            <a:endParaRPr sz="1200">
              <a:latin typeface="Roboto"/>
              <a:ea typeface="Roboto"/>
              <a:cs typeface="Roboto"/>
              <a:sym typeface="Roboto"/>
            </a:endParaRPr>
          </a:p>
          <a:p>
            <a:pPr indent="-304800" lvl="0" marL="457200" rtl="0" algn="l">
              <a:lnSpc>
                <a:spcPct val="115000"/>
              </a:lnSpc>
              <a:spcBef>
                <a:spcPts val="1000"/>
              </a:spcBef>
              <a:spcAft>
                <a:spcPts val="0"/>
              </a:spcAft>
              <a:buSzPts val="1200"/>
              <a:buFont typeface="Roboto"/>
              <a:buAutoNum type="arabicParenR"/>
            </a:pPr>
            <a:r>
              <a:rPr lang="en" sz="1200">
                <a:latin typeface="Roboto"/>
                <a:ea typeface="Roboto"/>
                <a:cs typeface="Roboto"/>
                <a:sym typeface="Roboto"/>
              </a:rPr>
              <a:t>Ritchie, H., Mathieu, E., Rodés-Guirao, L., Appel, C., Giattino, C., Ortiz-Ospina, E., Hasell, J., Macdonald, B., Beltekian, D., &amp; Roser, M. (2020, March 5). </a:t>
            </a:r>
            <a:r>
              <a:rPr i="1" lang="en" sz="1200">
                <a:latin typeface="Roboto"/>
                <a:ea typeface="Roboto"/>
                <a:cs typeface="Roboto"/>
                <a:sym typeface="Roboto"/>
              </a:rPr>
              <a:t>Coronavirus pandemic (COVID-19)</a:t>
            </a:r>
            <a:r>
              <a:rPr lang="en" sz="1200">
                <a:latin typeface="Roboto"/>
                <a:ea typeface="Roboto"/>
                <a:cs typeface="Roboto"/>
                <a:sym typeface="Roboto"/>
              </a:rPr>
              <a:t>. Our World in Data. Retrieved July 24, 2022, from https://ourworldindata.org/coronavirus</a:t>
            </a:r>
            <a:endParaRPr sz="1200">
              <a:latin typeface="Roboto"/>
              <a:ea typeface="Roboto"/>
              <a:cs typeface="Roboto"/>
              <a:sym typeface="Roboto"/>
            </a:endParaRPr>
          </a:p>
          <a:p>
            <a:pPr indent="-304800" lvl="0" marL="457200" rtl="0" algn="l">
              <a:lnSpc>
                <a:spcPct val="115000"/>
              </a:lnSpc>
              <a:spcBef>
                <a:spcPts val="1200"/>
              </a:spcBef>
              <a:spcAft>
                <a:spcPts val="0"/>
              </a:spcAft>
              <a:buSzPts val="1200"/>
              <a:buFont typeface="Roboto"/>
              <a:buAutoNum type="arabicParenR"/>
            </a:pPr>
            <a:r>
              <a:rPr lang="en" sz="1200">
                <a:latin typeface="Roboto"/>
                <a:ea typeface="Roboto"/>
                <a:cs typeface="Roboto"/>
                <a:sym typeface="Roboto"/>
              </a:rPr>
              <a:t>Zarefsky Contributing News Writer, M. (2022, April 1). </a:t>
            </a:r>
            <a:r>
              <a:rPr i="1" lang="en" sz="1200">
                <a:latin typeface="Roboto"/>
                <a:ea typeface="Roboto"/>
                <a:cs typeface="Roboto"/>
                <a:sym typeface="Roboto"/>
              </a:rPr>
              <a:t>How we will know when covid-19 has become endemic</a:t>
            </a:r>
            <a:r>
              <a:rPr lang="en" sz="1200">
                <a:latin typeface="Roboto"/>
                <a:ea typeface="Roboto"/>
                <a:cs typeface="Roboto"/>
                <a:sym typeface="Roboto"/>
              </a:rPr>
              <a:t>. American Medical Association. Retrieved July 24, 2022, from https://www.ama-assn.org/delivering-care/public-health/how-we-will-know-when-covid-19-has-become-endemic </a:t>
            </a:r>
            <a:endParaRPr sz="1200">
              <a:latin typeface="Roboto"/>
              <a:ea typeface="Roboto"/>
              <a:cs typeface="Roboto"/>
              <a:sym typeface="Roboto"/>
            </a:endParaRPr>
          </a:p>
          <a:p>
            <a:pPr indent="0" lvl="0" marL="0" rtl="0" algn="l">
              <a:spcBef>
                <a:spcPts val="1000"/>
              </a:spcBef>
              <a:spcAft>
                <a:spcPts val="0"/>
              </a:spcAft>
              <a:buNone/>
            </a:pPr>
            <a:r>
              <a:t/>
            </a:r>
            <a:endParaRPr>
              <a:latin typeface="Roboto"/>
              <a:ea typeface="Roboto"/>
              <a:cs typeface="Roboto"/>
              <a:sym typeface="Roboto"/>
            </a:endParaRPr>
          </a:p>
        </p:txBody>
      </p:sp>
      <p:sp>
        <p:nvSpPr>
          <p:cNvPr id="438" name="Google Shape;438;p46"/>
          <p:cNvSpPr txBox="1"/>
          <p:nvPr>
            <p:ph idx="4294967295" type="title"/>
          </p:nvPr>
        </p:nvSpPr>
        <p:spPr>
          <a:xfrm>
            <a:off x="347800" y="238500"/>
            <a:ext cx="4045200" cy="8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18" name="Google Shape;118;p16"/>
          <p:cNvSpPr/>
          <p:nvPr/>
        </p:nvSpPr>
        <p:spPr>
          <a:xfrm>
            <a:off x="432350" y="1304875"/>
            <a:ext cx="41397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6"/>
          <p:cNvSpPr txBox="1"/>
          <p:nvPr>
            <p:ph idx="4294967295" type="body"/>
          </p:nvPr>
        </p:nvSpPr>
        <p:spPr>
          <a:xfrm>
            <a:off x="432350" y="1451575"/>
            <a:ext cx="31887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Our World in Data (OWID)</a:t>
            </a:r>
            <a:endParaRPr>
              <a:solidFill>
                <a:schemeClr val="lt1"/>
              </a:solidFill>
            </a:endParaRPr>
          </a:p>
        </p:txBody>
      </p:sp>
      <p:sp>
        <p:nvSpPr>
          <p:cNvPr id="120" name="Google Shape;120;p16"/>
          <p:cNvSpPr txBox="1"/>
          <p:nvPr>
            <p:ph idx="4294967295" type="body"/>
          </p:nvPr>
        </p:nvSpPr>
        <p:spPr>
          <a:xfrm>
            <a:off x="311700" y="1912675"/>
            <a:ext cx="4139700" cy="302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An organization that focuses on researching international crises including issues like climate change, war, and disease</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Char char="●"/>
            </a:pPr>
            <a:r>
              <a:rPr lang="en" sz="1400">
                <a:solidFill>
                  <a:srgbClr val="000000"/>
                </a:solidFill>
                <a:highlight>
                  <a:srgbClr val="FFFFFF"/>
                </a:highlight>
              </a:rPr>
              <a:t>Dataset compiled from multiple data sources including Johns Hopkins University, Oxford Government Response Tracker, UN, and World Bank</a:t>
            </a:r>
            <a:endParaRPr sz="1400">
              <a:solidFill>
                <a:srgbClr val="000000"/>
              </a:solidFill>
              <a:highlight>
                <a:srgbClr val="FFFFFF"/>
              </a:highlight>
            </a:endParaRPr>
          </a:p>
          <a:p>
            <a:pPr indent="-317500" lvl="0" marL="457200" rtl="0" algn="l">
              <a:spcBef>
                <a:spcPts val="1000"/>
              </a:spcBef>
              <a:spcAft>
                <a:spcPts val="1000"/>
              </a:spcAft>
              <a:buClr>
                <a:srgbClr val="24292F"/>
              </a:buClr>
              <a:buSzPts val="1400"/>
              <a:buChar char="●"/>
            </a:pPr>
            <a:r>
              <a:rPr lang="en" sz="1400">
                <a:solidFill>
                  <a:srgbClr val="000000"/>
                </a:solidFill>
                <a:highlight>
                  <a:srgbClr val="FFFFFF"/>
                </a:highlight>
              </a:rPr>
              <a:t>Along with information contained on the website, dataset and explanation of data easily </a:t>
            </a:r>
            <a:r>
              <a:rPr lang="en" sz="1400">
                <a:solidFill>
                  <a:srgbClr val="000000"/>
                </a:solidFill>
                <a:highlight>
                  <a:srgbClr val="FFFFFF"/>
                </a:highlight>
              </a:rPr>
              <a:t>accessible</a:t>
            </a:r>
            <a:r>
              <a:rPr lang="en" sz="1400">
                <a:solidFill>
                  <a:srgbClr val="000000"/>
                </a:solidFill>
                <a:highlight>
                  <a:srgbClr val="FFFFFF"/>
                </a:highlight>
              </a:rPr>
              <a:t> on OWID’s GitHub </a:t>
            </a:r>
            <a:r>
              <a:rPr lang="en" sz="1400" u="sng">
                <a:solidFill>
                  <a:schemeClr val="hlink"/>
                </a:solidFill>
                <a:highlight>
                  <a:srgbClr val="FFFFFF"/>
                </a:highlight>
                <a:hlinkClick r:id="rId3"/>
              </a:rPr>
              <a:t>https://github.com/owid/covid-19-data</a:t>
            </a:r>
            <a:r>
              <a:rPr lang="en" sz="1400">
                <a:solidFill>
                  <a:srgbClr val="24292F"/>
                </a:solidFill>
                <a:highlight>
                  <a:srgbClr val="FFFFFF"/>
                </a:highlight>
              </a:rPr>
              <a:t> </a:t>
            </a:r>
            <a:endParaRPr sz="1400">
              <a:solidFill>
                <a:srgbClr val="24292F"/>
              </a:solidFill>
              <a:highlight>
                <a:srgbClr val="FFFFFF"/>
              </a:highlight>
            </a:endParaRPr>
          </a:p>
        </p:txBody>
      </p:sp>
      <p:sp>
        <p:nvSpPr>
          <p:cNvPr id="121" name="Google Shape;121;p16"/>
          <p:cNvSpPr/>
          <p:nvPr/>
        </p:nvSpPr>
        <p:spPr>
          <a:xfrm>
            <a:off x="4718299" y="1304875"/>
            <a:ext cx="40209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6230225"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a:t>
            </a:r>
            <a:endParaRPr>
              <a:solidFill>
                <a:schemeClr val="lt1"/>
              </a:solidFill>
            </a:endParaRPr>
          </a:p>
        </p:txBody>
      </p:sp>
      <p:sp>
        <p:nvSpPr>
          <p:cNvPr id="123" name="Google Shape;123;p16"/>
          <p:cNvSpPr txBox="1"/>
          <p:nvPr>
            <p:ph idx="4294967295" type="body"/>
          </p:nvPr>
        </p:nvSpPr>
        <p:spPr>
          <a:xfrm>
            <a:off x="4572050" y="1980275"/>
            <a:ext cx="4329600" cy="26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highlight>
                  <a:schemeClr val="lt1"/>
                </a:highlight>
              </a:rPr>
              <a:t>Several data fields within dataset continue to be updated daily (e.g. number of cases and deaths)</a:t>
            </a:r>
            <a:endParaRPr sz="1400">
              <a:solidFill>
                <a:srgbClr val="000000"/>
              </a:solidFill>
              <a:highlight>
                <a:schemeClr val="lt1"/>
              </a:highlight>
            </a:endParaRPr>
          </a:p>
          <a:p>
            <a:pPr indent="-317500" lvl="0" marL="457200" rtl="0" algn="l">
              <a:spcBef>
                <a:spcPts val="1000"/>
              </a:spcBef>
              <a:spcAft>
                <a:spcPts val="0"/>
              </a:spcAft>
              <a:buClr>
                <a:srgbClr val="000000"/>
              </a:buClr>
              <a:buSzPts val="1400"/>
              <a:buChar char="●"/>
            </a:pPr>
            <a:r>
              <a:rPr lang="en" sz="1400">
                <a:solidFill>
                  <a:srgbClr val="000000"/>
                </a:solidFill>
                <a:highlight>
                  <a:srgbClr val="FFFFFF"/>
                </a:highlight>
              </a:rPr>
              <a:t>67 columns and 198,847 rows of data</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Char char="●"/>
            </a:pPr>
            <a:r>
              <a:rPr lang="en" sz="1400">
                <a:solidFill>
                  <a:srgbClr val="000000"/>
                </a:solidFill>
                <a:highlight>
                  <a:schemeClr val="lt1"/>
                </a:highlight>
              </a:rPr>
              <a:t>Columns indicate international data</a:t>
            </a:r>
            <a:r>
              <a:rPr lang="en" sz="1400">
                <a:solidFill>
                  <a:srgbClr val="000000"/>
                </a:solidFill>
                <a:highlight>
                  <a:schemeClr val="lt1"/>
                </a:highlight>
              </a:rPr>
              <a:t> including country, COVID-19 cases, COVID-19 deaths, vaccinations, population, and several other socioeconomic factors </a:t>
            </a:r>
            <a:endParaRPr sz="1400">
              <a:solidFill>
                <a:srgbClr val="000000"/>
              </a:solidFill>
              <a:highlight>
                <a:schemeClr val="lt1"/>
              </a:highlight>
            </a:endParaRPr>
          </a:p>
          <a:p>
            <a:pPr indent="-317500" lvl="0" marL="457200" rtl="0" algn="l">
              <a:spcBef>
                <a:spcPts val="1000"/>
              </a:spcBef>
              <a:spcAft>
                <a:spcPts val="1000"/>
              </a:spcAft>
              <a:buClr>
                <a:srgbClr val="000000"/>
              </a:buClr>
              <a:buSzPts val="1400"/>
              <a:buChar char="●"/>
            </a:pPr>
            <a:r>
              <a:rPr lang="en" sz="1400">
                <a:solidFill>
                  <a:srgbClr val="000000"/>
                </a:solidFill>
                <a:highlight>
                  <a:schemeClr val="lt1"/>
                </a:highlight>
              </a:rPr>
              <a:t>Unique rows  characterized by entries from a country on a certain date</a:t>
            </a:r>
            <a:endParaRPr sz="1400">
              <a:solidFill>
                <a:srgbClr val="000000"/>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Outcomes of Analysis</a:t>
            </a:r>
            <a:endParaRPr/>
          </a:p>
        </p:txBody>
      </p:sp>
      <p:sp>
        <p:nvSpPr>
          <p:cNvPr id="129" name="Google Shape;129;p17"/>
          <p:cNvSpPr/>
          <p:nvPr/>
        </p:nvSpPr>
        <p:spPr>
          <a:xfrm>
            <a:off x="432350" y="1304875"/>
            <a:ext cx="40254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0" name="Google Shape;130;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Goals</a:t>
            </a:r>
            <a:endParaRPr>
              <a:solidFill>
                <a:schemeClr val="lt1"/>
              </a:solidFill>
            </a:endParaRPr>
          </a:p>
        </p:txBody>
      </p:sp>
      <p:sp>
        <p:nvSpPr>
          <p:cNvPr id="131" name="Google Shape;131;p17"/>
          <p:cNvSpPr/>
          <p:nvPr/>
        </p:nvSpPr>
        <p:spPr>
          <a:xfrm>
            <a:off x="4910324" y="1304875"/>
            <a:ext cx="3775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7"/>
          <p:cNvSpPr txBox="1"/>
          <p:nvPr>
            <p:ph idx="4294967295" type="body"/>
          </p:nvPr>
        </p:nvSpPr>
        <p:spPr>
          <a:xfrm>
            <a:off x="52289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Questions</a:t>
            </a:r>
            <a:endParaRPr>
              <a:solidFill>
                <a:schemeClr val="lt1"/>
              </a:solidFill>
            </a:endParaRPr>
          </a:p>
        </p:txBody>
      </p:sp>
      <p:sp>
        <p:nvSpPr>
          <p:cNvPr id="133" name="Google Shape;133;p17"/>
          <p:cNvSpPr txBox="1"/>
          <p:nvPr/>
        </p:nvSpPr>
        <p:spPr>
          <a:xfrm>
            <a:off x="534925" y="2139700"/>
            <a:ext cx="3552600" cy="2940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highlight>
                  <a:srgbClr val="FFFFFF"/>
                </a:highlight>
                <a:latin typeface="Roboto"/>
                <a:ea typeface="Roboto"/>
                <a:cs typeface="Roboto"/>
                <a:sym typeface="Roboto"/>
              </a:rPr>
              <a:t>Identify differences between the health outcomes of people from different countries</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Predict new cases of COVID-19 in various countries</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Determine the relationship between the </a:t>
            </a:r>
            <a:r>
              <a:rPr lang="en">
                <a:highlight>
                  <a:srgbClr val="FFFFFF"/>
                </a:highlight>
                <a:latin typeface="Roboto"/>
                <a:ea typeface="Roboto"/>
                <a:cs typeface="Roboto"/>
                <a:sym typeface="Roboto"/>
              </a:rPr>
              <a:t>spread</a:t>
            </a:r>
            <a:r>
              <a:rPr lang="en">
                <a:highlight>
                  <a:srgbClr val="FFFFFF"/>
                </a:highlight>
                <a:latin typeface="Roboto"/>
                <a:ea typeface="Roboto"/>
                <a:cs typeface="Roboto"/>
                <a:sym typeface="Roboto"/>
              </a:rPr>
              <a:t> of COVID-19 and health factors for global populations</a:t>
            </a:r>
            <a:endParaRPr>
              <a:highlight>
                <a:srgbClr val="FFFFFF"/>
              </a:highlight>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highlight>
                  <a:srgbClr val="FFFFFF"/>
                </a:highlight>
                <a:latin typeface="Roboto"/>
                <a:ea typeface="Roboto"/>
                <a:cs typeface="Roboto"/>
                <a:sym typeface="Roboto"/>
              </a:rPr>
              <a:t>Compare the accuracy of predicting new cases with a regression model and </a:t>
            </a:r>
            <a:r>
              <a:rPr lang="en">
                <a:highlight>
                  <a:srgbClr val="FFFFFF"/>
                </a:highlight>
                <a:latin typeface="Roboto"/>
                <a:ea typeface="Roboto"/>
                <a:cs typeface="Roboto"/>
                <a:sym typeface="Roboto"/>
              </a:rPr>
              <a:t>neural</a:t>
            </a:r>
            <a:r>
              <a:rPr lang="en">
                <a:highlight>
                  <a:srgbClr val="FFFFFF"/>
                </a:highlight>
                <a:latin typeface="Roboto"/>
                <a:ea typeface="Roboto"/>
                <a:cs typeface="Roboto"/>
                <a:sym typeface="Roboto"/>
              </a:rPr>
              <a:t> network</a:t>
            </a:r>
            <a:endParaRPr>
              <a:highlight>
                <a:srgbClr val="FFFFFF"/>
              </a:highlight>
              <a:latin typeface="Roboto"/>
              <a:ea typeface="Roboto"/>
              <a:cs typeface="Roboto"/>
              <a:sym typeface="Roboto"/>
            </a:endParaRPr>
          </a:p>
        </p:txBody>
      </p:sp>
      <p:sp>
        <p:nvSpPr>
          <p:cNvPr id="134" name="Google Shape;134;p17"/>
          <p:cNvSpPr txBox="1"/>
          <p:nvPr/>
        </p:nvSpPr>
        <p:spPr>
          <a:xfrm>
            <a:off x="5021775" y="2139700"/>
            <a:ext cx="3552600" cy="259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highlight>
                  <a:srgbClr val="FFFFFF"/>
                </a:highlight>
                <a:latin typeface="Roboto"/>
                <a:ea typeface="Roboto"/>
                <a:cs typeface="Roboto"/>
                <a:sym typeface="Roboto"/>
              </a:rPr>
              <a:t>How can the number of daily new cases be predicted based on information such as cases, vaccinations, people vaccinated, and population </a:t>
            </a:r>
            <a:r>
              <a:rPr lang="en">
                <a:highlight>
                  <a:srgbClr val="FFFFFF"/>
                </a:highlight>
                <a:latin typeface="Roboto"/>
                <a:ea typeface="Roboto"/>
                <a:cs typeface="Roboto"/>
                <a:sym typeface="Roboto"/>
              </a:rPr>
              <a:t>density</a:t>
            </a:r>
            <a:r>
              <a:rPr lang="en">
                <a:highlight>
                  <a:srgbClr val="FFFFFF"/>
                </a:highlight>
                <a:latin typeface="Roboto"/>
                <a:ea typeface="Roboto"/>
                <a:cs typeface="Roboto"/>
                <a:sym typeface="Roboto"/>
              </a:rPr>
              <a:t>?</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Can new cases be better predicted by a machine learning regression model or a neural network?</a:t>
            </a:r>
            <a:endParaRPr>
              <a:highlight>
                <a:srgbClr val="FFFFFF"/>
              </a:highlight>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highlight>
                  <a:srgbClr val="FFFFFF"/>
                </a:highlight>
                <a:latin typeface="Roboto"/>
                <a:ea typeface="Roboto"/>
                <a:cs typeface="Roboto"/>
                <a:sym typeface="Roboto"/>
              </a:rPr>
              <a:t>How can future health outcomes be predicted from this data?</a:t>
            </a:r>
            <a:endParaRPr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t>Analysis</a:t>
            </a:r>
            <a:endParaRPr sz="4600"/>
          </a:p>
        </p:txBody>
      </p:sp>
      <p:sp>
        <p:nvSpPr>
          <p:cNvPr id="140" name="Google Shape;140;p18"/>
          <p:cNvSpPr txBox="1"/>
          <p:nvPr>
            <p:ph idx="1" type="body"/>
          </p:nvPr>
        </p:nvSpPr>
        <p:spPr>
          <a:xfrm>
            <a:off x="3360300" y="3136050"/>
            <a:ext cx="5472000" cy="128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a:t>“As public health people, we’re often working in a little bit of the dark, trying to make our best estimates with really uncertain information”</a:t>
            </a:r>
            <a:endParaRPr i="1"/>
          </a:p>
          <a:p>
            <a:pPr indent="0" lvl="0" marL="0" rtl="0" algn="r">
              <a:spcBef>
                <a:spcPts val="1000"/>
              </a:spcBef>
              <a:spcAft>
                <a:spcPts val="1000"/>
              </a:spcAft>
              <a:buNone/>
            </a:pPr>
            <a:r>
              <a:rPr lang="en"/>
              <a:t>-</a:t>
            </a:r>
            <a:r>
              <a:rPr i="1" lang="en"/>
              <a:t>Dr. Bill Miller, The Ohio State University²</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idx="4294967295" type="title"/>
          </p:nvPr>
        </p:nvSpPr>
        <p:spPr>
          <a:xfrm>
            <a:off x="311700" y="574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Roadmap</a:t>
            </a:r>
            <a:endParaRPr/>
          </a:p>
        </p:txBody>
      </p:sp>
      <p:grpSp>
        <p:nvGrpSpPr>
          <p:cNvPr id="146" name="Google Shape;146;p19"/>
          <p:cNvGrpSpPr/>
          <p:nvPr/>
        </p:nvGrpSpPr>
        <p:grpSpPr>
          <a:xfrm>
            <a:off x="4501028" y="1318143"/>
            <a:ext cx="2604522" cy="2460300"/>
            <a:chOff x="6254516" y="1318143"/>
            <a:chExt cx="2604522" cy="2460300"/>
          </a:xfrm>
        </p:grpSpPr>
        <p:sp>
          <p:nvSpPr>
            <p:cNvPr id="147" name="Google Shape;147;p19"/>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5</a:t>
              </a:r>
              <a:endParaRPr b="1" sz="900">
                <a:solidFill>
                  <a:srgbClr val="307BF3"/>
                </a:solidFill>
                <a:latin typeface="Roboto"/>
                <a:ea typeface="Roboto"/>
                <a:cs typeface="Roboto"/>
                <a:sym typeface="Roboto"/>
              </a:endParaRPr>
            </a:p>
          </p:txBody>
        </p:sp>
        <p:sp>
          <p:nvSpPr>
            <p:cNvPr id="149" name="Google Shape;149;p19"/>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Running Machine Learning</a:t>
              </a:r>
              <a:endParaRPr b="1" sz="1100">
                <a:solidFill>
                  <a:srgbClr val="FFFFFF"/>
                </a:solidFill>
                <a:latin typeface="Roboto"/>
                <a:ea typeface="Roboto"/>
                <a:cs typeface="Roboto"/>
                <a:sym typeface="Roboto"/>
              </a:endParaRPr>
            </a:p>
          </p:txBody>
        </p:sp>
        <p:sp>
          <p:nvSpPr>
            <p:cNvPr id="150" name="Google Shape;150;p19"/>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51" name="Google Shape;151;p19"/>
          <p:cNvGrpSpPr/>
          <p:nvPr/>
        </p:nvGrpSpPr>
        <p:grpSpPr>
          <a:xfrm>
            <a:off x="3440668" y="1318143"/>
            <a:ext cx="2604522" cy="2460300"/>
            <a:chOff x="4761418" y="1318143"/>
            <a:chExt cx="2604522" cy="2460300"/>
          </a:xfrm>
        </p:grpSpPr>
        <p:sp>
          <p:nvSpPr>
            <p:cNvPr id="152" name="Google Shape;152;p19"/>
            <p:cNvSpPr/>
            <p:nvPr/>
          </p:nvSpPr>
          <p:spPr>
            <a:xfrm rot="2700000">
              <a:off x="5746767" y="1053398"/>
              <a:ext cx="489601" cy="2989789"/>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E65F0"/>
                  </a:solidFill>
                  <a:latin typeface="Roboto"/>
                  <a:ea typeface="Roboto"/>
                  <a:cs typeface="Roboto"/>
                  <a:sym typeface="Roboto"/>
                </a:rPr>
                <a:t>4</a:t>
              </a:r>
              <a:endParaRPr b="1" sz="900">
                <a:solidFill>
                  <a:srgbClr val="0E65F0"/>
                </a:solidFill>
                <a:latin typeface="Roboto"/>
                <a:ea typeface="Roboto"/>
                <a:cs typeface="Roboto"/>
                <a:sym typeface="Roboto"/>
              </a:endParaRPr>
            </a:p>
          </p:txBody>
        </p:sp>
        <p:sp>
          <p:nvSpPr>
            <p:cNvPr id="154" name="Google Shape;154;p19"/>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Preprocessing Data</a:t>
              </a:r>
              <a:endParaRPr b="1" sz="1100">
                <a:solidFill>
                  <a:srgbClr val="FFFFFF"/>
                </a:solidFill>
                <a:latin typeface="Roboto"/>
                <a:ea typeface="Roboto"/>
                <a:cs typeface="Roboto"/>
                <a:sym typeface="Roboto"/>
              </a:endParaRPr>
            </a:p>
          </p:txBody>
        </p:sp>
        <p:sp>
          <p:nvSpPr>
            <p:cNvPr id="155" name="Google Shape;155;p19"/>
            <p:cNvSpPr txBox="1"/>
            <p:nvPr/>
          </p:nvSpPr>
          <p:spPr>
            <a:xfrm rot="-2700000">
              <a:off x="5295260"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56" name="Google Shape;156;p19"/>
          <p:cNvGrpSpPr/>
          <p:nvPr/>
        </p:nvGrpSpPr>
        <p:grpSpPr>
          <a:xfrm>
            <a:off x="2269226" y="1341593"/>
            <a:ext cx="2604522" cy="2460300"/>
            <a:chOff x="3269751" y="1318143"/>
            <a:chExt cx="2604522" cy="2460300"/>
          </a:xfrm>
        </p:grpSpPr>
        <p:sp>
          <p:nvSpPr>
            <p:cNvPr id="157" name="Google Shape;157;p19"/>
            <p:cNvSpPr/>
            <p:nvPr/>
          </p:nvSpPr>
          <p:spPr>
            <a:xfrm rot="2700000">
              <a:off x="4255100" y="1053398"/>
              <a:ext cx="489601" cy="2989789"/>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D5DDF"/>
                  </a:solidFill>
                  <a:latin typeface="Roboto"/>
                  <a:ea typeface="Roboto"/>
                  <a:cs typeface="Roboto"/>
                  <a:sym typeface="Roboto"/>
                </a:rPr>
                <a:t>3</a:t>
              </a:r>
              <a:endParaRPr b="1" sz="900">
                <a:solidFill>
                  <a:srgbClr val="0D5DDF"/>
                </a:solidFill>
                <a:latin typeface="Roboto"/>
                <a:ea typeface="Roboto"/>
                <a:cs typeface="Roboto"/>
                <a:sym typeface="Roboto"/>
              </a:endParaRPr>
            </a:p>
          </p:txBody>
        </p:sp>
        <p:sp>
          <p:nvSpPr>
            <p:cNvPr id="159" name="Google Shape;159;p19"/>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Establishing Database</a:t>
              </a:r>
              <a:endParaRPr b="1" sz="1100">
                <a:solidFill>
                  <a:srgbClr val="FFFFFF"/>
                </a:solidFill>
                <a:latin typeface="Roboto"/>
                <a:ea typeface="Roboto"/>
                <a:cs typeface="Roboto"/>
                <a:sym typeface="Roboto"/>
              </a:endParaRPr>
            </a:p>
          </p:txBody>
        </p:sp>
        <p:sp>
          <p:nvSpPr>
            <p:cNvPr id="160" name="Google Shape;160;p19"/>
            <p:cNvSpPr txBox="1"/>
            <p:nvPr/>
          </p:nvSpPr>
          <p:spPr>
            <a:xfrm rot="-2700000">
              <a:off x="3803593"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61" name="Google Shape;161;p19"/>
          <p:cNvGrpSpPr/>
          <p:nvPr/>
        </p:nvGrpSpPr>
        <p:grpSpPr>
          <a:xfrm>
            <a:off x="1153301" y="1341593"/>
            <a:ext cx="2604522" cy="2460300"/>
            <a:chOff x="1776626" y="1318143"/>
            <a:chExt cx="2604522" cy="2460300"/>
          </a:xfrm>
        </p:grpSpPr>
        <p:grpSp>
          <p:nvGrpSpPr>
            <p:cNvPr id="162" name="Google Shape;162;p19"/>
            <p:cNvGrpSpPr/>
            <p:nvPr/>
          </p:nvGrpSpPr>
          <p:grpSpPr>
            <a:xfrm>
              <a:off x="1776626" y="1318143"/>
              <a:ext cx="2604522" cy="2460300"/>
              <a:chOff x="1776626" y="1318143"/>
              <a:chExt cx="2604522" cy="2460300"/>
            </a:xfrm>
          </p:grpSpPr>
          <p:sp>
            <p:nvSpPr>
              <p:cNvPr id="163" name="Google Shape;163;p19"/>
              <p:cNvSpPr/>
              <p:nvPr/>
            </p:nvSpPr>
            <p:spPr>
              <a:xfrm rot="2700000">
                <a:off x="2761975" y="1053398"/>
                <a:ext cx="489601" cy="2989789"/>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Loading Data</a:t>
                </a:r>
                <a:endParaRPr b="1" sz="1100">
                  <a:solidFill>
                    <a:srgbClr val="FFFFFF"/>
                  </a:solidFill>
                  <a:latin typeface="Roboto"/>
                  <a:ea typeface="Roboto"/>
                  <a:cs typeface="Roboto"/>
                  <a:sym typeface="Roboto"/>
                </a:endParaRPr>
              </a:p>
            </p:txBody>
          </p:sp>
          <p:sp>
            <p:nvSpPr>
              <p:cNvPr id="165" name="Google Shape;165;p19"/>
              <p:cNvSpPr txBox="1"/>
              <p:nvPr/>
            </p:nvSpPr>
            <p:spPr>
              <a:xfrm rot="-2700000">
                <a:off x="231046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
          <p:nvSpPr>
            <p:cNvPr id="166" name="Google Shape;166;p19"/>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C58D3"/>
                  </a:solidFill>
                  <a:latin typeface="Roboto"/>
                  <a:ea typeface="Roboto"/>
                  <a:cs typeface="Roboto"/>
                  <a:sym typeface="Roboto"/>
                </a:rPr>
                <a:t>2</a:t>
              </a:r>
              <a:endParaRPr b="1" sz="900">
                <a:solidFill>
                  <a:srgbClr val="0C58D3"/>
                </a:solidFill>
                <a:latin typeface="Roboto"/>
                <a:ea typeface="Roboto"/>
                <a:cs typeface="Roboto"/>
                <a:sym typeface="Roboto"/>
              </a:endParaRPr>
            </a:p>
          </p:txBody>
        </p:sp>
      </p:grpSp>
      <p:grpSp>
        <p:nvGrpSpPr>
          <p:cNvPr id="167" name="Google Shape;167;p19"/>
          <p:cNvGrpSpPr/>
          <p:nvPr/>
        </p:nvGrpSpPr>
        <p:grpSpPr>
          <a:xfrm>
            <a:off x="79209" y="1318143"/>
            <a:ext cx="2604522" cy="2460300"/>
            <a:chOff x="284959" y="1318143"/>
            <a:chExt cx="2604522" cy="2460300"/>
          </a:xfrm>
        </p:grpSpPr>
        <p:sp>
          <p:nvSpPr>
            <p:cNvPr id="168" name="Google Shape;168;p19"/>
            <p:cNvSpPr/>
            <p:nvPr/>
          </p:nvSpPr>
          <p:spPr>
            <a:xfrm rot="2700000">
              <a:off x="1270309" y="1053398"/>
              <a:ext cx="489601" cy="2989789"/>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944A1"/>
                  </a:solidFill>
                  <a:latin typeface="Roboto"/>
                  <a:ea typeface="Roboto"/>
                  <a:cs typeface="Roboto"/>
                  <a:sym typeface="Roboto"/>
                </a:rPr>
                <a:t>1</a:t>
              </a:r>
              <a:endParaRPr b="1" sz="900">
                <a:solidFill>
                  <a:srgbClr val="0944A1"/>
                </a:solidFill>
                <a:latin typeface="Roboto"/>
                <a:ea typeface="Roboto"/>
                <a:cs typeface="Roboto"/>
                <a:sym typeface="Roboto"/>
              </a:endParaRPr>
            </a:p>
          </p:txBody>
        </p:sp>
        <p:sp>
          <p:nvSpPr>
            <p:cNvPr id="170" name="Google Shape;170;p19"/>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Exploratory Analysis</a:t>
              </a:r>
              <a:endParaRPr b="1" sz="1100">
                <a:solidFill>
                  <a:srgbClr val="FFFFFF"/>
                </a:solidFill>
                <a:latin typeface="Roboto"/>
                <a:ea typeface="Roboto"/>
                <a:cs typeface="Roboto"/>
                <a:sym typeface="Roboto"/>
              </a:endParaRPr>
            </a:p>
          </p:txBody>
        </p:sp>
        <p:sp>
          <p:nvSpPr>
            <p:cNvPr id="171" name="Google Shape;171;p19"/>
            <p:cNvSpPr txBox="1"/>
            <p:nvPr/>
          </p:nvSpPr>
          <p:spPr>
            <a:xfrm rot="-2700000">
              <a:off x="818801"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a:t>
              </a:r>
              <a:endParaRPr b="1" sz="800">
                <a:latin typeface="Roboto"/>
                <a:ea typeface="Roboto"/>
                <a:cs typeface="Roboto"/>
                <a:sym typeface="Roboto"/>
              </a:endParaRPr>
            </a:p>
          </p:txBody>
        </p:sp>
      </p:grpSp>
      <p:grpSp>
        <p:nvGrpSpPr>
          <p:cNvPr id="172" name="Google Shape;172;p19"/>
          <p:cNvGrpSpPr/>
          <p:nvPr/>
        </p:nvGrpSpPr>
        <p:grpSpPr>
          <a:xfrm>
            <a:off x="5599591" y="1341593"/>
            <a:ext cx="2604522" cy="2460300"/>
            <a:chOff x="6254516" y="1318143"/>
            <a:chExt cx="2604522" cy="2460300"/>
          </a:xfrm>
        </p:grpSpPr>
        <p:sp>
          <p:nvSpPr>
            <p:cNvPr id="173" name="Google Shape;173;p19"/>
            <p:cNvSpPr/>
            <p:nvPr/>
          </p:nvSpPr>
          <p:spPr>
            <a:xfrm rot="2700000">
              <a:off x="7239866" y="1053398"/>
              <a:ext cx="489601" cy="2989789"/>
            </a:xfrm>
            <a:prstGeom prst="roundRect">
              <a:avLst>
                <a:gd fmla="val 50000" name="adj"/>
              </a:avLst>
            </a:prstGeom>
            <a:solidFill>
              <a:srgbClr val="5190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6</a:t>
              </a:r>
              <a:endParaRPr b="1" sz="900">
                <a:solidFill>
                  <a:srgbClr val="307BF3"/>
                </a:solidFill>
                <a:latin typeface="Roboto"/>
                <a:ea typeface="Roboto"/>
                <a:cs typeface="Roboto"/>
                <a:sym typeface="Roboto"/>
              </a:endParaRPr>
            </a:p>
          </p:txBody>
        </p:sp>
        <p:sp>
          <p:nvSpPr>
            <p:cNvPr id="175" name="Google Shape;175;p19"/>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Creating Visualizations</a:t>
              </a:r>
              <a:endParaRPr b="1" sz="1100">
                <a:solidFill>
                  <a:srgbClr val="FFFFFF"/>
                </a:solidFill>
                <a:latin typeface="Roboto"/>
                <a:ea typeface="Roboto"/>
                <a:cs typeface="Roboto"/>
                <a:sym typeface="Roboto"/>
              </a:endParaRPr>
            </a:p>
          </p:txBody>
        </p:sp>
        <p:sp>
          <p:nvSpPr>
            <p:cNvPr id="176" name="Google Shape;176;p19"/>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77" name="Google Shape;177;p19"/>
          <p:cNvGrpSpPr/>
          <p:nvPr/>
        </p:nvGrpSpPr>
        <p:grpSpPr>
          <a:xfrm>
            <a:off x="6637528" y="1318155"/>
            <a:ext cx="2604522" cy="2460300"/>
            <a:chOff x="6254516" y="1318143"/>
            <a:chExt cx="2604522" cy="2460300"/>
          </a:xfrm>
        </p:grpSpPr>
        <p:sp>
          <p:nvSpPr>
            <p:cNvPr id="178" name="Google Shape;178;p19"/>
            <p:cNvSpPr/>
            <p:nvPr/>
          </p:nvSpPr>
          <p:spPr>
            <a:xfrm rot="2700000">
              <a:off x="7239866" y="1053398"/>
              <a:ext cx="489601" cy="2989789"/>
            </a:xfrm>
            <a:prstGeom prst="roundRect">
              <a:avLst>
                <a:gd fmla="val 50000" name="adj"/>
              </a:avLst>
            </a:prstGeom>
            <a:solidFill>
              <a:srgbClr val="7AA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7</a:t>
              </a:r>
              <a:endParaRPr b="1" sz="900">
                <a:solidFill>
                  <a:srgbClr val="307BF3"/>
                </a:solidFill>
                <a:latin typeface="Roboto"/>
                <a:ea typeface="Roboto"/>
                <a:cs typeface="Roboto"/>
                <a:sym typeface="Roboto"/>
              </a:endParaRPr>
            </a:p>
          </p:txBody>
        </p:sp>
        <p:sp>
          <p:nvSpPr>
            <p:cNvPr id="180" name="Google Shape;180;p19"/>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Summarizing Analysis</a:t>
              </a:r>
              <a:endParaRPr b="1" sz="1100">
                <a:solidFill>
                  <a:srgbClr val="FFFFFF"/>
                </a:solidFill>
                <a:latin typeface="Roboto"/>
                <a:ea typeface="Roboto"/>
                <a:cs typeface="Roboto"/>
                <a:sym typeface="Roboto"/>
              </a:endParaRPr>
            </a:p>
          </p:txBody>
        </p:sp>
        <p:sp>
          <p:nvSpPr>
            <p:cNvPr id="181" name="Google Shape;181;p19"/>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87" name="Google Shape;187;p20"/>
          <p:cNvSpPr/>
          <p:nvPr/>
        </p:nvSpPr>
        <p:spPr>
          <a:xfrm>
            <a:off x="366113" y="277250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20"/>
          <p:cNvSpPr txBox="1"/>
          <p:nvPr>
            <p:ph idx="4294967295" type="body"/>
          </p:nvPr>
        </p:nvSpPr>
        <p:spPr>
          <a:xfrm>
            <a:off x="351838" y="29192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89" name="Google Shape;189;p20"/>
          <p:cNvSpPr txBox="1"/>
          <p:nvPr>
            <p:ph idx="4294967295" type="body"/>
          </p:nvPr>
        </p:nvSpPr>
        <p:spPr>
          <a:xfrm>
            <a:off x="297475" y="3469600"/>
            <a:ext cx="25923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Not all rows contained the same format of data </a:t>
            </a:r>
            <a:endParaRPr sz="1600">
              <a:solidFill>
                <a:srgbClr val="000000"/>
              </a:solidFill>
            </a:endParaRPr>
          </a:p>
          <a:p>
            <a:pPr indent="0" lvl="0" marL="457200" rtl="0" algn="l">
              <a:spcBef>
                <a:spcPts val="800"/>
              </a:spcBef>
              <a:spcAft>
                <a:spcPts val="800"/>
              </a:spcAft>
              <a:buNone/>
            </a:pPr>
            <a:r>
              <a:t/>
            </a:r>
            <a:endParaRPr sz="1600"/>
          </a:p>
        </p:txBody>
      </p:sp>
      <p:sp>
        <p:nvSpPr>
          <p:cNvPr id="190" name="Google Shape;190;p20"/>
          <p:cNvSpPr/>
          <p:nvPr/>
        </p:nvSpPr>
        <p:spPr>
          <a:xfrm>
            <a:off x="3044777" y="27725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20"/>
          <p:cNvSpPr txBox="1"/>
          <p:nvPr>
            <p:ph idx="4294967295" type="body"/>
          </p:nvPr>
        </p:nvSpPr>
        <p:spPr>
          <a:xfrm>
            <a:off x="3336150" y="29192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92" name="Google Shape;192;p20"/>
          <p:cNvSpPr txBox="1"/>
          <p:nvPr>
            <p:ph idx="4294967295" type="body"/>
          </p:nvPr>
        </p:nvSpPr>
        <p:spPr>
          <a:xfrm>
            <a:off x="3044771" y="3469600"/>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800"/>
              </a:spcAft>
              <a:buClr>
                <a:srgbClr val="000000"/>
              </a:buClr>
              <a:buSzPts val="1600"/>
              <a:buChar char="●"/>
            </a:pPr>
            <a:r>
              <a:rPr lang="en" sz="1600">
                <a:solidFill>
                  <a:srgbClr val="000000"/>
                </a:solidFill>
              </a:rPr>
              <a:t>There were several null values within the dataset</a:t>
            </a:r>
            <a:endParaRPr sz="1600">
              <a:solidFill>
                <a:srgbClr val="000000"/>
              </a:solidFill>
            </a:endParaRPr>
          </a:p>
        </p:txBody>
      </p:sp>
      <p:sp>
        <p:nvSpPr>
          <p:cNvPr id="193" name="Google Shape;193;p20"/>
          <p:cNvSpPr/>
          <p:nvPr/>
        </p:nvSpPr>
        <p:spPr>
          <a:xfrm>
            <a:off x="5948502" y="27725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20"/>
          <p:cNvSpPr txBox="1"/>
          <p:nvPr>
            <p:ph idx="4294967295" type="body"/>
          </p:nvPr>
        </p:nvSpPr>
        <p:spPr>
          <a:xfrm>
            <a:off x="6254233" y="29192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95" name="Google Shape;195;p20"/>
          <p:cNvSpPr txBox="1"/>
          <p:nvPr>
            <p:ph idx="4294967295" type="body"/>
          </p:nvPr>
        </p:nvSpPr>
        <p:spPr>
          <a:xfrm>
            <a:off x="5805376" y="3469600"/>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Not all null values could be dropped as it would severely </a:t>
            </a:r>
            <a:r>
              <a:rPr lang="en" sz="1600">
                <a:solidFill>
                  <a:srgbClr val="000000"/>
                </a:solidFill>
              </a:rPr>
              <a:t>diminish</a:t>
            </a:r>
            <a:r>
              <a:rPr lang="en" sz="1600">
                <a:solidFill>
                  <a:srgbClr val="000000"/>
                </a:solidFill>
              </a:rPr>
              <a:t> necessary data points</a:t>
            </a:r>
            <a:endParaRPr sz="1600">
              <a:solidFill>
                <a:srgbClr val="000000"/>
              </a:solidFill>
            </a:endParaRPr>
          </a:p>
        </p:txBody>
      </p:sp>
      <p:sp>
        <p:nvSpPr>
          <p:cNvPr id="196" name="Google Shape;196;p20"/>
          <p:cNvSpPr txBox="1"/>
          <p:nvPr/>
        </p:nvSpPr>
        <p:spPr>
          <a:xfrm>
            <a:off x="311700" y="1122950"/>
            <a:ext cx="8037600" cy="1544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highlight>
                  <a:srgbClr val="FFFFFF"/>
                </a:highlight>
                <a:latin typeface="Roboto"/>
                <a:ea typeface="Roboto"/>
                <a:cs typeface="Roboto"/>
                <a:sym typeface="Roboto"/>
              </a:rPr>
              <a:t>Utilizing Python and Jupyter Notebook, the data was explored to determine the nature of each column, the number of values contained in each column, and the significance of each column </a:t>
            </a:r>
            <a:endParaRPr sz="1600">
              <a:highlight>
                <a:srgbClr val="FFFFFF"/>
              </a:highlight>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highlight>
                  <a:srgbClr val="FFFFFF"/>
                </a:highlight>
                <a:latin typeface="Roboto"/>
                <a:ea typeface="Roboto"/>
                <a:cs typeface="Roboto"/>
                <a:sym typeface="Roboto"/>
              </a:rPr>
              <a:t>Due to the collection and variety of data, there were </a:t>
            </a:r>
            <a:r>
              <a:rPr lang="en" sz="1600">
                <a:highlight>
                  <a:srgbClr val="FFFFFF"/>
                </a:highlight>
                <a:latin typeface="Roboto"/>
                <a:ea typeface="Roboto"/>
                <a:cs typeface="Roboto"/>
                <a:sym typeface="Roboto"/>
              </a:rPr>
              <a:t>significant</a:t>
            </a:r>
            <a:r>
              <a:rPr lang="en" sz="1600">
                <a:highlight>
                  <a:srgbClr val="FFFFFF"/>
                </a:highlight>
                <a:latin typeface="Roboto"/>
                <a:ea typeface="Roboto"/>
                <a:cs typeface="Roboto"/>
                <a:sym typeface="Roboto"/>
              </a:rPr>
              <a:t> </a:t>
            </a:r>
            <a:r>
              <a:rPr lang="en" sz="1600">
                <a:highlight>
                  <a:srgbClr val="FFFFFF"/>
                </a:highlight>
                <a:latin typeface="Roboto"/>
                <a:ea typeface="Roboto"/>
                <a:cs typeface="Roboto"/>
                <a:sym typeface="Roboto"/>
              </a:rPr>
              <a:t>disparities</a:t>
            </a:r>
            <a:r>
              <a:rPr lang="en" sz="1600">
                <a:highlight>
                  <a:srgbClr val="FFFFFF"/>
                </a:highlight>
                <a:latin typeface="Roboto"/>
                <a:ea typeface="Roboto"/>
                <a:cs typeface="Roboto"/>
                <a:sym typeface="Roboto"/>
              </a:rPr>
              <a:t> in the data between both rows and columns</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Data</a:t>
            </a:r>
            <a:endParaRPr/>
          </a:p>
        </p:txBody>
      </p:sp>
      <p:grpSp>
        <p:nvGrpSpPr>
          <p:cNvPr id="202" name="Google Shape;202;p21"/>
          <p:cNvGrpSpPr/>
          <p:nvPr/>
        </p:nvGrpSpPr>
        <p:grpSpPr>
          <a:xfrm>
            <a:off x="401725" y="1228664"/>
            <a:ext cx="8430695" cy="3105712"/>
            <a:chOff x="431925" y="1304875"/>
            <a:chExt cx="2628923" cy="3525612"/>
          </a:xfrm>
        </p:grpSpPr>
        <p:sp>
          <p:nvSpPr>
            <p:cNvPr id="203" name="Google Shape;203;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431948" y="1304887"/>
              <a:ext cx="2628900" cy="3525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1000"/>
                </a:spcBef>
                <a:spcAft>
                  <a:spcPts val="0"/>
                </a:spcAft>
                <a:buSzPts val="1600"/>
                <a:buFont typeface="Roboto"/>
                <a:buChar char="●"/>
              </a:pPr>
              <a:r>
                <a:rPr lang="en" sz="1600">
                  <a:latin typeface="Roboto"/>
                  <a:ea typeface="Roboto"/>
                  <a:cs typeface="Roboto"/>
                  <a:sym typeface="Roboto"/>
                </a:rPr>
                <a:t>AWS used to </a:t>
              </a:r>
              <a:r>
                <a:rPr lang="en" sz="1600">
                  <a:latin typeface="Roboto"/>
                  <a:ea typeface="Roboto"/>
                  <a:cs typeface="Roboto"/>
                  <a:sym typeface="Roboto"/>
                </a:rPr>
                <a:t>allow</a:t>
              </a:r>
              <a:r>
                <a:rPr lang="en" sz="1600">
                  <a:latin typeface="Roboto"/>
                  <a:ea typeface="Roboto"/>
                  <a:cs typeface="Roboto"/>
                  <a:sym typeface="Roboto"/>
                </a:rPr>
                <a:t> cohesive access of data and database to all group members</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CSV file from 7/5/22 uploaded into S3 bucket to be accessed with PySpark</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RDS </a:t>
              </a:r>
              <a:r>
                <a:rPr lang="en" sz="1600">
                  <a:latin typeface="Roboto"/>
                  <a:ea typeface="Roboto"/>
                  <a:cs typeface="Roboto"/>
                  <a:sym typeface="Roboto"/>
                </a:rPr>
                <a:t>instance</a:t>
              </a:r>
              <a:r>
                <a:rPr lang="en" sz="1600">
                  <a:latin typeface="Roboto"/>
                  <a:ea typeface="Roboto"/>
                  <a:cs typeface="Roboto"/>
                  <a:sym typeface="Roboto"/>
                </a:rPr>
                <a:t> created to connect to Postgres within local PgAdmin</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Google Colab notebook created to start PySpark session and load data from CSV to a dataframe</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latin typeface="Roboto"/>
                  <a:ea typeface="Roboto"/>
                  <a:cs typeface="Roboto"/>
                  <a:sym typeface="Roboto"/>
                </a:rPr>
                <a:t>An id_row was created to be the index for each row of data</a:t>
              </a:r>
              <a:endParaRPr sz="16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