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30575f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e30575f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29a0f314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29a0f3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29a0f314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d29a0f3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30ec05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e30ec05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e30ec05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e30ec05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f845840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f845840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f845840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f845840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d29a0f314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d29a0f3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e30ec05f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e30ec05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e30ec05fc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e30ec05fc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e30ec05fc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e30ec05fc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e30ec05fc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e30ec05fc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e30ec05fc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e30ec05fc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e30ec05fc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e30ec05fc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29a0f31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29a0f3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29a0f31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29a0f3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30ec0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30ec0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29a0f31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d29a0f3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30575f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e30575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ublic.tableau.com/javascripts/api/viz_v1.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wid/covid-19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Analysis: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International Trends in COVID-19 Cases and Deaths</a:t>
            </a:r>
            <a:endParaRPr sz="1900"/>
          </a:p>
        </p:txBody>
      </p:sp>
      <p:sp>
        <p:nvSpPr>
          <p:cNvPr id="87" name="Google Shape;87;p13"/>
          <p:cNvSpPr txBox="1"/>
          <p:nvPr/>
        </p:nvSpPr>
        <p:spPr>
          <a:xfrm>
            <a:off x="644650" y="3621025"/>
            <a:ext cx="7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Haley Miller, Maggie Samaan, Richard Hamilton, Aishwarya Karthik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(cont.)</a:t>
            </a:r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401725" y="1228664"/>
            <a:ext cx="8430700" cy="3009507"/>
            <a:chOff x="431925" y="1304875"/>
            <a:chExt cx="2628925" cy="3416400"/>
          </a:xfrm>
        </p:grpSpPr>
        <p:sp>
          <p:nvSpPr>
            <p:cNvPr id="211" name="Google Shape;211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types were changed to match PySpark schema and schema in the database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Two dataframes were created; one to hold case specific data (number of cases, deaths, hospitalizations etc.) and one to hold demographic information (population, age, poverty, GDP)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Tables created in RDS instance to match data types and columns of the two separate dataframes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loaded from PySpark dataframes to Postgres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Database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32350" y="1304875"/>
            <a:ext cx="7426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432350" y="2112275"/>
            <a:ext cx="80376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two tables (cases_data and demos_data) were joined together with a full outer join on the id_row column into a new table; combined_COVID_data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data was filtered to only include valid countries within the location column and loaded into the table all_countries_data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columns were maintained for further exploration for feature engineering 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connection was made from the database to the next phase of analysis-the machine learning component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</a:t>
            </a:r>
            <a:r>
              <a:rPr lang="en"/>
              <a:t>Database (cont.)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16800" y="4594825"/>
            <a:ext cx="8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-ERD for tables created</a:t>
            </a:r>
            <a:endParaRPr i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00" y="1338125"/>
            <a:ext cx="7268699" cy="3092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401725" y="1228664"/>
            <a:ext cx="8430695" cy="3598914"/>
            <a:chOff x="431925" y="1304875"/>
            <a:chExt cx="2628923" cy="4085497"/>
          </a:xfrm>
        </p:grpSpPr>
        <p:sp>
          <p:nvSpPr>
            <p:cNvPr id="233" name="Google Shape;23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31948" y="1703372"/>
              <a:ext cx="2628900" cy="368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COVID-19 dataset initially contained 198,846 rows of data organized in 67 columns between January 1st, 2020 and July 5th, 2022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All COVID-19 testing data was removed since testing policies, availability, interpretation, and reporting were sporadic and varied significantly among countries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Columns related to calculated excess_mortality were dropped as they are not relevant to the intended predictions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columns related to Intensive Care Unit (ICU) and hospital admissions were removed due to containing a high number of null values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General columns with redundant information from other columns were dropped, leaving the dataframe with 43 columns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5" name="Google Shape;235;p25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Dropping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41" name="Google Shape;241;p26"/>
          <p:cNvGrpSpPr/>
          <p:nvPr/>
        </p:nvGrpSpPr>
        <p:grpSpPr>
          <a:xfrm>
            <a:off x="401725" y="1228664"/>
            <a:ext cx="8430695" cy="3637004"/>
            <a:chOff x="431925" y="1304875"/>
            <a:chExt cx="2628923" cy="4128736"/>
          </a:xfrm>
        </p:grpSpPr>
        <p:sp>
          <p:nvSpPr>
            <p:cNvPr id="242" name="Google Shape;242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31948" y="1689011"/>
              <a:ext cx="2628900" cy="3744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All null values from the total_cases column were dropped and the new_cases nulls were filled with zeros as the goal was to predict the number of daily new cases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By dropping the missed values from total cases, the missing values of new cases decreased significantly and the remaining missing values from new cases were filled with zeros</a:t>
              </a:r>
              <a:endParaRPr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Death-related columns would only be features in the COVID-related deaths prediction model but not in the daily new cases prediction model so they were separated into a different dataframe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column reproduction_rate: represents a real-time estimate of the effective reproduction rate (R) of COVID-19 and there was no discernable reason for the number of missing values (31,175)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missing values were dropped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instead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of being replaced with zeros to avoid skewing results leaving the dataframe with a total of 190 countries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4" name="Google Shape;244;p26"/>
          <p:cNvSpPr txBox="1"/>
          <p:nvPr>
            <p:ph idx="4294967295" type="body"/>
          </p:nvPr>
        </p:nvSpPr>
        <p:spPr>
          <a:xfrm>
            <a:off x="401700" y="1228700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Addressing Missing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50" name="Google Shape;250;p27"/>
          <p:cNvGrpSpPr/>
          <p:nvPr/>
        </p:nvGrpSpPr>
        <p:grpSpPr>
          <a:xfrm>
            <a:off x="401725" y="1228664"/>
            <a:ext cx="8430695" cy="3637004"/>
            <a:chOff x="431925" y="1304875"/>
            <a:chExt cx="2628923" cy="4128736"/>
          </a:xfrm>
        </p:grpSpPr>
        <p:sp>
          <p:nvSpPr>
            <p:cNvPr id="251" name="Google Shape;251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431948" y="1689011"/>
              <a:ext cx="2628900" cy="3744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Out of 148,217 records, there were only 44,719 records with reported daily total vaccinations numbers from all 190 locations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103,498 total_vaccinations and total_vaccinations_per_hundered nulls were filled with zeros because the absence of vaccines emphasized certain trends in the pandemic</a:t>
              </a:r>
              <a:endParaRPr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column containing the number of people fully vaccinated was selected since the completion of vaccination regimen indicated a superior level of immunity against the virus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window of analysis was shortened to include all records from 1/1/2020 up until 3/29/2022 since the daily vaccination reporting was inconsistent in many countries after that time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Following cleaning of vaccination columns, a total of 34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columns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were left for feature engineering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3" name="Google Shape;253;p27"/>
          <p:cNvSpPr txBox="1"/>
          <p:nvPr>
            <p:ph idx="4294967295" type="body"/>
          </p:nvPr>
        </p:nvSpPr>
        <p:spPr>
          <a:xfrm>
            <a:off x="401700" y="1228700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Vaccination Columns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59" name="Google Shape;259;p28"/>
          <p:cNvGrpSpPr/>
          <p:nvPr/>
        </p:nvGrpSpPr>
        <p:grpSpPr>
          <a:xfrm>
            <a:off x="401725" y="1228664"/>
            <a:ext cx="8430695" cy="3637004"/>
            <a:chOff x="431925" y="1304875"/>
            <a:chExt cx="2628923" cy="4128736"/>
          </a:xfrm>
        </p:grpSpPr>
        <p:sp>
          <p:nvSpPr>
            <p:cNvPr id="260" name="Google Shape;260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31948" y="1689011"/>
              <a:ext cx="2628900" cy="3744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Date column was converted to datetime and the dates were filtered to only include data from 1/1/2020 until 3/28/2022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 new column was created to reflect the number of days into the COVID-19 pandemic for each record, which ultimately replaced the date column</a:t>
              </a:r>
              <a:endParaRPr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SzPts val="1400"/>
                <a:buFont typeface="Roboto"/>
                <a:buChar char="●"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2" name="Google Shape;262;p28"/>
          <p:cNvSpPr txBox="1"/>
          <p:nvPr>
            <p:ph idx="4294967295" type="body"/>
          </p:nvPr>
        </p:nvSpPr>
        <p:spPr>
          <a:xfrm>
            <a:off x="401700" y="1228700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Engineering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68" name="Google Shape;268;p29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9" name="Google Shape;269;p29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(cont.)</a:t>
            </a:r>
            <a:endParaRPr/>
          </a:p>
        </p:txBody>
      </p:sp>
      <p:sp>
        <p:nvSpPr>
          <p:cNvPr id="275" name="Google Shape;275;p30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6" name="Google Shape;276;p30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Visualizations</a:t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562350" y="1412750"/>
            <a:ext cx="71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[[LINK TO DASHBOARD]]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01725" y="1228664"/>
            <a:ext cx="8430699" cy="3009507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01775" y="1511800"/>
            <a:ext cx="8430600" cy="28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</a:t>
            </a:r>
            <a:r>
              <a:rPr b="1" lang="en">
                <a:solidFill>
                  <a:srgbClr val="000000"/>
                </a:solidFill>
              </a:rPr>
              <a:t>epidemic</a:t>
            </a:r>
            <a:r>
              <a:rPr lang="en">
                <a:solidFill>
                  <a:srgbClr val="000000"/>
                </a:solidFill>
              </a:rPr>
              <a:t> refers to an unexpected increase in cases of disease in a specific area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pandemic</a:t>
            </a:r>
            <a:r>
              <a:rPr lang="en">
                <a:solidFill>
                  <a:srgbClr val="000000"/>
                </a:solidFill>
              </a:rPr>
              <a:t> is an epidemic that has spanned across locations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COVID-19 is now the deadliest pandemic in the history of the United States, as of September 2021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³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Scientists are now discussing COVID-19 as becoming </a:t>
            </a:r>
            <a:r>
              <a:rPr b="1" lang="en">
                <a:solidFill>
                  <a:srgbClr val="000000"/>
                </a:solidFill>
              </a:rPr>
              <a:t>endemic</a:t>
            </a:r>
            <a:r>
              <a:rPr lang="en">
                <a:solidFill>
                  <a:srgbClr val="000000"/>
                </a:solidFill>
              </a:rPr>
              <a:t>- a disease that continually circulates a population or area with occasional outbreaks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01700" y="4449050"/>
            <a:ext cx="2494500" cy="365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3125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00760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937850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Epidemic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884488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</a:t>
            </a:r>
            <a:r>
              <a:rPr lang="en">
                <a:solidFill>
                  <a:schemeClr val="lt1"/>
                </a:solidFill>
              </a:rPr>
              <a:t>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831150" y="4401050"/>
            <a:ext cx="185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Endemic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</a:t>
            </a:r>
            <a:endParaRPr/>
          </a:p>
        </p:txBody>
      </p:sp>
      <p:grpSp>
        <p:nvGrpSpPr>
          <p:cNvPr id="288" name="Google Shape;288;p32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89" name="Google Shape;289;p3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 </a:t>
            </a:r>
            <a:r>
              <a:rPr lang="en"/>
              <a:t>(cont.)</a:t>
            </a:r>
            <a:endParaRPr/>
          </a:p>
        </p:txBody>
      </p:sp>
      <p:grpSp>
        <p:nvGrpSpPr>
          <p:cNvPr id="296" name="Google Shape;296;p33"/>
          <p:cNvGrpSpPr/>
          <p:nvPr/>
        </p:nvGrpSpPr>
        <p:grpSpPr>
          <a:xfrm>
            <a:off x="401737" y="1228679"/>
            <a:ext cx="4632158" cy="3105722"/>
            <a:chOff x="431925" y="1304875"/>
            <a:chExt cx="2628920" cy="3525623"/>
          </a:xfrm>
        </p:grpSpPr>
        <p:sp>
          <p:nvSpPr>
            <p:cNvPr id="297" name="Google Shape;297;p3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31945" y="1304898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9" name="Google Shape;299;p33"/>
          <p:cNvSpPr/>
          <p:nvPr/>
        </p:nvSpPr>
        <p:spPr>
          <a:xfrm>
            <a:off x="5486400" y="1416825"/>
            <a:ext cx="3345900" cy="272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“All models are wrong, it’s striving to make them less wrong and useful in the moment”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-Mark Weir, The Ohio State University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²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and Tools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2362912" y="1947633"/>
            <a:ext cx="3974017" cy="2139711"/>
            <a:chOff x="3071454" y="1867179"/>
            <a:chExt cx="2014200" cy="1716300"/>
          </a:xfrm>
        </p:grpSpPr>
        <p:sp>
          <p:nvSpPr>
            <p:cNvPr id="306" name="Google Shape;306;p34"/>
            <p:cNvSpPr/>
            <p:nvPr/>
          </p:nvSpPr>
          <p:spPr>
            <a:xfrm flipH="1" rot="10800000">
              <a:off x="3071454" y="1867179"/>
              <a:ext cx="1944600" cy="1716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 txBox="1"/>
            <p:nvPr/>
          </p:nvSpPr>
          <p:spPr>
            <a:xfrm>
              <a:off x="3436123" y="186718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Libraries and Packages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34"/>
            <p:cNvSpPr txBox="1"/>
            <p:nvPr/>
          </p:nvSpPr>
          <p:spPr>
            <a:xfrm>
              <a:off x="3071454" y="2093504"/>
              <a:ext cx="2014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Pandas (1.3.5), matplotlib (3.5.1), NumPy (1.21.5), PySpark, JAVA, PostgreSQL driver, MLlib, Scikit-learn (1.0.2), Scikit-learn (0.23.2) for Ensemble Learning, imbalanced-learn library (0.7.0) tensorflow (2.3.0), keras-applications (1.0.8),  keras-preprocessing (1.1.2), psycopg2 (2.9.3)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9" name="Google Shape;309;p34"/>
          <p:cNvGrpSpPr/>
          <p:nvPr/>
        </p:nvGrpSpPr>
        <p:grpSpPr>
          <a:xfrm>
            <a:off x="418401" y="1561209"/>
            <a:ext cx="1944604" cy="2937596"/>
            <a:chOff x="413638" y="1586225"/>
            <a:chExt cx="1944604" cy="1599475"/>
          </a:xfrm>
        </p:grpSpPr>
        <p:sp>
          <p:nvSpPr>
            <p:cNvPr id="310" name="Google Shape;310;p34"/>
            <p:cNvSpPr/>
            <p:nvPr/>
          </p:nvSpPr>
          <p:spPr>
            <a:xfrm>
              <a:off x="413638" y="161610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 txBox="1"/>
            <p:nvPr/>
          </p:nvSpPr>
          <p:spPr>
            <a:xfrm>
              <a:off x="413640" y="1586225"/>
              <a:ext cx="1743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Software and Framework</a:t>
              </a:r>
              <a:endParaRPr b="1"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34"/>
            <p:cNvSpPr txBox="1"/>
            <p:nvPr/>
          </p:nvSpPr>
          <p:spPr>
            <a:xfrm>
              <a:off x="413641" y="1880255"/>
              <a:ext cx="19446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(3.7.13), Jupyter Notebook (6.4.11), Anaconda (4.13.0), PostgreSQL (11.15-R1), Tableau (2020.4),  pgAdmin4 (6.7), Spark (3.2.1), Visual Studio Code (1.65.0)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34"/>
          <p:cNvGrpSpPr/>
          <p:nvPr/>
        </p:nvGrpSpPr>
        <p:grpSpPr>
          <a:xfrm>
            <a:off x="6199855" y="2304301"/>
            <a:ext cx="2402767" cy="1453776"/>
            <a:chOff x="5015929" y="2013862"/>
            <a:chExt cx="3001208" cy="1569613"/>
          </a:xfrm>
        </p:grpSpPr>
        <p:sp>
          <p:nvSpPr>
            <p:cNvPr id="314" name="Google Shape;314;p34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 txBox="1"/>
            <p:nvPr/>
          </p:nvSpPr>
          <p:spPr>
            <a:xfrm>
              <a:off x="5600015" y="20138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Online</a:t>
              </a: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Tools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34"/>
            <p:cNvSpPr txBox="1"/>
            <p:nvPr/>
          </p:nvSpPr>
          <p:spPr>
            <a:xfrm>
              <a:off x="5015929" y="2302616"/>
              <a:ext cx="3001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AWS RDS, AWS S3, Google Colaboratory Notebooks, [COVID-19_Analysis GitHub Repository]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22" name="Google Shape;322;p3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3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3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3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3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3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3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3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3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3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32" name="Google Shape;332;p3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333" name="Google Shape;333;p3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334" name="Google Shape;334;p3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35" name="Google Shape;335;p3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44" name="Google Shape;344;p3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45" name="Google Shape;345;p3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5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/>
        </p:nvSpPr>
        <p:spPr>
          <a:xfrm>
            <a:off x="0" y="1102500"/>
            <a:ext cx="91440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Centers for Disease Control and Prevention. (2012, May 18).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Principles of Epidemiology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Centers for Disease Control and Prevention. Retrieved July 24, 2022, from https://www.cdc.gov/csels/dsepd/ss1978/lesson1/section11.html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Koerth, M., Bronner, L., &amp; Mithani, J. (2020, March 31).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Why it's so freaking hard to make a good COVID-19 model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FiveThirtyEight. Retrieved July 24, 2022, from https://fivethirtyeight.com/features/why-its-so-freaking-hard-to-make-a-good-covid-19-model/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Lovelace, B. (2021, September 20).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Covid is officially America's deadliest pandemic as U.S. fatalities surpass 1918 flu estimates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CNBC. Retrieved July 24, 2022, from https://www.cnbc.com/2021/09/20/covid-is-americas-deadliest-pandemic-as-us-fatalities-near-1918-flu-estimates.html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Ritchie, H., Mathieu, E., Rodés-Guirao, L., Appel, C., Giattino, C., Ortiz-Ospina, E., Hasell, J., Macdonald, B., Beltekian, D., &amp; Roser, M. (2020, March 5).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Coronavirus pandemic (COVID-19)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Our World in Data. Retrieved July 24, 2022, from https://ourworldindata.org/coronavirus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Zarefsky Contributing News Writer, M. (2022, April 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How we will know when covid-19 has become endemic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American Medical Association. Retrieved July 24, 2022, from https://www.ama-assn.org/delivering-care/public-health/how-we-will-know-when-covid-19-has-become-endemic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6"/>
          <p:cNvSpPr txBox="1"/>
          <p:nvPr>
            <p:ph idx="4294967295" type="title"/>
          </p:nvPr>
        </p:nvSpPr>
        <p:spPr>
          <a:xfrm>
            <a:off x="347800" y="238500"/>
            <a:ext cx="40452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COVID-19 Analysis</a:t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912675"/>
            <a:ext cx="5355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Create a functional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prediction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model relating to the healthcare/medical field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Several topics considered including cancer, malaria, and COVID-19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COVID-19 selected due to availability of current data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Analysis of COVID-19 to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ultimately to predict the health outcomes in future populations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950" y="2403815"/>
            <a:ext cx="2348674" cy="1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6199950" y="4279300"/>
            <a:ext cx="18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4D4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CDC/SCIENCE PHOTO LIBRARY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32350" y="1304875"/>
            <a:ext cx="4139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432350" y="1451575"/>
            <a:ext cx="31887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World in Data (OWID)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311700" y="1912675"/>
            <a:ext cx="4139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An organization that focuses on researching international crises including issues like climate change, war, and disease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Dataset compiled from multiple data sources including Johns Hopkins University, Oxford Government Response Tracker, UN, and World Bank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Along with information contained on the website, dataset and explanation of data easily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accessible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at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https://github.com/owid/covid-19-data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718299" y="1304875"/>
            <a:ext cx="4020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2302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572050" y="1980275"/>
            <a:ext cx="4329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Several data fields within dataset continue to be updated daily (e.g. number of cases and deaths)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67 columns and 198,847 rows of data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Columns indicate international data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 including country, COVID-19 cases, COVID-19 deaths, vaccinations, population, and several other factors in reference to the COVID-19 pandemic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Unique rows  characterized by entries from a country on a certain date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Outcomes of Analysis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32350" y="1304875"/>
            <a:ext cx="4025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910324" y="1304875"/>
            <a:ext cx="3775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52289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34925" y="2139700"/>
            <a:ext cx="35526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 differences between the health outcomes of people from different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 new cases of COVID-19 in various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Determine the relationship between the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spread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COVID-19 and health factors for global populations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 the accuracy of predicting new cases with regression and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neural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network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021775" y="2139700"/>
            <a:ext cx="35526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the number of daily new cases be predicted based on information such as cases, vaccinations, people vaccinated, and population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density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new cases be better predicted by a machine learning regression model or a neural network?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future health outcomes be predicted from this data?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Analysis</a:t>
            </a:r>
            <a:endParaRPr sz="4600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360300" y="3136050"/>
            <a:ext cx="54720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“As public health people, we’re often working in a little bit of the dark, trying to make our best estimates with really uncertain information”</a:t>
            </a:r>
            <a:endParaRPr i="1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</a:t>
            </a:r>
            <a:r>
              <a:rPr i="1" lang="en"/>
              <a:t>Dr. Bill Miller, The Ohio State University²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4294967295" type="title"/>
          </p:nvPr>
        </p:nvSpPr>
        <p:spPr>
          <a:xfrm>
            <a:off x="311700" y="57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Roadmap</a:t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501028" y="1318143"/>
            <a:ext cx="2604522" cy="2460300"/>
            <a:chOff x="6254516" y="1318143"/>
            <a:chExt cx="2604522" cy="2460300"/>
          </a:xfrm>
        </p:grpSpPr>
        <p:sp>
          <p:nvSpPr>
            <p:cNvPr id="147" name="Google Shape;147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Running Machine Learning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3440668" y="1318143"/>
            <a:ext cx="2604522" cy="2460300"/>
            <a:chOff x="4761418" y="1318143"/>
            <a:chExt cx="2604522" cy="2460300"/>
          </a:xfrm>
        </p:grpSpPr>
        <p:sp>
          <p:nvSpPr>
            <p:cNvPr id="152" name="Google Shape;152;p19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 Data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2269226" y="1341593"/>
            <a:ext cx="2604522" cy="2460300"/>
            <a:chOff x="3269751" y="1318143"/>
            <a:chExt cx="2604522" cy="2460300"/>
          </a:xfrm>
        </p:grpSpPr>
        <p:sp>
          <p:nvSpPr>
            <p:cNvPr id="157" name="Google Shape;157;p19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Establishing Database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1153301" y="1341593"/>
            <a:ext cx="2604522" cy="2460300"/>
            <a:chOff x="1776626" y="1318143"/>
            <a:chExt cx="2604522" cy="2460300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63" name="Google Shape;163;p19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9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Loading Data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" name="Google Shape;165;p19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6" name="Google Shape;166;p19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79209" y="1318143"/>
            <a:ext cx="2604522" cy="2460300"/>
            <a:chOff x="284959" y="1318143"/>
            <a:chExt cx="2604522" cy="2460300"/>
          </a:xfrm>
        </p:grpSpPr>
        <p:sp>
          <p:nvSpPr>
            <p:cNvPr id="168" name="Google Shape;168;p1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599591" y="1341593"/>
            <a:ext cx="2604522" cy="2460300"/>
            <a:chOff x="6254516" y="1318143"/>
            <a:chExt cx="2604522" cy="2460300"/>
          </a:xfrm>
        </p:grpSpPr>
        <p:sp>
          <p:nvSpPr>
            <p:cNvPr id="173" name="Google Shape;173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51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Creating Visualizations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6637528" y="1318155"/>
            <a:ext cx="2604522" cy="2460300"/>
            <a:chOff x="6254516" y="1318143"/>
            <a:chExt cx="2604522" cy="2460300"/>
          </a:xfrm>
        </p:grpSpPr>
        <p:sp>
          <p:nvSpPr>
            <p:cNvPr id="178" name="Google Shape;178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7AA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Summarizing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366113" y="27725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351838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/>
          <p:nvPr>
            <p:ph idx="4294967295" type="body"/>
          </p:nvPr>
        </p:nvSpPr>
        <p:spPr>
          <a:xfrm>
            <a:off x="297475" y="3469600"/>
            <a:ext cx="259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rows contained the same format of data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0" name="Google Shape;190;p20"/>
          <p:cNvSpPr/>
          <p:nvPr/>
        </p:nvSpPr>
        <p:spPr>
          <a:xfrm>
            <a:off x="3044777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3336150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3044771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There were several null values within the dataset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948502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4294967295" type="body"/>
          </p:nvPr>
        </p:nvSpPr>
        <p:spPr>
          <a:xfrm>
            <a:off x="6254233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 txBox="1"/>
          <p:nvPr>
            <p:ph idx="4294967295" type="body"/>
          </p:nvPr>
        </p:nvSpPr>
        <p:spPr>
          <a:xfrm>
            <a:off x="5805376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null values could be dropped as it would severely </a:t>
            </a:r>
            <a:r>
              <a:rPr lang="en" sz="1600">
                <a:solidFill>
                  <a:srgbClr val="000000"/>
                </a:solidFill>
              </a:rPr>
              <a:t>diminish</a:t>
            </a:r>
            <a:r>
              <a:rPr lang="en" sz="1600">
                <a:solidFill>
                  <a:srgbClr val="000000"/>
                </a:solidFill>
              </a:rPr>
              <a:t> necessary data points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11700" y="1122950"/>
            <a:ext cx="8037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Python and Jupyter Notebook, the data was explored to determine the nature of each column, the number of values contained in each column, and the significance of each column 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Due to the collection and variety of data, there were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disparities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data between both rows and columns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AWS used to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allow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cohesive access of data and database to all group members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CSV file from 7/5/22 uploaded into S3 bucket to be accessed with PySpark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RDS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instance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created to connect to Postgres within local PgAdmin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Google Colab notebook created to start PySpark session and load data from CSV to a dataframe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An id_row was created to be the index for each row of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