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29a0f3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29a0f3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d29a0f31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d29a0f3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29a0f31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29a0f3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d29a0f31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d29a0f31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d29a0f3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d29a0f3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29a0f31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29a0f3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29a0f31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29a0f3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29a0f31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29a0f3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29a0f31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29a0f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e30575f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e30575f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www.cdc.gov/csels/dsepd/ss1978/lesson1/section11.html" TargetMode="External"/><Relationship Id="rId4" Type="http://schemas.openxmlformats.org/officeDocument/2006/relationships/hyperlink" Target="https://www.cnbc.com/2021/09/20/covid-is-americas-deadliest-pandemic-as-us-fatalities-near-1918-flu-estimates.html" TargetMode="External"/><Relationship Id="rId5" Type="http://schemas.openxmlformats.org/officeDocument/2006/relationships/hyperlink" Target="https://scdhec.gov/covid19/managing-covid-19-endem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owid/covid-19-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International Trends in COVID-19 Cases and Deaths</a:t>
            </a:r>
            <a:endParaRPr sz="1900"/>
          </a:p>
        </p:txBody>
      </p:sp>
      <p:sp>
        <p:nvSpPr>
          <p:cNvPr id="87" name="Google Shape;87;p13"/>
          <p:cNvSpPr txBox="1"/>
          <p:nvPr/>
        </p:nvSpPr>
        <p:spPr>
          <a:xfrm>
            <a:off x="644650" y="3621025"/>
            <a:ext cx="75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Haley Miller, Maggie Samaan, Richard Hamilton, Aishwarya Karthik</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99" name="Google Shape;199;p22"/>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0" name="Google Shape;200;p22"/>
          <p:cNvSpPr txBox="1"/>
          <p:nvPr/>
        </p:nvSpPr>
        <p:spPr>
          <a:xfrm>
            <a:off x="534925" y="2139700"/>
            <a:ext cx="8037600" cy="24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Utilizing AWS, an RDS instance was created to access the data file located in an S3 bucket. PySpark was then used to load the data and create a column was added to act as an identifier for the various rows of data (“id_row”). Following, the data type of the “date” column was changed to accurately indicate the date data type. From there, the data was split into two dataframes (cases_data and demos_data) to reflect data relating to the COVID-19 cases and the data relating to the demographics of individuals diagnosed with COVID-19, respectively. Lastly, PySpark was used again to load the dataframes into Postgres tables.</a:t>
            </a:r>
            <a:endParaRPr>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206" name="Google Shape;206;p23"/>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23"/>
          <p:cNvSpPr txBox="1"/>
          <p:nvPr/>
        </p:nvSpPr>
        <p:spPr>
          <a:xfrm>
            <a:off x="432350" y="2098550"/>
            <a:ext cx="8037600" cy="19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Using Postgres, the cases_data and demos_data tables were joined on the “id_row” column with a full outer join into the table combined_COVID_data. The data was filtered to only include valid countries within the location column and loaded into the table all_countries_data. A connection was made from the database to the next phase of analysis-the machine learning component. Please see the ERD below for the relationship between tables.</a:t>
            </a:r>
            <a:endParaRPr sz="1600">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13" name="Google Shape;213;p24"/>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400">
                <a:solidFill>
                  <a:srgbClr val="24292F"/>
                </a:solidFill>
                <a:highlight>
                  <a:srgbClr val="FFFFFF"/>
                </a:highlight>
              </a:rPr>
              <a:t>Data was preprocessed and </a:t>
            </a:r>
            <a:r>
              <a:rPr lang="en" sz="1400">
                <a:solidFill>
                  <a:srgbClr val="24292F"/>
                </a:solidFill>
                <a:highlight>
                  <a:srgbClr val="FFFFFF"/>
                </a:highlight>
              </a:rPr>
              <a:t>loaded</a:t>
            </a:r>
            <a:r>
              <a:rPr lang="en" sz="1400">
                <a:solidFill>
                  <a:srgbClr val="24292F"/>
                </a:solidFill>
                <a:highlight>
                  <a:srgbClr val="FFFFFF"/>
                </a:highlight>
              </a:rPr>
              <a:t> into a neural network to predict future COVID cases.</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214" name="Google Shape;214;p24"/>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r>
              <a:rPr lang="en"/>
              <a:t>languages</a:t>
            </a:r>
            <a:r>
              <a:rPr lang="en"/>
              <a:t>, tools, algorithms used</a:t>
            </a:r>
            <a:endParaRPr/>
          </a:p>
        </p:txBody>
      </p:sp>
      <p:sp>
        <p:nvSpPr>
          <p:cNvPr id="220" name="Google Shape;220;p25"/>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223" name="Google Shape;223;p25"/>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Wendy Writer</a:t>
            </a:r>
            <a:endParaRPr sz="1300">
              <a:solidFill>
                <a:schemeClr val="dk1"/>
              </a:solidFill>
            </a:endParaRPr>
          </a:p>
        </p:txBody>
      </p:sp>
      <p:grpSp>
        <p:nvGrpSpPr>
          <p:cNvPr id="224" name="Google Shape;224;p25"/>
          <p:cNvGrpSpPr/>
          <p:nvPr/>
        </p:nvGrpSpPr>
        <p:grpSpPr>
          <a:xfrm>
            <a:off x="1313413" y="1305605"/>
            <a:ext cx="5764800" cy="972900"/>
            <a:chOff x="1313413" y="1305605"/>
            <a:chExt cx="5764800" cy="972900"/>
          </a:xfrm>
        </p:grpSpPr>
        <p:cxnSp>
          <p:nvCxnSpPr>
            <p:cNvPr id="225" name="Google Shape;225;p25"/>
            <p:cNvCxnSpPr>
              <a:stCxn id="220" idx="2"/>
              <a:endCxn id="226" idx="0"/>
            </p:cNvCxnSpPr>
            <p:nvPr/>
          </p:nvCxnSpPr>
          <p:spPr>
            <a:xfrm flipH="1" rot="5400000">
              <a:off x="2872063" y="-253045"/>
              <a:ext cx="441000" cy="3558300"/>
            </a:xfrm>
            <a:prstGeom prst="bentConnector5">
              <a:avLst>
                <a:gd fmla="val -53997" name="adj1"/>
                <a:gd fmla="val 50001" name="adj2"/>
                <a:gd fmla="val 153998" name="adj3"/>
              </a:avLst>
            </a:prstGeom>
            <a:noFill/>
            <a:ln cap="flat" cmpd="sng" w="9525">
              <a:solidFill>
                <a:schemeClr val="lt2"/>
              </a:solidFill>
              <a:prstDash val="solid"/>
              <a:round/>
              <a:headEnd len="sm" w="sm" type="none"/>
              <a:tailEnd len="sm" w="sm" type="none"/>
            </a:ln>
          </p:spPr>
        </p:cxnSp>
        <p:cxnSp>
          <p:nvCxnSpPr>
            <p:cNvPr id="227" name="Google Shape;227;p25"/>
            <p:cNvCxnSpPr>
              <a:stCxn id="220" idx="2"/>
              <a:endCxn id="228"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229" name="Google Shape;229;p25"/>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88725" y="13055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ph idx="4294967295" type="body"/>
          </p:nvPr>
        </p:nvSpPr>
        <p:spPr>
          <a:xfrm>
            <a:off x="959225" y="19018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231" name="Google Shape;231;p25"/>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grpSp>
        <p:nvGrpSpPr>
          <p:cNvPr id="232" name="Google Shape;232;p25"/>
          <p:cNvGrpSpPr/>
          <p:nvPr/>
        </p:nvGrpSpPr>
        <p:grpSpPr>
          <a:xfrm>
            <a:off x="1256055" y="2975701"/>
            <a:ext cx="3327300" cy="531900"/>
            <a:chOff x="1256055" y="2975701"/>
            <a:chExt cx="3327300" cy="531900"/>
          </a:xfrm>
        </p:grpSpPr>
        <p:cxnSp>
          <p:nvCxnSpPr>
            <p:cNvPr id="233" name="Google Shape;233;p25"/>
            <p:cNvCxnSpPr>
              <a:stCxn id="229" idx="2"/>
              <a:endCxn id="234"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235" name="Google Shape;235;p25"/>
            <p:cNvCxnSpPr>
              <a:stCxn id="229" idx="2"/>
              <a:endCxn id="236"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37" name="Google Shape;237;p25"/>
            <p:cNvCxnSpPr>
              <a:stCxn id="229" idx="2"/>
              <a:endCxn id="238"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239" name="Google Shape;239;p25"/>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North America Lead</a:t>
            </a:r>
            <a:endParaRPr sz="1100">
              <a:solidFill>
                <a:schemeClr val="lt1"/>
              </a:solidFill>
            </a:endParaRPr>
          </a:p>
        </p:txBody>
      </p:sp>
      <p:sp>
        <p:nvSpPr>
          <p:cNvPr id="241" name="Google Shape;241;p25"/>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242" name="Google Shape;242;p25"/>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Asia Lead</a:t>
            </a:r>
            <a:endParaRPr sz="1100">
              <a:solidFill>
                <a:schemeClr val="lt1"/>
              </a:solidFill>
            </a:endParaRPr>
          </a:p>
        </p:txBody>
      </p:sp>
      <p:sp>
        <p:nvSpPr>
          <p:cNvPr id="244" name="Google Shape;244;p25"/>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245" name="Google Shape;245;p25"/>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Europe Lead</a:t>
            </a:r>
            <a:endParaRPr sz="1100">
              <a:solidFill>
                <a:schemeClr val="lt1"/>
              </a:solidFill>
            </a:endParaRPr>
          </a:p>
        </p:txBody>
      </p:sp>
      <p:sp>
        <p:nvSpPr>
          <p:cNvPr id="247" name="Google Shape;247;p25"/>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248" name="Google Shape;248;p25"/>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Engineering</a:t>
            </a:r>
            <a:endParaRPr sz="1100">
              <a:solidFill>
                <a:schemeClr val="lt1"/>
              </a:solidFill>
            </a:endParaRPr>
          </a:p>
        </p:txBody>
      </p:sp>
      <p:sp>
        <p:nvSpPr>
          <p:cNvPr id="250" name="Google Shape;250;p25"/>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251" name="Google Shape;251;p25"/>
          <p:cNvGrpSpPr/>
          <p:nvPr/>
        </p:nvGrpSpPr>
        <p:grpSpPr>
          <a:xfrm>
            <a:off x="6246741" y="2975701"/>
            <a:ext cx="1663500" cy="531900"/>
            <a:chOff x="6246741" y="2975701"/>
            <a:chExt cx="1663500" cy="531900"/>
          </a:xfrm>
        </p:grpSpPr>
        <p:cxnSp>
          <p:nvCxnSpPr>
            <p:cNvPr id="252" name="Google Shape;252;p25"/>
            <p:cNvCxnSpPr>
              <a:stCxn id="248" idx="2"/>
              <a:endCxn id="253"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54" name="Google Shape;254;p25"/>
            <p:cNvCxnSpPr>
              <a:stCxn id="248" idx="2"/>
              <a:endCxn id="255"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256" name="Google Shape;256;p25"/>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258" name="Google Shape;258;p25"/>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59" name="Google Shape;259;p25"/>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Back End Lead</a:t>
            </a:r>
            <a:endParaRPr sz="1100">
              <a:solidFill>
                <a:schemeClr val="lt1"/>
              </a:solidFill>
            </a:endParaRPr>
          </a:p>
        </p:txBody>
      </p:sp>
      <p:sp>
        <p:nvSpPr>
          <p:cNvPr id="261" name="Google Shape;261;p25"/>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Technologies, languages, tools, algorithms used</a:t>
            </a:r>
            <a:endParaRPr sz="3000"/>
          </a:p>
          <a:p>
            <a:pPr indent="0" lvl="0" marL="0" rtl="0" algn="ctr">
              <a:spcBef>
                <a:spcPts val="0"/>
              </a:spcBef>
              <a:spcAft>
                <a:spcPts val="0"/>
              </a:spcAft>
              <a:buNone/>
            </a:pPr>
            <a:r>
              <a:t/>
            </a:r>
            <a:endParaRPr/>
          </a:p>
        </p:txBody>
      </p:sp>
      <p:sp>
        <p:nvSpPr>
          <p:cNvPr id="267" name="Google Shape;267;p26"/>
          <p:cNvSpPr txBox="1"/>
          <p:nvPr>
            <p:ph idx="2" type="body"/>
          </p:nvPr>
        </p:nvSpPr>
        <p:spPr>
          <a:xfrm>
            <a:off x="4980650" y="998525"/>
            <a:ext cx="3837000" cy="3695100"/>
          </a:xfrm>
          <a:prstGeom prst="rect">
            <a:avLst/>
          </a:prstGeom>
        </p:spPr>
        <p:txBody>
          <a:bodyPr anchorCtr="0" anchor="ctr" bIns="91425" lIns="91425" spcFirstLastPara="1" rIns="91425" wrap="square" tIns="91425">
            <a:noAutofit/>
          </a:bodyPr>
          <a:lstStyle/>
          <a:p>
            <a:pPr indent="0" lvl="0" marL="419100" marR="114300" rtl="0" algn="l">
              <a:spcBef>
                <a:spcPts val="0"/>
              </a:spcBef>
              <a:spcAft>
                <a:spcPts val="0"/>
              </a:spcAft>
              <a:buNone/>
            </a:pPr>
            <a:r>
              <a:rPr lang="en" sz="1400">
                <a:highlight>
                  <a:schemeClr val="accent2"/>
                </a:highlight>
              </a:rPr>
              <a:t>- Software &amp; Framework:Python (3.7.13), Jupyter Notebook (6.4.11), Anaconda (4.13.0), PostgreSQL (11.15-R1), pgAdmin4 (6.7), Spark (3.2.1), Visual Studio Code (1.65.0)</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Libraries &amp; Packages: Pandas (1.3.5), matplotlib (3.5.1), NumPy (1.21.5), PySpark, JAVA, PostgreSQL driver, MLlib, Scikit-learn (1.0.2), Scikit-learn (0.23.2) for Ensemble Learning, imbalanced-learn library (0.7.0) tensorflow (2.3.0), keras-applications (1.0.8),  keras-preprocessing (1.1.2), psycopg2 (2.9.3)</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Online Tools: AWS RDS, AWS S3, Google Colaboratory Notebooks, [COVID_19_Analysis GitHub Repository]</a:t>
            </a:r>
            <a:endParaRPr sz="1400">
              <a:highlight>
                <a:schemeClr val="accent2"/>
              </a:highlight>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pSp>
        <p:nvGrpSpPr>
          <p:cNvPr id="272" name="Google Shape;272;p27"/>
          <p:cNvGrpSpPr/>
          <p:nvPr/>
        </p:nvGrpSpPr>
        <p:grpSpPr>
          <a:xfrm>
            <a:off x="4939500" y="1219611"/>
            <a:ext cx="3837000" cy="2704200"/>
            <a:chOff x="4939500" y="1219611"/>
            <a:chExt cx="3837000" cy="2704200"/>
          </a:xfrm>
        </p:grpSpPr>
        <p:cxnSp>
          <p:nvCxnSpPr>
            <p:cNvPr id="273" name="Google Shape;273;p2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4" name="Google Shape;274;p2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5" name="Google Shape;275;p2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6" name="Google Shape;276;p2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7" name="Google Shape;277;p2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8" name="Google Shape;278;p2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9" name="Google Shape;279;p2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0" name="Google Shape;280;p2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1" name="Google Shape;281;p2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2" name="Google Shape;282;p2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83" name="Google Shape;283;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284" name="Google Shape;284;p27"/>
          <p:cNvGrpSpPr/>
          <p:nvPr/>
        </p:nvGrpSpPr>
        <p:grpSpPr>
          <a:xfrm>
            <a:off x="4939534" y="2017046"/>
            <a:ext cx="3825543" cy="1573620"/>
            <a:chOff x="1000000" y="2393988"/>
            <a:chExt cx="4144235" cy="1704713"/>
          </a:xfrm>
        </p:grpSpPr>
        <p:sp>
          <p:nvSpPr>
            <p:cNvPr id="285" name="Google Shape;285;p2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86" name="Google Shape;286;p2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7"/>
          <p:cNvGrpSpPr/>
          <p:nvPr/>
        </p:nvGrpSpPr>
        <p:grpSpPr>
          <a:xfrm>
            <a:off x="4939557" y="1778136"/>
            <a:ext cx="3836911" cy="1503799"/>
            <a:chOff x="1000025" y="2059300"/>
            <a:chExt cx="4156550" cy="1629075"/>
          </a:xfrm>
        </p:grpSpPr>
        <p:sp>
          <p:nvSpPr>
            <p:cNvPr id="295" name="Google Shape;295;p2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96" name="Google Shape;296;p2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310" name="Google Shape;310;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arenR"/>
            </a:pPr>
            <a:r>
              <a:rPr lang="en" u="sng">
                <a:solidFill>
                  <a:schemeClr val="hlink"/>
                </a:solidFill>
                <a:hlinkClick r:id="rId3"/>
              </a:rPr>
              <a:t>https://www.cdc.gov/csels/dsepd/ss1978/lesson1/section11.html</a:t>
            </a:r>
            <a:endParaRPr/>
          </a:p>
          <a:p>
            <a:pPr indent="-342900" lvl="0" marL="457200" rtl="0" algn="l">
              <a:spcBef>
                <a:spcPts val="0"/>
              </a:spcBef>
              <a:spcAft>
                <a:spcPts val="0"/>
              </a:spcAft>
              <a:buSzPts val="1800"/>
              <a:buAutoNum type="arabicParenR"/>
            </a:pPr>
            <a:r>
              <a:rPr lang="en" u="sng">
                <a:solidFill>
                  <a:schemeClr val="hlink"/>
                </a:solidFill>
                <a:hlinkClick r:id="rId4"/>
              </a:rPr>
              <a:t>https://www.cnbc.com/2021/09/20/covid-is-americas-deadliest-pandemic-as-us-fatalities-near-1918-flu-estimates.html</a:t>
            </a:r>
            <a:endParaRPr/>
          </a:p>
          <a:p>
            <a:pPr indent="-342900" lvl="0" marL="457200" rtl="0" algn="l">
              <a:spcBef>
                <a:spcPts val="0"/>
              </a:spcBef>
              <a:spcAft>
                <a:spcPts val="0"/>
              </a:spcAft>
              <a:buSzPts val="1800"/>
              <a:buAutoNum type="arabicParenR"/>
            </a:pPr>
            <a:r>
              <a:rPr lang="en" u="sng">
                <a:solidFill>
                  <a:schemeClr val="hlink"/>
                </a:solidFill>
                <a:hlinkClick r:id="rId5"/>
              </a:rPr>
              <a:t>https://scdhec.gov/covid19/managing-covid-19-endemic</a:t>
            </a:r>
            <a:endParaRPr/>
          </a:p>
          <a:p>
            <a:pPr indent="-342900" lvl="0" marL="457200" rtl="0" algn="l">
              <a:spcBef>
                <a:spcPts val="0"/>
              </a:spcBef>
              <a:spcAft>
                <a:spcPts val="0"/>
              </a:spcAft>
              <a:buSzPts val="1800"/>
              <a:buAutoNum type="arabicParen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Overview</a:t>
            </a:r>
            <a:endParaRPr/>
          </a:p>
        </p:txBody>
      </p:sp>
      <p:grpSp>
        <p:nvGrpSpPr>
          <p:cNvPr id="93" name="Google Shape;93;p14"/>
          <p:cNvGrpSpPr/>
          <p:nvPr/>
        </p:nvGrpSpPr>
        <p:grpSpPr>
          <a:xfrm>
            <a:off x="401725" y="1228664"/>
            <a:ext cx="8430699" cy="3009507"/>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7" name="Google Shape;97;p14"/>
          <p:cNvSpPr txBox="1"/>
          <p:nvPr>
            <p:ph idx="4294967295" type="body"/>
          </p:nvPr>
        </p:nvSpPr>
        <p:spPr>
          <a:xfrm>
            <a:off x="401775" y="1511800"/>
            <a:ext cx="8430600" cy="2808900"/>
          </a:xfrm>
          <a:prstGeom prst="rect">
            <a:avLst/>
          </a:prstGeom>
        </p:spPr>
        <p:txBody>
          <a:bodyPr anchorCtr="0" anchor="ctr" bIns="91425" lIns="91425" spcFirstLastPara="1" rIns="91425" wrap="square" tIns="91425">
            <a:noAutofit/>
          </a:bodyPr>
          <a:lstStyle/>
          <a:p>
            <a:pPr indent="-342900" lvl="0" marL="457200" rtl="0" algn="l">
              <a:lnSpc>
                <a:spcPct val="125000"/>
              </a:lnSpc>
              <a:spcBef>
                <a:spcPts val="1800"/>
              </a:spcBef>
              <a:spcAft>
                <a:spcPts val="0"/>
              </a:spcAft>
              <a:buSzPts val="1800"/>
              <a:buChar char="●"/>
            </a:pPr>
            <a:r>
              <a:rPr lang="en"/>
              <a:t>An </a:t>
            </a:r>
            <a:r>
              <a:rPr b="1" lang="en"/>
              <a:t>epidemic</a:t>
            </a:r>
            <a:r>
              <a:rPr lang="en"/>
              <a:t> refers to an unexpected increase in cases of disease in a specific area</a:t>
            </a:r>
            <a:r>
              <a:rPr lang="en">
                <a:solidFill>
                  <a:srgbClr val="191E3F"/>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SzPts val="1800"/>
              <a:buChar char="●"/>
            </a:pPr>
            <a:r>
              <a:rPr lang="en"/>
              <a:t>A </a:t>
            </a:r>
            <a:r>
              <a:rPr b="1" lang="en"/>
              <a:t>pandemic</a:t>
            </a:r>
            <a:r>
              <a:rPr lang="en"/>
              <a:t> is an epidemic that has spanned across locations</a:t>
            </a:r>
            <a:r>
              <a:rPr lang="en">
                <a:solidFill>
                  <a:srgbClr val="191E3F"/>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SzPts val="1800"/>
              <a:buChar char="●"/>
            </a:pPr>
            <a:r>
              <a:rPr lang="en"/>
              <a:t>COVID-19 is now the deadliest pandemic in the history of the United States, as of September 2021</a:t>
            </a:r>
            <a:r>
              <a:rPr lang="en">
                <a:solidFill>
                  <a:srgbClr val="191E3F"/>
                </a:solidFill>
                <a:highlight>
                  <a:srgbClr val="FFFFFF"/>
                </a:highlight>
              </a:rPr>
              <a:t>²</a:t>
            </a:r>
            <a:endParaRPr/>
          </a:p>
          <a:p>
            <a:pPr indent="-342900" lvl="0" marL="457200" rtl="0" algn="l">
              <a:lnSpc>
                <a:spcPct val="125000"/>
              </a:lnSpc>
              <a:spcBef>
                <a:spcPts val="0"/>
              </a:spcBef>
              <a:spcAft>
                <a:spcPts val="0"/>
              </a:spcAft>
              <a:buSzPts val="1800"/>
              <a:buChar char="●"/>
            </a:pPr>
            <a:r>
              <a:rPr lang="en"/>
              <a:t>Many entities are now treating COVID-19 as </a:t>
            </a:r>
            <a:r>
              <a:rPr b="1" lang="en"/>
              <a:t>endemic</a:t>
            </a:r>
            <a:r>
              <a:rPr lang="en"/>
              <a:t>- a disease that continually circulates a population or area with occasional outbreaks</a:t>
            </a:r>
            <a:r>
              <a:rPr lang="en">
                <a:solidFill>
                  <a:srgbClr val="191E3F"/>
                </a:solidFill>
                <a:highlight>
                  <a:srgbClr val="FFFFFF"/>
                </a:highlight>
              </a:rPr>
              <a:t>³</a:t>
            </a:r>
            <a:endParaRPr/>
          </a:p>
        </p:txBody>
      </p:sp>
      <p:sp>
        <p:nvSpPr>
          <p:cNvPr id="98" name="Google Shape;98;p14"/>
          <p:cNvSpPr/>
          <p:nvPr/>
        </p:nvSpPr>
        <p:spPr>
          <a:xfrm>
            <a:off x="401700" y="4449050"/>
            <a:ext cx="2494500" cy="3654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p:nvPr/>
        </p:nvSpPr>
        <p:spPr>
          <a:xfrm>
            <a:off x="303125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4"/>
          <p:cNvSpPr/>
          <p:nvPr/>
        </p:nvSpPr>
        <p:spPr>
          <a:xfrm>
            <a:off x="600760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4"/>
          <p:cNvSpPr txBox="1"/>
          <p:nvPr>
            <p:ph idx="4294967295" type="body"/>
          </p:nvPr>
        </p:nvSpPr>
        <p:spPr>
          <a:xfrm>
            <a:off x="937850"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Epidemic</a:t>
            </a:r>
            <a:endParaRPr>
              <a:solidFill>
                <a:schemeClr val="lt1"/>
              </a:solidFill>
            </a:endParaRPr>
          </a:p>
        </p:txBody>
      </p:sp>
      <p:sp>
        <p:nvSpPr>
          <p:cNvPr id="102" name="Google Shape;102;p14"/>
          <p:cNvSpPr txBox="1"/>
          <p:nvPr>
            <p:ph idx="4294967295" type="body"/>
          </p:nvPr>
        </p:nvSpPr>
        <p:spPr>
          <a:xfrm>
            <a:off x="3884488"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Pan</a:t>
            </a:r>
            <a:r>
              <a:rPr lang="en">
                <a:solidFill>
                  <a:schemeClr val="lt1"/>
                </a:solidFill>
              </a:rPr>
              <a:t>demic</a:t>
            </a:r>
            <a:endParaRPr>
              <a:solidFill>
                <a:schemeClr val="lt1"/>
              </a:solidFill>
            </a:endParaRPr>
          </a:p>
        </p:txBody>
      </p:sp>
      <p:sp>
        <p:nvSpPr>
          <p:cNvPr id="103" name="Google Shape;103;p14"/>
          <p:cNvSpPr txBox="1"/>
          <p:nvPr>
            <p:ph idx="4294967295" type="body"/>
          </p:nvPr>
        </p:nvSpPr>
        <p:spPr>
          <a:xfrm>
            <a:off x="6831150" y="4401050"/>
            <a:ext cx="185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Endemic</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COVID-19 Analysis</a:t>
            </a:r>
            <a:endParaRPr/>
          </a:p>
        </p:txBody>
      </p:sp>
      <p:sp>
        <p:nvSpPr>
          <p:cNvPr id="109" name="Google Shape;109;p15"/>
          <p:cNvSpPr txBox="1"/>
          <p:nvPr>
            <p:ph idx="4294967295" type="body"/>
          </p:nvPr>
        </p:nvSpPr>
        <p:spPr>
          <a:xfrm>
            <a:off x="432350" y="1912675"/>
            <a:ext cx="5355900" cy="258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800"/>
              </a:spcBef>
              <a:spcAft>
                <a:spcPts val="0"/>
              </a:spcAft>
              <a:buClr>
                <a:srgbClr val="24292F"/>
              </a:buClr>
              <a:buSzPts val="1600"/>
              <a:buChar char="●"/>
            </a:pPr>
            <a:r>
              <a:rPr lang="en" sz="1600">
                <a:solidFill>
                  <a:srgbClr val="24292F"/>
                </a:solidFill>
                <a:highlight>
                  <a:srgbClr val="FFFFFF"/>
                </a:highlight>
              </a:rPr>
              <a:t>Create a functional </a:t>
            </a:r>
            <a:r>
              <a:rPr lang="en" sz="1600">
                <a:solidFill>
                  <a:srgbClr val="24292F"/>
                </a:solidFill>
                <a:highlight>
                  <a:srgbClr val="FFFFFF"/>
                </a:highlight>
              </a:rPr>
              <a:t>prediction</a:t>
            </a:r>
            <a:r>
              <a:rPr lang="en" sz="1600">
                <a:solidFill>
                  <a:srgbClr val="24292F"/>
                </a:solidFill>
                <a:highlight>
                  <a:srgbClr val="FFFFFF"/>
                </a:highlight>
              </a:rPr>
              <a:t> model relating to the healthcare/medical field</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Several topics considered including cancer and malaria</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COVID-19 selected due to availability of current data</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Analysis of COVID-19 to </a:t>
            </a:r>
            <a:r>
              <a:rPr lang="en" sz="1600">
                <a:solidFill>
                  <a:srgbClr val="24292F"/>
                </a:solidFill>
                <a:highlight>
                  <a:schemeClr val="lt1"/>
                </a:highlight>
              </a:rPr>
              <a:t>ultimately to predict the health outcomes in future populations </a:t>
            </a:r>
            <a:endParaRPr sz="1600">
              <a:solidFill>
                <a:srgbClr val="24292F"/>
              </a:solidFill>
              <a:highlight>
                <a:srgbClr val="FFFFFF"/>
              </a:highlight>
            </a:endParaRPr>
          </a:p>
          <a:p>
            <a:pPr indent="0" lvl="0" marL="0" rtl="0" algn="l">
              <a:lnSpc>
                <a:spcPct val="150000"/>
              </a:lnSpc>
              <a:spcBef>
                <a:spcPts val="1200"/>
              </a:spcBef>
              <a:spcAft>
                <a:spcPts val="800"/>
              </a:spcAft>
              <a:buNone/>
            </a:pPr>
            <a:r>
              <a:t/>
            </a:r>
            <a:endParaRPr sz="1600"/>
          </a:p>
        </p:txBody>
      </p:sp>
      <p:sp>
        <p:nvSpPr>
          <p:cNvPr id="110" name="Google Shape;110;p15"/>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6199950" y="2403815"/>
            <a:ext cx="2348674" cy="1795825"/>
          </a:xfrm>
          <a:prstGeom prst="rect">
            <a:avLst/>
          </a:prstGeom>
          <a:noFill/>
          <a:ln>
            <a:noFill/>
          </a:ln>
        </p:spPr>
      </p:pic>
      <p:sp>
        <p:nvSpPr>
          <p:cNvPr id="112" name="Google Shape;112;p15"/>
          <p:cNvSpPr txBox="1"/>
          <p:nvPr/>
        </p:nvSpPr>
        <p:spPr>
          <a:xfrm>
            <a:off x="6199950" y="4279300"/>
            <a:ext cx="180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D"/>
                </a:solidFill>
                <a:highlight>
                  <a:srgbClr val="FFFFFF"/>
                </a:highlight>
                <a:latin typeface="Trebuchet MS"/>
                <a:ea typeface="Trebuchet MS"/>
                <a:cs typeface="Trebuchet MS"/>
                <a:sym typeface="Trebuchet MS"/>
              </a:rPr>
              <a:t>CDC/SCIENCE PHOTO LIBRARY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18" name="Google Shape;118;p16"/>
          <p:cNvSpPr/>
          <p:nvPr/>
        </p:nvSpPr>
        <p:spPr>
          <a:xfrm>
            <a:off x="432350" y="1304875"/>
            <a:ext cx="4139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432350" y="1451575"/>
            <a:ext cx="3188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Our World in Data (OWID)</a:t>
            </a:r>
            <a:endParaRPr>
              <a:solidFill>
                <a:schemeClr val="lt1"/>
              </a:solidFill>
            </a:endParaRPr>
          </a:p>
        </p:txBody>
      </p:sp>
      <p:sp>
        <p:nvSpPr>
          <p:cNvPr id="120" name="Google Shape;120;p16"/>
          <p:cNvSpPr txBox="1"/>
          <p:nvPr>
            <p:ph idx="4294967295" type="body"/>
          </p:nvPr>
        </p:nvSpPr>
        <p:spPr>
          <a:xfrm>
            <a:off x="311700" y="1912675"/>
            <a:ext cx="4139700" cy="30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An organization that focuses on researching international crises including issues like climate change, war, and disease</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rgbClr val="FFFFFF"/>
                </a:highlight>
              </a:rPr>
              <a:t>Dataset compiled from multiple data sources including Johns Hopkins University, Oxford Government Response Tracker, UN, and World Bank</a:t>
            </a:r>
            <a:endParaRPr sz="1400">
              <a:solidFill>
                <a:srgbClr val="24292F"/>
              </a:solidFill>
              <a:highlight>
                <a:srgbClr val="FFFFFF"/>
              </a:highlight>
            </a:endParaRPr>
          </a:p>
          <a:p>
            <a:pPr indent="-317500" lvl="0" marL="457200" rtl="0" algn="l">
              <a:spcBef>
                <a:spcPts val="1000"/>
              </a:spcBef>
              <a:spcAft>
                <a:spcPts val="1000"/>
              </a:spcAft>
              <a:buClr>
                <a:srgbClr val="24292F"/>
              </a:buClr>
              <a:buSzPts val="1400"/>
              <a:buChar char="●"/>
            </a:pPr>
            <a:r>
              <a:rPr lang="en" sz="1400">
                <a:solidFill>
                  <a:srgbClr val="24292F"/>
                </a:solidFill>
                <a:highlight>
                  <a:srgbClr val="FFFFFF"/>
                </a:highlight>
              </a:rPr>
              <a:t>Along with information contained on the website, dataset and explanation of data easily </a:t>
            </a:r>
            <a:r>
              <a:rPr lang="en" sz="1400">
                <a:solidFill>
                  <a:srgbClr val="24292F"/>
                </a:solidFill>
                <a:highlight>
                  <a:srgbClr val="FFFFFF"/>
                </a:highlight>
              </a:rPr>
              <a:t>accessible</a:t>
            </a:r>
            <a:r>
              <a:rPr lang="en" sz="1400">
                <a:solidFill>
                  <a:srgbClr val="24292F"/>
                </a:solidFill>
                <a:highlight>
                  <a:srgbClr val="FFFFFF"/>
                </a:highlight>
              </a:rPr>
              <a:t> at </a:t>
            </a:r>
            <a:r>
              <a:rPr lang="en" sz="1400" u="sng">
                <a:solidFill>
                  <a:schemeClr val="hlink"/>
                </a:solidFill>
                <a:highlight>
                  <a:srgbClr val="FFFFFF"/>
                </a:highlight>
                <a:hlinkClick r:id="rId3"/>
              </a:rPr>
              <a:t>https://github.com/owid/covid-19-data</a:t>
            </a:r>
            <a:r>
              <a:rPr lang="en" sz="1400">
                <a:solidFill>
                  <a:srgbClr val="24292F"/>
                </a:solidFill>
                <a:highlight>
                  <a:srgbClr val="FFFFFF"/>
                </a:highlight>
              </a:rPr>
              <a:t> </a:t>
            </a:r>
            <a:endParaRPr sz="1400">
              <a:solidFill>
                <a:srgbClr val="24292F"/>
              </a:solidFill>
              <a:highlight>
                <a:srgbClr val="FFFFFF"/>
              </a:highlight>
            </a:endParaRPr>
          </a:p>
        </p:txBody>
      </p:sp>
      <p:sp>
        <p:nvSpPr>
          <p:cNvPr id="121" name="Google Shape;121;p16"/>
          <p:cNvSpPr/>
          <p:nvPr/>
        </p:nvSpPr>
        <p:spPr>
          <a:xfrm>
            <a:off x="4718299" y="1304875"/>
            <a:ext cx="402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6230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23" name="Google Shape;123;p16"/>
          <p:cNvSpPr txBox="1"/>
          <p:nvPr>
            <p:ph idx="4294967295" type="body"/>
          </p:nvPr>
        </p:nvSpPr>
        <p:spPr>
          <a:xfrm>
            <a:off x="4572050" y="1980275"/>
            <a:ext cx="43296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chemeClr val="lt1"/>
                </a:highlight>
              </a:rPr>
              <a:t>Several data fields within dataset continue to be updated daily (e.g. number of cases and deaths)</a:t>
            </a:r>
            <a:endParaRPr sz="1400">
              <a:solidFill>
                <a:srgbClr val="24292F"/>
              </a:solidFill>
              <a:highlight>
                <a:schemeClr val="lt1"/>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rgbClr val="FFFFFF"/>
                </a:highlight>
              </a:rPr>
              <a:t>67 columns and 198,847 rows of data</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chemeClr val="lt1"/>
                </a:highlight>
              </a:rPr>
              <a:t>Columns indicate international data</a:t>
            </a:r>
            <a:r>
              <a:rPr lang="en" sz="1400">
                <a:solidFill>
                  <a:srgbClr val="24292F"/>
                </a:solidFill>
                <a:highlight>
                  <a:schemeClr val="lt1"/>
                </a:highlight>
              </a:rPr>
              <a:t> including country, COVID-19 cases, COVID-19 deaths, vaccinations, population, and several other factors in reference to the COVID-19 pandemic</a:t>
            </a:r>
            <a:endParaRPr sz="1400">
              <a:solidFill>
                <a:srgbClr val="24292F"/>
              </a:solidFill>
              <a:highlight>
                <a:schemeClr val="lt1"/>
              </a:highlight>
            </a:endParaRPr>
          </a:p>
          <a:p>
            <a:pPr indent="-317500" lvl="0" marL="457200" rtl="0" algn="l">
              <a:spcBef>
                <a:spcPts val="1000"/>
              </a:spcBef>
              <a:spcAft>
                <a:spcPts val="1000"/>
              </a:spcAft>
              <a:buClr>
                <a:srgbClr val="24292F"/>
              </a:buClr>
              <a:buSzPts val="1400"/>
              <a:buChar char="●"/>
            </a:pPr>
            <a:r>
              <a:rPr lang="en" sz="1400">
                <a:solidFill>
                  <a:srgbClr val="24292F"/>
                </a:solidFill>
                <a:highlight>
                  <a:schemeClr val="lt1"/>
                </a:highlight>
              </a:rPr>
              <a:t>Unique rows  characterized by entries from a country on a certain date</a:t>
            </a:r>
            <a:endParaRPr sz="1400">
              <a:solidFill>
                <a:srgbClr val="24292F"/>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 to be Answered by Analysis</a:t>
            </a:r>
            <a:endParaRPr/>
          </a:p>
        </p:txBody>
      </p:sp>
      <p:sp>
        <p:nvSpPr>
          <p:cNvPr id="129" name="Google Shape;129;p17"/>
          <p:cNvSpPr/>
          <p:nvPr/>
        </p:nvSpPr>
        <p:spPr>
          <a:xfrm>
            <a:off x="432350" y="1304875"/>
            <a:ext cx="4025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a:t>
            </a:r>
            <a:r>
              <a:rPr lang="en">
                <a:solidFill>
                  <a:schemeClr val="lt1"/>
                </a:solidFill>
              </a:rPr>
              <a:t>1</a:t>
            </a:r>
            <a:endParaRPr>
              <a:solidFill>
                <a:schemeClr val="lt1"/>
              </a:solidFill>
            </a:endParaRPr>
          </a:p>
        </p:txBody>
      </p:sp>
      <p:sp>
        <p:nvSpPr>
          <p:cNvPr id="131" name="Google Shape;131;p17"/>
          <p:cNvSpPr/>
          <p:nvPr/>
        </p:nvSpPr>
        <p:spPr>
          <a:xfrm>
            <a:off x="4910324" y="1304875"/>
            <a:ext cx="3775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60519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2</a:t>
            </a:r>
            <a:endParaRPr>
              <a:solidFill>
                <a:schemeClr val="lt1"/>
              </a:solidFill>
            </a:endParaRPr>
          </a:p>
        </p:txBody>
      </p:sp>
      <p:sp>
        <p:nvSpPr>
          <p:cNvPr id="133" name="Google Shape;133;p17"/>
          <p:cNvSpPr txBox="1"/>
          <p:nvPr/>
        </p:nvSpPr>
        <p:spPr>
          <a:xfrm>
            <a:off x="534925" y="2139700"/>
            <a:ext cx="355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What differences exist between the health outcomes of people from different countries? </a:t>
            </a:r>
            <a:endParaRPr sz="1600">
              <a:latin typeface="Roboto"/>
              <a:ea typeface="Roboto"/>
              <a:cs typeface="Roboto"/>
              <a:sym typeface="Roboto"/>
            </a:endParaRPr>
          </a:p>
        </p:txBody>
      </p:sp>
      <p:sp>
        <p:nvSpPr>
          <p:cNvPr id="134" name="Google Shape;134;p17"/>
          <p:cNvSpPr txBox="1"/>
          <p:nvPr/>
        </p:nvSpPr>
        <p:spPr>
          <a:xfrm>
            <a:off x="5021775" y="2139700"/>
            <a:ext cx="35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How can future health outcomes be predicted from this data?</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descr="Background pointer shape in timeline graphic" id="139" name="Google Shape;139;p18"/>
          <p:cNvSpPr/>
          <p:nvPr/>
        </p:nvSpPr>
        <p:spPr>
          <a:xfrm>
            <a:off x="340934" y="3012225"/>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0" name="Google Shape;140;p18"/>
          <p:cNvGrpSpPr/>
          <p:nvPr/>
        </p:nvGrpSpPr>
        <p:grpSpPr>
          <a:xfrm>
            <a:off x="969270" y="2418565"/>
            <a:ext cx="198900" cy="593656"/>
            <a:chOff x="777447" y="1610215"/>
            <a:chExt cx="198900" cy="593656"/>
          </a:xfrm>
        </p:grpSpPr>
        <p:cxnSp>
          <p:nvCxnSpPr>
            <p:cNvPr id="141" name="Google Shape;141;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8"/>
          <p:cNvSpPr txBox="1"/>
          <p:nvPr>
            <p:ph idx="4294967295" type="body"/>
          </p:nvPr>
        </p:nvSpPr>
        <p:spPr>
          <a:xfrm>
            <a:off x="2035600" y="4507700"/>
            <a:ext cx="1614000" cy="59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Data Loaded</a:t>
            </a:r>
            <a:endParaRPr sz="1600"/>
          </a:p>
        </p:txBody>
      </p:sp>
      <p:sp>
        <p:nvSpPr>
          <p:cNvPr descr="Background pointer shape in timeline graphic" id="144" name="Google Shape;144;p18"/>
          <p:cNvSpPr/>
          <p:nvPr/>
        </p:nvSpPr>
        <p:spPr>
          <a:xfrm>
            <a:off x="1817054" y="3012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5" name="Google Shape;145;p18"/>
          <p:cNvGrpSpPr/>
          <p:nvPr/>
        </p:nvGrpSpPr>
        <p:grpSpPr>
          <a:xfrm>
            <a:off x="2670932" y="3757733"/>
            <a:ext cx="198900" cy="593656"/>
            <a:chOff x="2223534" y="2938958"/>
            <a:chExt cx="198900" cy="593656"/>
          </a:xfrm>
        </p:grpSpPr>
        <p:cxnSp>
          <p:nvCxnSpPr>
            <p:cNvPr id="146" name="Google Shape;146;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idx="4294967295" type="body"/>
          </p:nvPr>
        </p:nvSpPr>
        <p:spPr>
          <a:xfrm>
            <a:off x="155687" y="17971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Exploratory Analysis</a:t>
            </a:r>
            <a:endParaRPr sz="1600"/>
          </a:p>
        </p:txBody>
      </p:sp>
      <p:sp>
        <p:nvSpPr>
          <p:cNvPr descr="Background pointer shape in timeline graphic" id="149" name="Google Shape;149;p18"/>
          <p:cNvSpPr/>
          <p:nvPr/>
        </p:nvSpPr>
        <p:spPr>
          <a:xfrm>
            <a:off x="3471973" y="3012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0" name="Google Shape;150;p18"/>
          <p:cNvGrpSpPr/>
          <p:nvPr/>
        </p:nvGrpSpPr>
        <p:grpSpPr>
          <a:xfrm>
            <a:off x="4319520" y="2418565"/>
            <a:ext cx="198900" cy="593656"/>
            <a:chOff x="3918084" y="1610215"/>
            <a:chExt cx="198900" cy="593656"/>
          </a:xfrm>
        </p:grpSpPr>
        <p:cxnSp>
          <p:nvCxnSpPr>
            <p:cNvPr id="151" name="Google Shape;151;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2" name="Google Shape;152;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txBox="1"/>
          <p:nvPr>
            <p:ph idx="4294967295" type="body"/>
          </p:nvPr>
        </p:nvSpPr>
        <p:spPr>
          <a:xfrm>
            <a:off x="3297582" y="17971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Database Established</a:t>
            </a:r>
            <a:endParaRPr sz="1600"/>
          </a:p>
        </p:txBody>
      </p:sp>
      <p:sp>
        <p:nvSpPr>
          <p:cNvPr descr="Background pointer shape in timeline graphic" id="154" name="Google Shape;154;p18"/>
          <p:cNvSpPr/>
          <p:nvPr/>
        </p:nvSpPr>
        <p:spPr>
          <a:xfrm>
            <a:off x="5126893" y="3012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5" name="Google Shape;155;p18"/>
          <p:cNvGrpSpPr/>
          <p:nvPr/>
        </p:nvGrpSpPr>
        <p:grpSpPr>
          <a:xfrm>
            <a:off x="5945620" y="3757733"/>
            <a:ext cx="198900" cy="593656"/>
            <a:chOff x="5958946" y="2938958"/>
            <a:chExt cx="198900" cy="593656"/>
          </a:xfrm>
        </p:grpSpPr>
        <p:cxnSp>
          <p:nvCxnSpPr>
            <p:cNvPr id="156" name="Google Shape;156;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7" name="Google Shape;157;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8"/>
          <p:cNvSpPr txBox="1"/>
          <p:nvPr>
            <p:ph idx="4294967295" type="body"/>
          </p:nvPr>
        </p:nvSpPr>
        <p:spPr>
          <a:xfrm>
            <a:off x="5031052" y="4351400"/>
            <a:ext cx="22428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Preprocessing of Data and Running ML</a:t>
            </a:r>
            <a:endParaRPr sz="1600"/>
          </a:p>
        </p:txBody>
      </p:sp>
      <p:sp>
        <p:nvSpPr>
          <p:cNvPr descr="Background pointer shape in timeline graphic" id="159" name="Google Shape;159;p18"/>
          <p:cNvSpPr/>
          <p:nvPr/>
        </p:nvSpPr>
        <p:spPr>
          <a:xfrm>
            <a:off x="6781813" y="3012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60" name="Google Shape;160;p18"/>
          <p:cNvGrpSpPr/>
          <p:nvPr/>
        </p:nvGrpSpPr>
        <p:grpSpPr>
          <a:xfrm>
            <a:off x="7669782" y="2418565"/>
            <a:ext cx="198900" cy="593656"/>
            <a:chOff x="3918084" y="1610215"/>
            <a:chExt cx="198900" cy="593656"/>
          </a:xfrm>
        </p:grpSpPr>
        <p:cxnSp>
          <p:nvCxnSpPr>
            <p:cNvPr id="161" name="Google Shape;161;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8"/>
          <p:cNvSpPr txBox="1"/>
          <p:nvPr>
            <p:ph idx="4294967295" type="body"/>
          </p:nvPr>
        </p:nvSpPr>
        <p:spPr>
          <a:xfrm>
            <a:off x="6685979" y="17971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Visualizations</a:t>
            </a:r>
            <a:r>
              <a:rPr lang="en" sz="1600"/>
              <a:t> Created</a:t>
            </a:r>
            <a:endParaRPr sz="1600"/>
          </a:p>
        </p:txBody>
      </p:sp>
      <p:sp>
        <p:nvSpPr>
          <p:cNvPr id="164" name="Google Shape;164;p18"/>
          <p:cNvSpPr txBox="1"/>
          <p:nvPr>
            <p:ph idx="4294967295" type="title"/>
          </p:nvPr>
        </p:nvSpPr>
        <p:spPr>
          <a:xfrm>
            <a:off x="311700" y="574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Roadmap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70" name="Google Shape;170;p19"/>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1" name="Google Shape;171;p19"/>
          <p:cNvSpPr txBox="1"/>
          <p:nvPr/>
        </p:nvSpPr>
        <p:spPr>
          <a:xfrm>
            <a:off x="534925" y="2139700"/>
            <a:ext cx="803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Exploratory analysis was completed to better understand the data. Utilizing Python, the data was explored to determine the nature of each column, the number of values contained in each column, and the significance of each column. For example, exploration included </a:t>
            </a:r>
            <a:r>
              <a:rPr lang="en">
                <a:solidFill>
                  <a:srgbClr val="24292F"/>
                </a:solidFill>
                <a:highlight>
                  <a:srgbClr val="FFFFFF"/>
                </a:highlight>
                <a:latin typeface="Roboto"/>
                <a:ea typeface="Roboto"/>
                <a:cs typeface="Roboto"/>
                <a:sym typeface="Roboto"/>
              </a:rPr>
              <a:t>listing</a:t>
            </a:r>
            <a:r>
              <a:rPr lang="en">
                <a:solidFill>
                  <a:srgbClr val="24292F"/>
                </a:solidFill>
                <a:highlight>
                  <a:srgbClr val="FFFFFF"/>
                </a:highlight>
                <a:latin typeface="Roboto"/>
                <a:ea typeface="Roboto"/>
                <a:cs typeface="Roboto"/>
                <a:sym typeface="Roboto"/>
              </a:rPr>
              <a:t> the </a:t>
            </a:r>
            <a:r>
              <a:rPr lang="en">
                <a:solidFill>
                  <a:srgbClr val="24292F"/>
                </a:solidFill>
                <a:highlight>
                  <a:srgbClr val="FFFFFF"/>
                </a:highlight>
                <a:latin typeface="Roboto"/>
                <a:ea typeface="Roboto"/>
                <a:cs typeface="Roboto"/>
                <a:sym typeface="Roboto"/>
              </a:rPr>
              <a:t>number</a:t>
            </a:r>
            <a:r>
              <a:rPr lang="en">
                <a:solidFill>
                  <a:srgbClr val="24292F"/>
                </a:solidFill>
                <a:highlight>
                  <a:srgbClr val="FFFFFF"/>
                </a:highlight>
                <a:latin typeface="Roboto"/>
                <a:ea typeface="Roboto"/>
                <a:cs typeface="Roboto"/>
                <a:sym typeface="Roboto"/>
              </a:rPr>
              <a:t> of entries per country and the number of missing values per country.</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a:t>
            </a:r>
            <a:endParaRPr/>
          </a:p>
        </p:txBody>
      </p:sp>
      <p:sp>
        <p:nvSpPr>
          <p:cNvPr id="177" name="Google Shape;177;p2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8" name="Google Shape;178;p2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79" name="Google Shape;179;p20"/>
          <p:cNvSpPr txBox="1"/>
          <p:nvPr>
            <p:ph idx="4294967295" type="body"/>
          </p:nvPr>
        </p:nvSpPr>
        <p:spPr>
          <a:xfrm>
            <a:off x="311700" y="2070575"/>
            <a:ext cx="25923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rows contained the same format of data </a:t>
            </a:r>
            <a:endParaRPr sz="1600"/>
          </a:p>
          <a:p>
            <a:pPr indent="-330200" lvl="0" marL="457200" rtl="0" algn="l">
              <a:spcBef>
                <a:spcPts val="0"/>
              </a:spcBef>
              <a:spcAft>
                <a:spcPts val="0"/>
              </a:spcAft>
              <a:buSzPts val="1600"/>
              <a:buChar char="●"/>
            </a:pPr>
            <a:r>
              <a:rPr lang="en" sz="1600"/>
              <a:t>E.g. multiple </a:t>
            </a:r>
            <a:r>
              <a:rPr lang="en" sz="1600"/>
              <a:t>continents</a:t>
            </a:r>
            <a:r>
              <a:rPr lang="en" sz="1600"/>
              <a:t> were listed within the location column which </a:t>
            </a:r>
            <a:r>
              <a:rPr lang="en" sz="1600"/>
              <a:t>predominantly</a:t>
            </a:r>
            <a:r>
              <a:rPr lang="en" sz="1600"/>
              <a:t> held the names of </a:t>
            </a:r>
            <a:r>
              <a:rPr lang="en" sz="1600"/>
              <a:t>countries</a:t>
            </a:r>
            <a:endParaRPr sz="1600"/>
          </a:p>
        </p:txBody>
      </p:sp>
      <p:sp>
        <p:nvSpPr>
          <p:cNvPr id="180" name="Google Shape;180;p2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1" name="Google Shape;181;p2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82" name="Google Shape;182;p20"/>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SzPts val="1600"/>
              <a:buChar char="●"/>
            </a:pPr>
            <a:r>
              <a:rPr lang="en" sz="1600"/>
              <a:t>There were several null values within the dataset</a:t>
            </a:r>
            <a:endParaRPr sz="1600"/>
          </a:p>
        </p:txBody>
      </p:sp>
      <p:sp>
        <p:nvSpPr>
          <p:cNvPr id="183" name="Google Shape;183;p2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4" name="Google Shape;184;p2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85" name="Google Shape;185;p20"/>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null values could be dropped as it would severely </a:t>
            </a:r>
            <a:r>
              <a:rPr lang="en" sz="1600"/>
              <a:t>diminish</a:t>
            </a:r>
            <a:r>
              <a:rPr lang="en" sz="1600"/>
              <a:t> necessary data points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a:t>
            </a:r>
            <a:endParaRPr/>
          </a:p>
        </p:txBody>
      </p:sp>
      <p:grpSp>
        <p:nvGrpSpPr>
          <p:cNvPr id="191" name="Google Shape;191;p21"/>
          <p:cNvGrpSpPr/>
          <p:nvPr/>
        </p:nvGrpSpPr>
        <p:grpSpPr>
          <a:xfrm>
            <a:off x="401725" y="1228664"/>
            <a:ext cx="8430700" cy="3009507"/>
            <a:chOff x="431925" y="1304875"/>
            <a:chExt cx="2628925" cy="3416400"/>
          </a:xfrm>
        </p:grpSpPr>
        <p:sp>
          <p:nvSpPr>
            <p:cNvPr id="192" name="Google Shape;192;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AWS utilized to </a:t>
              </a:r>
              <a:r>
                <a:rPr lang="en" sz="1600">
                  <a:latin typeface="Roboto"/>
                  <a:ea typeface="Roboto"/>
                  <a:cs typeface="Roboto"/>
                  <a:sym typeface="Roboto"/>
                </a:rPr>
                <a:t>allow</a:t>
              </a:r>
              <a:r>
                <a:rPr lang="en" sz="1600">
                  <a:latin typeface="Roboto"/>
                  <a:ea typeface="Roboto"/>
                  <a:cs typeface="Roboto"/>
                  <a:sym typeface="Roboto"/>
                </a:rPr>
                <a:t> cohesive access of data and database to all group members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CSV file from [DATE] uploaded into S3 bucket to be accessed with PySpark</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RDS </a:t>
              </a:r>
              <a:r>
                <a:rPr lang="en" sz="1600">
                  <a:latin typeface="Roboto"/>
                  <a:ea typeface="Roboto"/>
                  <a:cs typeface="Roboto"/>
                  <a:sym typeface="Roboto"/>
                </a:rPr>
                <a:t>instance</a:t>
              </a:r>
              <a:r>
                <a:rPr lang="en" sz="1600">
                  <a:latin typeface="Roboto"/>
                  <a:ea typeface="Roboto"/>
                  <a:cs typeface="Roboto"/>
                  <a:sym typeface="Roboto"/>
                </a:rPr>
                <a:t> created to connect to Postgres within local PgAdmin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t/>
              </a:r>
              <a:endParaRPr sz="16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