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d29a0f314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d29a0f3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d29a0f314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d29a0f31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d29a0f314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d29a0f31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d29a0f31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d29a0f31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d29a0f3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d29a0f3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29a0f31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29a0f3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29a0f31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d29a0f3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d29a0f31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d29a0f3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e30575f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e30575f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e30575f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e30575f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dc.gov/csels/dsepd/ss1978/lesson1/section11.html" TargetMode="External"/><Relationship Id="rId4" Type="http://schemas.openxmlformats.org/officeDocument/2006/relationships/hyperlink" Target="https://www.cnbc.com/2021/09/20/covid-is-americas-deadliest-pandemic-as-us-fatalities-near-1918-flu-estimates.html" TargetMode="External"/><Relationship Id="rId5" Type="http://schemas.openxmlformats.org/officeDocument/2006/relationships/hyperlink" Target="https://scdhec.gov/covid19/managing-covid-19-endemi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wid/covid-19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Analysis: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International Trends in COVID-19 Cases and Deaths</a:t>
            </a:r>
            <a:endParaRPr sz="1900"/>
          </a:p>
        </p:txBody>
      </p:sp>
      <p:sp>
        <p:nvSpPr>
          <p:cNvPr id="87" name="Google Shape;87;p13"/>
          <p:cNvSpPr txBox="1"/>
          <p:nvPr/>
        </p:nvSpPr>
        <p:spPr>
          <a:xfrm>
            <a:off x="644650" y="3621025"/>
            <a:ext cx="75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Haley Miller, Maggie Samaan, Richard Hamilton, Aishwarya Karthik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32350" y="1304875"/>
            <a:ext cx="74268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534925" y="2139700"/>
            <a:ext cx="80376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Utilizing AWS, an RDS instance was created to access the data file located in an S3 bucket. PySpark was then used to load the data and create a column was added to act as an identifier for the various rows of data (“id_row”). Following, the data type of the “date” column was changed to accurately indicate the date data type. From there, the data was split into two dataframes (cases_data and demos_data) to reflect data relating to the COVID-19 cases and the data relating to the demographics of individuals diagnosed with COVID-19, respectively. Lastly, PySpark was used again to load the dataframes into Postgres tables.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432350" y="1304875"/>
            <a:ext cx="74268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432350" y="2098550"/>
            <a:ext cx="80376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Postgres, the cases_data and demos_data tables were joined on the “id_row” column with a full outer join into the table combined_COVID_data. The data was filtered to only include valid countries within the location column and loaded into the table all_countries_data. A connection was made from the database to the next phase of analysis-the machine learning component. Please see the ERD below for the relationship between tables.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15" name="Google Shape;215;p24"/>
          <p:cNvSpPr txBox="1"/>
          <p:nvPr>
            <p:ph idx="4294967295" type="body"/>
          </p:nvPr>
        </p:nvSpPr>
        <p:spPr>
          <a:xfrm>
            <a:off x="432350" y="2070575"/>
            <a:ext cx="8400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Data was preprocessed and 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loaded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into a neural network to predict future COVID cases.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6" name="Google Shape;216;p24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</a:t>
            </a:r>
            <a:r>
              <a:rPr lang="en"/>
              <a:t>languages</a:t>
            </a:r>
            <a:r>
              <a:rPr lang="en"/>
              <a:t>, tools, algorithms used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5" name="Google Shape;225;p25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26" name="Google Shape;226;p25"/>
          <p:cNvGrpSpPr/>
          <p:nvPr/>
        </p:nvGrpSpPr>
        <p:grpSpPr>
          <a:xfrm>
            <a:off x="1313413" y="1305605"/>
            <a:ext cx="5764800" cy="972900"/>
            <a:chOff x="1313413" y="1305605"/>
            <a:chExt cx="5764800" cy="972900"/>
          </a:xfrm>
        </p:grpSpPr>
        <p:cxnSp>
          <p:nvCxnSpPr>
            <p:cNvPr id="227" name="Google Shape;227;p25"/>
            <p:cNvCxnSpPr>
              <a:stCxn id="222" idx="2"/>
              <a:endCxn id="228" idx="0"/>
            </p:cNvCxnSpPr>
            <p:nvPr/>
          </p:nvCxnSpPr>
          <p:spPr>
            <a:xfrm flipH="1" rot="5400000">
              <a:off x="2872063" y="-253045"/>
              <a:ext cx="441000" cy="3558300"/>
            </a:xfrm>
            <a:prstGeom prst="bentConnector5">
              <a:avLst>
                <a:gd fmla="val -53997" name="adj1"/>
                <a:gd fmla="val 50001" name="adj2"/>
                <a:gd fmla="val 153998" name="adj3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25"/>
            <p:cNvCxnSpPr>
              <a:stCxn id="222" idx="2"/>
              <a:endCxn id="230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1" name="Google Shape;231;p25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588725" y="13055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>
            <p:ph idx="4294967295" type="body"/>
          </p:nvPr>
        </p:nvSpPr>
        <p:spPr>
          <a:xfrm>
            <a:off x="959225" y="19018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3" name="Google Shape;233;p25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235" name="Google Shape;235;p25"/>
            <p:cNvCxnSpPr>
              <a:stCxn id="231" idx="2"/>
              <a:endCxn id="236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25"/>
            <p:cNvCxnSpPr>
              <a:stCxn id="231" idx="2"/>
              <a:endCxn id="238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25"/>
            <p:cNvCxnSpPr>
              <a:stCxn id="231" idx="2"/>
              <a:endCxn id="240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1" name="Google Shape;241;p25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3" name="Google Shape;243;p25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6" name="Google Shape;246;p25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9" name="Google Shape;249;p25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2" name="Google Shape;252;p25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53" name="Google Shape;253;p25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54" name="Google Shape;254;p25"/>
            <p:cNvCxnSpPr>
              <a:stCxn id="250" idx="2"/>
              <a:endCxn id="255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25"/>
            <p:cNvCxnSpPr>
              <a:stCxn id="250" idx="2"/>
              <a:endCxn id="257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8" name="Google Shape;258;p25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0" name="Google Shape;260;p25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3" name="Google Shape;263;p25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Technologies, languages, tools, algorithms used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 txBox="1"/>
          <p:nvPr>
            <p:ph idx="2" type="body"/>
          </p:nvPr>
        </p:nvSpPr>
        <p:spPr>
          <a:xfrm>
            <a:off x="4980650" y="9985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191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2"/>
                </a:highlight>
              </a:rPr>
              <a:t>- Software &amp; Framework:Python (3.7.13), Jupyter Notebook (6.4.11), Anaconda (4.13.0), PostgreSQL (11.15-R1), pgAdmin4 (6.7), Spark (3.2.1), Visual Studio Code (1.65.0)</a:t>
            </a:r>
            <a:endParaRPr sz="1400">
              <a:highlight>
                <a:schemeClr val="accent2"/>
              </a:highlight>
            </a:endParaRPr>
          </a:p>
          <a:p>
            <a:pPr indent="0" lvl="0" marL="4191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accent2"/>
              </a:highlight>
            </a:endParaRPr>
          </a:p>
          <a:p>
            <a:pPr indent="0" lvl="0" marL="4191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2"/>
                </a:highlight>
              </a:rPr>
              <a:t>- Libraries &amp; Packages: Pandas (1.3.5), matplotlib (3.5.1), NumPy (1.21.5), PySpark, JAVA, PostgreSQL driver, MLlib, Scikit-learn (1.0.2), Scikit-learn (0.23.2) for Ensemble Learning, imbalanced-learn library (0.7.0) tensorflow (2.3.0), keras-applications (1.0.8),  keras-preprocessing (1.1.2), psycopg2 (2.9.3)</a:t>
            </a:r>
            <a:endParaRPr sz="1400">
              <a:highlight>
                <a:schemeClr val="accent2"/>
              </a:highlight>
            </a:endParaRPr>
          </a:p>
          <a:p>
            <a:pPr indent="0" lvl="0" marL="4191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accent2"/>
              </a:highlight>
            </a:endParaRPr>
          </a:p>
          <a:p>
            <a:pPr indent="0" lvl="0" marL="4191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2"/>
                </a:highlight>
              </a:rPr>
              <a:t>- Online Tools: AWS RDS, AWS S3, Google Colaboratory Notebooks, [COVID_19_Analysis GitHub Repository]</a:t>
            </a:r>
            <a:endParaRPr sz="1400"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7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75" name="Google Shape;275;p27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27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27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27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27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27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27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27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27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27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85" name="Google Shape;285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grpSp>
        <p:nvGrpSpPr>
          <p:cNvPr id="286" name="Google Shape;286;p27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87" name="Google Shape;287;p27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88" name="Google Shape;288;p27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7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97" name="Google Shape;297;p27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98" name="Google Shape;298;p27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7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2" name="Google Shape;312;p2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https://www.cdc.gov/csels/dsepd/ss1978/lesson1/section11.html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https://www.cnbc.com/2021/09/20/covid-is-americas-deadliest-pandemic-as-us-fatalities-near-1918-flu-estimates.html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https://scdhec.gov/covid19/managing-covid-19-endemic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Overview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01725" y="1228664"/>
            <a:ext cx="8430699" cy="3009507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401700" y="12287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401775" y="1511800"/>
            <a:ext cx="8430600" cy="28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epidemic</a:t>
            </a:r>
            <a:r>
              <a:rPr lang="en"/>
              <a:t> refers to an unexpected increase in cases of disease in a specific area</a:t>
            </a:r>
            <a:r>
              <a:rPr lang="en">
                <a:solidFill>
                  <a:srgbClr val="191E3F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pandemic</a:t>
            </a:r>
            <a:r>
              <a:rPr lang="en"/>
              <a:t> is an epidemic that has spanned across locations</a:t>
            </a:r>
            <a:r>
              <a:rPr lang="en">
                <a:solidFill>
                  <a:srgbClr val="191E3F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COVID-19 is now the deadliest pandemic in the history of the United States, as of September 2021</a:t>
            </a:r>
            <a:r>
              <a:rPr lang="en">
                <a:solidFill>
                  <a:srgbClr val="191E3F"/>
                </a:solidFill>
                <a:highlight>
                  <a:srgbClr val="FFFFFF"/>
                </a:highlight>
              </a:rPr>
              <a:t>²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entities are now treating COVID-19 as </a:t>
            </a:r>
            <a:r>
              <a:rPr b="1" lang="en"/>
              <a:t>endemic</a:t>
            </a:r>
            <a:r>
              <a:rPr lang="en"/>
              <a:t>- a disease that continually circulates a population or area with occasional outbreaks</a:t>
            </a:r>
            <a:r>
              <a:rPr lang="en">
                <a:solidFill>
                  <a:srgbClr val="191E3F"/>
                </a:solidFill>
                <a:highlight>
                  <a:srgbClr val="FFFFFF"/>
                </a:highlight>
              </a:rPr>
              <a:t>³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01700" y="4449050"/>
            <a:ext cx="2494500" cy="365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03125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00760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937850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Epidemic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884488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Pan</a:t>
            </a:r>
            <a:r>
              <a:rPr lang="en">
                <a:solidFill>
                  <a:schemeClr val="lt1"/>
                </a:solidFill>
              </a:rPr>
              <a:t>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6831150" y="4401050"/>
            <a:ext cx="1851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Endemic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COVID-19 Analysis</a:t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32350" y="1912675"/>
            <a:ext cx="53559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F"/>
              </a:buClr>
              <a:buSzPts val="1600"/>
              <a:buChar char="●"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</a:rPr>
              <a:t>Create a functional </a:t>
            </a: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</a:rPr>
              <a:t>prediction</a:t>
            </a: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</a:rPr>
              <a:t> model relating to the healthcare/medical field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Char char="●"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</a:rPr>
              <a:t>Several topics considered including cancer, malaria, and COVID-19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Char char="●"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</a:rPr>
              <a:t>COVID-19 selected due to availability of current data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Char char="●"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</a:rPr>
              <a:t>Analysis of COVID-19 to </a:t>
            </a:r>
            <a:r>
              <a:rPr lang="en" sz="1600">
                <a:solidFill>
                  <a:srgbClr val="24292F"/>
                </a:solidFill>
                <a:highlight>
                  <a:schemeClr val="lt1"/>
                </a:highlight>
              </a:rPr>
              <a:t>ultimately to predict the health outcomes in future populations 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5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950" y="2403815"/>
            <a:ext cx="2348674" cy="1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6199950" y="4279300"/>
            <a:ext cx="180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4D4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CDC/SCIENCE PHOTO LIBRARY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32350" y="1304875"/>
            <a:ext cx="41397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432350" y="1451575"/>
            <a:ext cx="31887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World in Data (OWID)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311700" y="1912675"/>
            <a:ext cx="41397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An organization that focuses on researching international crises including issues like climate change, war, and disease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Dataset compiled from multiple data sources including Johns Hopkins University, Oxford Government Response Tracker, UN, and World Bank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Along with information contained on the website, dataset and explanation of data easily 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accessible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at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https://github.com/owid/covid-19-data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718299" y="1304875"/>
            <a:ext cx="40209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623022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4572050" y="1980275"/>
            <a:ext cx="4329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chemeClr val="lt1"/>
                </a:highlight>
              </a:rPr>
              <a:t>Several data fields within dataset continue to be updated daily (e.g. number of cases and deaths)</a:t>
            </a:r>
            <a:endParaRPr sz="14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67 columns and 198,847 rows of data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chemeClr val="lt1"/>
                </a:highlight>
              </a:rPr>
              <a:t>Columns indicate international data</a:t>
            </a:r>
            <a:r>
              <a:rPr lang="en" sz="1400">
                <a:solidFill>
                  <a:srgbClr val="24292F"/>
                </a:solidFill>
                <a:highlight>
                  <a:schemeClr val="lt1"/>
                </a:highlight>
              </a:rPr>
              <a:t> including country, COVID-19 cases, COVID-19 deaths, vaccinations, population, and several other factors in reference to the COVID-19 pandemic</a:t>
            </a:r>
            <a:endParaRPr sz="14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chemeClr val="lt1"/>
                </a:highlight>
              </a:rPr>
              <a:t>Unique rows  characterized by entries from a country on a certain date</a:t>
            </a:r>
            <a:endParaRPr sz="1400">
              <a:solidFill>
                <a:srgbClr val="24292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 to be Answered by Analysis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32350" y="1304875"/>
            <a:ext cx="40254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910324" y="1304875"/>
            <a:ext cx="3775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605192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34925" y="2139700"/>
            <a:ext cx="355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differences exist between the health outcomes of people from different countries?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021775" y="2139700"/>
            <a:ext cx="35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future health outcomes be predicted from this data?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9" name="Google Shape;139;p18"/>
          <p:cNvSpPr/>
          <p:nvPr/>
        </p:nvSpPr>
        <p:spPr>
          <a:xfrm>
            <a:off x="340934" y="301222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969270" y="2418565"/>
            <a:ext cx="198900" cy="593656"/>
            <a:chOff x="777447" y="1610215"/>
            <a:chExt cx="198900" cy="593656"/>
          </a:xfrm>
        </p:grpSpPr>
        <p:cxnSp>
          <p:nvCxnSpPr>
            <p:cNvPr id="141" name="Google Shape;141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2035600" y="4507700"/>
            <a:ext cx="16140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Loaded</a:t>
            </a:r>
            <a:endParaRPr sz="1600"/>
          </a:p>
        </p:txBody>
      </p:sp>
      <p:sp>
        <p:nvSpPr>
          <p:cNvPr descr="Background pointer shape in timeline graphic" id="144" name="Google Shape;144;p18"/>
          <p:cNvSpPr/>
          <p:nvPr/>
        </p:nvSpPr>
        <p:spPr>
          <a:xfrm>
            <a:off x="1817054" y="30122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8"/>
          <p:cNvGrpSpPr/>
          <p:nvPr/>
        </p:nvGrpSpPr>
        <p:grpSpPr>
          <a:xfrm>
            <a:off x="2670932" y="3757733"/>
            <a:ext cx="198900" cy="593656"/>
            <a:chOff x="2223534" y="2938958"/>
            <a:chExt cx="198900" cy="593656"/>
          </a:xfrm>
        </p:grpSpPr>
        <p:cxnSp>
          <p:nvCxnSpPr>
            <p:cNvPr id="146" name="Google Shape;146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155687" y="17971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Exploratory Analysis</a:t>
            </a:r>
            <a:endParaRPr sz="1600"/>
          </a:p>
        </p:txBody>
      </p:sp>
      <p:sp>
        <p:nvSpPr>
          <p:cNvPr descr="Background pointer shape in timeline graphic" id="149" name="Google Shape;149;p18"/>
          <p:cNvSpPr/>
          <p:nvPr/>
        </p:nvSpPr>
        <p:spPr>
          <a:xfrm>
            <a:off x="3471973" y="30122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8"/>
          <p:cNvGrpSpPr/>
          <p:nvPr/>
        </p:nvGrpSpPr>
        <p:grpSpPr>
          <a:xfrm>
            <a:off x="4319520" y="2418565"/>
            <a:ext cx="198900" cy="593656"/>
            <a:chOff x="3918084" y="1610215"/>
            <a:chExt cx="198900" cy="593656"/>
          </a:xfrm>
        </p:grpSpPr>
        <p:cxnSp>
          <p:nvCxnSpPr>
            <p:cNvPr id="151" name="Google Shape;15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8"/>
          <p:cNvSpPr txBox="1"/>
          <p:nvPr>
            <p:ph idx="4294967295" type="body"/>
          </p:nvPr>
        </p:nvSpPr>
        <p:spPr>
          <a:xfrm>
            <a:off x="3297582" y="17971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Database Established</a:t>
            </a:r>
            <a:endParaRPr sz="1600"/>
          </a:p>
        </p:txBody>
      </p:sp>
      <p:sp>
        <p:nvSpPr>
          <p:cNvPr descr="Background pointer shape in timeline graphic" id="154" name="Google Shape;154;p18"/>
          <p:cNvSpPr/>
          <p:nvPr/>
        </p:nvSpPr>
        <p:spPr>
          <a:xfrm>
            <a:off x="5126893" y="30122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8"/>
          <p:cNvGrpSpPr/>
          <p:nvPr/>
        </p:nvGrpSpPr>
        <p:grpSpPr>
          <a:xfrm>
            <a:off x="5945620" y="3757733"/>
            <a:ext cx="198900" cy="593656"/>
            <a:chOff x="5958946" y="2938958"/>
            <a:chExt cx="198900" cy="593656"/>
          </a:xfrm>
        </p:grpSpPr>
        <p:cxnSp>
          <p:nvCxnSpPr>
            <p:cNvPr id="156" name="Google Shape;156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8"/>
          <p:cNvSpPr txBox="1"/>
          <p:nvPr>
            <p:ph idx="4294967295" type="body"/>
          </p:nvPr>
        </p:nvSpPr>
        <p:spPr>
          <a:xfrm>
            <a:off x="5031052" y="43514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Preprocessing of Data and Running ML</a:t>
            </a:r>
            <a:endParaRPr sz="1600"/>
          </a:p>
        </p:txBody>
      </p:sp>
      <p:sp>
        <p:nvSpPr>
          <p:cNvPr descr="Background pointer shape in timeline graphic" id="159" name="Google Shape;159;p18"/>
          <p:cNvSpPr/>
          <p:nvPr/>
        </p:nvSpPr>
        <p:spPr>
          <a:xfrm>
            <a:off x="6781813" y="30122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7669782" y="2418565"/>
            <a:ext cx="198900" cy="593656"/>
            <a:chOff x="3918084" y="1610215"/>
            <a:chExt cx="198900" cy="593656"/>
          </a:xfrm>
        </p:grpSpPr>
        <p:cxnSp>
          <p:nvCxnSpPr>
            <p:cNvPr id="161" name="Google Shape;16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8"/>
          <p:cNvSpPr txBox="1"/>
          <p:nvPr>
            <p:ph idx="4294967295" type="body"/>
          </p:nvPr>
        </p:nvSpPr>
        <p:spPr>
          <a:xfrm>
            <a:off x="6685979" y="17971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Visualizations</a:t>
            </a:r>
            <a:r>
              <a:rPr lang="en" sz="1600"/>
              <a:t> Created</a:t>
            </a:r>
            <a:endParaRPr sz="1600"/>
          </a:p>
        </p:txBody>
      </p:sp>
      <p:sp>
        <p:nvSpPr>
          <p:cNvPr id="164" name="Google Shape;164;p18"/>
          <p:cNvSpPr txBox="1"/>
          <p:nvPr>
            <p:ph idx="4294967295" type="title"/>
          </p:nvPr>
        </p:nvSpPr>
        <p:spPr>
          <a:xfrm>
            <a:off x="311700" y="574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Roadmap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66113" y="277250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4294967295" type="body"/>
          </p:nvPr>
        </p:nvSpPr>
        <p:spPr>
          <a:xfrm>
            <a:off x="351838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19"/>
          <p:cNvSpPr txBox="1"/>
          <p:nvPr>
            <p:ph idx="4294967295" type="body"/>
          </p:nvPr>
        </p:nvSpPr>
        <p:spPr>
          <a:xfrm>
            <a:off x="297475" y="3469600"/>
            <a:ext cx="2592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all rows contained the same format of data 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3" name="Google Shape;173;p19"/>
          <p:cNvSpPr/>
          <p:nvPr/>
        </p:nvSpPr>
        <p:spPr>
          <a:xfrm>
            <a:off x="3044777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body"/>
          </p:nvPr>
        </p:nvSpPr>
        <p:spPr>
          <a:xfrm>
            <a:off x="3336150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19"/>
          <p:cNvSpPr txBox="1"/>
          <p:nvPr>
            <p:ph idx="4294967295" type="body"/>
          </p:nvPr>
        </p:nvSpPr>
        <p:spPr>
          <a:xfrm>
            <a:off x="3044771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There were several null values within the dataset</a:t>
            </a:r>
            <a:endParaRPr sz="1600"/>
          </a:p>
        </p:txBody>
      </p:sp>
      <p:sp>
        <p:nvSpPr>
          <p:cNvPr id="176" name="Google Shape;176;p19"/>
          <p:cNvSpPr/>
          <p:nvPr/>
        </p:nvSpPr>
        <p:spPr>
          <a:xfrm>
            <a:off x="5948502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body"/>
          </p:nvPr>
        </p:nvSpPr>
        <p:spPr>
          <a:xfrm>
            <a:off x="6254233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9"/>
          <p:cNvSpPr txBox="1"/>
          <p:nvPr>
            <p:ph idx="4294967295" type="body"/>
          </p:nvPr>
        </p:nvSpPr>
        <p:spPr>
          <a:xfrm>
            <a:off x="5805376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all null values could be dropped as it would severely </a:t>
            </a:r>
            <a:r>
              <a:rPr lang="en" sz="1600"/>
              <a:t>diminish</a:t>
            </a:r>
            <a:r>
              <a:rPr lang="en" sz="1600"/>
              <a:t> necessary data points</a:t>
            </a:r>
            <a:endParaRPr sz="1600"/>
          </a:p>
        </p:txBody>
      </p:sp>
      <p:sp>
        <p:nvSpPr>
          <p:cNvPr id="179" name="Google Shape;179;p19"/>
          <p:cNvSpPr txBox="1"/>
          <p:nvPr/>
        </p:nvSpPr>
        <p:spPr>
          <a:xfrm>
            <a:off x="311700" y="1122950"/>
            <a:ext cx="80376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Utilizing Python and Jupyter Notebook, the data was explored to determine the nature of each column, the number of values contained in each column, and the significance of each column 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Due to the collection and variety of data, there were </a:t>
            </a: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disparities</a:t>
            </a: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the data between both rows and columns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</a:t>
            </a:r>
            <a:endParaRPr/>
          </a:p>
        </p:txBody>
      </p:sp>
      <p:grpSp>
        <p:nvGrpSpPr>
          <p:cNvPr id="185" name="Google Shape;185;p20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186" name="Google Shape;186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AWS used to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allow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cohesive access of data and database to all group members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CSV file from [DATE] uploaded into S3 bucket to be accessed with PySpark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RDS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instance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created to connect to Postgres within local PgAdmin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Google Colab notebook created to start PySpark session and load data from CSV to a dataframe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An id_row was created to be the index for each row of data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(cont.)</a:t>
            </a:r>
            <a:endParaRPr/>
          </a:p>
        </p:txBody>
      </p:sp>
      <p:grpSp>
        <p:nvGrpSpPr>
          <p:cNvPr id="193" name="Google Shape;193;p21"/>
          <p:cNvGrpSpPr/>
          <p:nvPr/>
        </p:nvGrpSpPr>
        <p:grpSpPr>
          <a:xfrm>
            <a:off x="401725" y="1228664"/>
            <a:ext cx="8430700" cy="3009507"/>
            <a:chOff x="431925" y="1304875"/>
            <a:chExt cx="2628925" cy="3416400"/>
          </a:xfrm>
        </p:grpSpPr>
        <p:sp>
          <p:nvSpPr>
            <p:cNvPr id="194" name="Google Shape;194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types were changed to match PySpark schema and schema in the database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Two dataframes were created; one to hold case specific data (number of cases, deaths, hospitalizations etc.) and one to hold demographic information (population, age, poverty, GDP)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Tables created in RDS instance to match data types and columns of the two separate dataframes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loaded from PySpark dataframes to Postgres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