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101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2793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9B41-6173-4512-A285-686FD4C83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D71E8-0A16-4BD9-9018-41FD67F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1CE75-102B-4163-B067-877F59E3B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3C6-4794-4F44-933E-45A338D3625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E8BFB-789B-438B-B149-3D9057A5E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3B5EC-8DDB-474A-AED8-C5751FF7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4CEA-3260-4F29-B112-688F6B498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2502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A2BB5-1AFB-4A13-8F7E-D763A51D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B7923-15D0-4704-AAA2-EAC7F4AA2C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5E046-0B06-42F4-9336-89B369AD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3C6-4794-4F44-933E-45A338D3625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75A68-C9EB-4B3E-B814-B942166C2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9B8A1-C448-4C14-84A2-219830EC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4CEA-3260-4F29-B112-688F6B498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0435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39C51-5008-47F2-990D-6009E30DF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3AC21-5F1C-4E2B-8C0A-D40709846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25940-964C-44EF-9EBD-FF259F2D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3C6-4794-4F44-933E-45A338D3625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FFCDE-6910-47F6-ABBE-171E3D5B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890CB-5220-4CE8-84B8-F3AA18D4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4CEA-3260-4F29-B112-688F6B498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3116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932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329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7357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63313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9060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779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443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D9DF-A763-4B3C-9CA4-0D8D86CD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1EB22-581A-4A76-9DE1-F80CB099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E9E74-0FA7-4B34-AB60-17B7C96D4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3C6-4794-4F44-933E-45A338D3625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4B528-995B-4BE1-836B-CE5C5A5CB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06099-7002-424C-9C24-84B3966D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4CEA-3260-4F29-B112-688F6B498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6960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47D25-F1A9-4734-BFED-B8EB69FA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52326-72D1-468F-85BD-BD6F90610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83E9F-6337-4000-ADBC-6457B3FB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3C6-4794-4F44-933E-45A338D3625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F2906-F2EE-477C-99FE-EA08F1AC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D0C1B-4DF2-4AA4-A387-EC0A582B3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4CEA-3260-4F29-B112-688F6B498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1918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F6B79-31BD-417C-BDB1-34DAE97C9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32F61-3047-45C5-A6D5-A0A6DB2D6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D7A906-4DF2-46D7-A72C-DF495C55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C4604D-A4B6-4F76-B1C1-3B20C436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3C6-4794-4F44-933E-45A338D3625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0C6851-C9B6-4DFD-90CF-79104CE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C2775-2489-4BAD-BE4A-625E6267D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4CEA-3260-4F29-B112-688F6B498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54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9848-572C-4855-85A6-3057522A6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2F7ED-9C70-44B5-B31D-C1A45EFE0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454A1-538F-4CFD-93ED-97859BB11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7516A-ACCF-431F-A4CD-C0C3B5F7DF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AAD45A-BBC3-46A7-8D70-1C90E3FD4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5B5B4F-09B3-4324-8431-CA4975B1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3C6-4794-4F44-933E-45A338D3625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2AD29-9242-4836-8F3D-8643FF3FC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6DF3FB-241D-45E9-869A-119E4DC1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4CEA-3260-4F29-B112-688F6B498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91731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27D6-853E-4758-A8B7-7770D397C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5A5C1-27A9-46C0-BE1F-1D71CF0F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3C6-4794-4F44-933E-45A338D3625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ECFD1-83C7-48CE-A254-3F4E04D8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43EE4-05B5-4926-8E0F-5FDC845FC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4CEA-3260-4F29-B112-688F6B498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6041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C8EF88-08FC-464F-BA54-4E0C4FC3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3C6-4794-4F44-933E-45A338D3625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6C103C-82E1-4A24-8B61-4CDD4507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7D138-3E15-41DF-BC12-29008D2D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4CEA-3260-4F29-B112-688F6B498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601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E5949-9C07-4CD9-9E2E-ED1DD68FA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47BE-7E4B-49D3-9635-BE322BC9B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A455D-CDDC-49ED-BF32-5F3C110E8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C2AFE-A75C-4AA6-A5B6-B0073912C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3C6-4794-4F44-933E-45A338D3625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B1B5C-BA21-440D-BA64-A39FD8F8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3DAB7-DF2D-4297-B3D6-BE6C71FBE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4CEA-3260-4F29-B112-688F6B498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08560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6726-CE64-49AB-BC45-D5BCE244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96543-93F3-400C-B273-6F56C89565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FB0F3-1C5F-43F5-A5C6-450905735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71CC3-6555-4ACF-A3FE-00E587E5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F33C6-4794-4F44-933E-45A338D3625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99D72-C8AC-4266-9651-18CE5A981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EE466-E965-430C-8B20-85807B25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24CEA-3260-4F29-B112-688F6B498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06059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D3A51-54DC-43EC-BDE4-E8F70146A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F4C54-82C9-43CC-A27C-8498B8E86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4EB14-2825-472C-8196-DBF027EF4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BF33C6-4794-4F44-933E-45A338D36256}" type="datetimeFigureOut">
              <a:rPr lang="en-US" smtClean="0"/>
              <a:t>21-Feb-25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162A9-4299-48A0-B433-BFAD77B2B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D6685-B852-4878-A17C-0DCFAE71AF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24CEA-3260-4F29-B112-688F6B4983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6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Azure Cloud Migration &amp; Resource Deployment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will guide you through the key aspects of migrating and deploying resources on Azure, exploring the benefits and steps involved in a successful cloud journey.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186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Team Members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4621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Mohamed Aymen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4200406" y="44621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Abdullah Ahmed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607022" y="44621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Mahmoud Atef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013638" y="44621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Ahmed Hesham</a:t>
            </a:r>
            <a:endParaRPr lang="en-US" sz="2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0015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60427" y="2441972"/>
            <a:ext cx="6009323" cy="5003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900"/>
              </a:lnSpc>
              <a:buNone/>
            </a:pPr>
            <a:r>
              <a:rPr lang="en-US" sz="3150" b="1" kern="0" spc="-95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Introduction to Cloud Computing</a:t>
            </a:r>
            <a:endParaRPr lang="en-US" sz="3150" dirty="0"/>
          </a:p>
        </p:txBody>
      </p:sp>
      <p:sp>
        <p:nvSpPr>
          <p:cNvPr id="4" name="Shape 1"/>
          <p:cNvSpPr/>
          <p:nvPr/>
        </p:nvSpPr>
        <p:spPr>
          <a:xfrm>
            <a:off x="560427" y="3362563"/>
            <a:ext cx="280154" cy="280154"/>
          </a:xfrm>
          <a:prstGeom prst="roundRect">
            <a:avLst>
              <a:gd name="adj" fmla="val 2400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00601" y="3362563"/>
            <a:ext cx="2780348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550" b="1" kern="0" spc="-4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Definition of Cloud Computing</a:t>
            </a:r>
            <a:endParaRPr lang="en-US" sz="1550" dirty="0"/>
          </a:p>
        </p:txBody>
      </p:sp>
      <p:sp>
        <p:nvSpPr>
          <p:cNvPr id="6" name="Text 3"/>
          <p:cNvSpPr/>
          <p:nvPr/>
        </p:nvSpPr>
        <p:spPr>
          <a:xfrm>
            <a:off x="1000601" y="3708678"/>
            <a:ext cx="6234589" cy="7686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4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Cloud computing is the delivery of computing services—including servers, storage, databases, networking, software, and analytics—over the internet ("the cloud") to offer faster innovation, flexible resources, and economies of scale.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7395210" y="3362563"/>
            <a:ext cx="280154" cy="280154"/>
          </a:xfrm>
          <a:prstGeom prst="roundRect">
            <a:avLst>
              <a:gd name="adj" fmla="val 2400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835384" y="3362563"/>
            <a:ext cx="2340769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550" b="1" kern="0" spc="-4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Cloud Computing Models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7835384" y="3708678"/>
            <a:ext cx="6234589" cy="5124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00"/>
              </a:lnSpc>
            </a:pPr>
            <a:r>
              <a:rPr lang="en-US" sz="14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·IaaS (Infrastructure as a Service): Provides virtualized computing resources over the internet.</a:t>
            </a:r>
          </a:p>
        </p:txBody>
      </p:sp>
      <p:sp>
        <p:nvSpPr>
          <p:cNvPr id="10" name="Text 7"/>
          <p:cNvSpPr/>
          <p:nvPr/>
        </p:nvSpPr>
        <p:spPr>
          <a:xfrm>
            <a:off x="7835384" y="4317087"/>
            <a:ext cx="6234589" cy="5124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4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·PaaS (Platform as a Service): Offers a platform allowing customers to develop, run, and manage applications.</a:t>
            </a:r>
            <a:endParaRPr lang="en-US" sz="1400" dirty="0"/>
          </a:p>
        </p:txBody>
      </p:sp>
      <p:sp>
        <p:nvSpPr>
          <p:cNvPr id="11" name="Text 8"/>
          <p:cNvSpPr/>
          <p:nvPr/>
        </p:nvSpPr>
        <p:spPr>
          <a:xfrm>
            <a:off x="7835384" y="4925497"/>
            <a:ext cx="6234589" cy="5124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4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·SaaS (Software as a Service): Delivers software applications over the internet, eliminating the need for installation and maintenance.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560427" y="5778103"/>
            <a:ext cx="280154" cy="280154"/>
          </a:xfrm>
          <a:prstGeom prst="roundRect">
            <a:avLst>
              <a:gd name="adj" fmla="val 2400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1000601" y="5778103"/>
            <a:ext cx="2654379" cy="2501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950"/>
              </a:lnSpc>
              <a:buNone/>
            </a:pPr>
            <a:r>
              <a:rPr lang="en-US" sz="1550" b="1" kern="0" spc="-4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Benefits of Cloud Computing</a:t>
            </a:r>
            <a:endParaRPr lang="en-US" sz="1550" dirty="0"/>
          </a:p>
        </p:txBody>
      </p:sp>
      <p:sp>
        <p:nvSpPr>
          <p:cNvPr id="14" name="Text 11"/>
          <p:cNvSpPr/>
          <p:nvPr/>
        </p:nvSpPr>
        <p:spPr>
          <a:xfrm>
            <a:off x="1000601" y="6124218"/>
            <a:ext cx="13069372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4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·Scalability – Easily scale up or down based on demand.</a:t>
            </a:r>
            <a:endParaRPr lang="en-US" sz="1400" dirty="0"/>
          </a:p>
        </p:txBody>
      </p:sp>
      <p:sp>
        <p:nvSpPr>
          <p:cNvPr id="15" name="Text 12"/>
          <p:cNvSpPr/>
          <p:nvPr/>
        </p:nvSpPr>
        <p:spPr>
          <a:xfrm>
            <a:off x="1000601" y="6476405"/>
            <a:ext cx="13069372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4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·Cost Efficiency – Pay-as-you-go pricing models reduce upfront costs.</a:t>
            </a:r>
            <a:endParaRPr lang="en-US" sz="1400" dirty="0"/>
          </a:p>
        </p:txBody>
      </p:sp>
      <p:sp>
        <p:nvSpPr>
          <p:cNvPr id="16" name="Text 13"/>
          <p:cNvSpPr/>
          <p:nvPr/>
        </p:nvSpPr>
        <p:spPr>
          <a:xfrm>
            <a:off x="1000601" y="6828592"/>
            <a:ext cx="13069372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4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·Security – Cloud providers implement advanced security measures.</a:t>
            </a:r>
            <a:endParaRPr lang="en-US" sz="1400" dirty="0"/>
          </a:p>
        </p:txBody>
      </p:sp>
      <p:sp>
        <p:nvSpPr>
          <p:cNvPr id="17" name="Text 14"/>
          <p:cNvSpPr/>
          <p:nvPr/>
        </p:nvSpPr>
        <p:spPr>
          <a:xfrm>
            <a:off x="1000601" y="7180778"/>
            <a:ext cx="13069372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4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·High Availability – Global redundancy ensures uptime.</a:t>
            </a:r>
            <a:endParaRPr lang="en-US" sz="1400" dirty="0"/>
          </a:p>
        </p:txBody>
      </p:sp>
      <p:sp>
        <p:nvSpPr>
          <p:cNvPr id="18" name="Text 15"/>
          <p:cNvSpPr/>
          <p:nvPr/>
        </p:nvSpPr>
        <p:spPr>
          <a:xfrm>
            <a:off x="1000601" y="7532965"/>
            <a:ext cx="13069372" cy="2562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400" kern="0" spc="-2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·Disaster Recovery – Cloud backups ensure quick data recovery.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682013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Azure Migration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 Azure?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Scalability, security, and cost-effectiveness are key advantages of Azure.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Migration Strategies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9685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Rehost, Refactor, Rearchitect, Rebuild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Azure Resources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396859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Virtual Machines, Storage Accounts, Networking, Azure Active Directory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33807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Setting Up Azure Subscription &amp; Resource Groups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400306"/>
            <a:ext cx="170021" cy="1310759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303973" y="3400306"/>
            <a:ext cx="38245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Create an Azure Subscription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890724"/>
            <a:ext cx="7046238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Go to Azure Portal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303973" y="4340543"/>
            <a:ext cx="7046238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Create a free trial account or use an existing subscription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133951" y="4937879"/>
            <a:ext cx="170021" cy="2131100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6"/>
          <p:cNvSpPr/>
          <p:nvPr/>
        </p:nvSpPr>
        <p:spPr>
          <a:xfrm>
            <a:off x="1644134" y="4937879"/>
            <a:ext cx="32485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Create a Resource Group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644134" y="5428298"/>
            <a:ext cx="6706076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Navigate to Azure Portal → Resource Groups → Create New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644134" y="5878116"/>
            <a:ext cx="6706076" cy="741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Choose a region and assign a meaningful name (e.g., MyResourceGroup)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644134" y="6698456"/>
            <a:ext cx="6706076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Click Review + Create to complete the setup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86740" y="463391"/>
            <a:ext cx="7970520" cy="1047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100"/>
              </a:lnSpc>
              <a:buNone/>
            </a:pPr>
            <a:r>
              <a:rPr lang="en-US" sz="3300" b="1" kern="0" spc="-99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Deploying Virtual Machines &amp; Networking</a:t>
            </a:r>
            <a:endParaRPr lang="en-US" sz="3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740" y="1762601"/>
            <a:ext cx="838200" cy="100584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76400" y="1930241"/>
            <a:ext cx="2373987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kern="0" spc="-5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Create a Virtual Machine</a:t>
            </a:r>
            <a:endParaRPr lang="en-US" sz="1650" dirty="0"/>
          </a:p>
        </p:txBody>
      </p:sp>
      <p:sp>
        <p:nvSpPr>
          <p:cNvPr id="6" name="Text 2"/>
          <p:cNvSpPr/>
          <p:nvPr/>
        </p:nvSpPr>
        <p:spPr>
          <a:xfrm>
            <a:off x="1676400" y="2292668"/>
            <a:ext cx="6880860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100"/>
              </a:lnSpc>
              <a:buSzPct val="100000"/>
              <a:buFont typeface="+mj-lt"/>
              <a:buAutoNum type="arabicPeriod"/>
            </a:pPr>
            <a:r>
              <a:rPr lang="en-US" sz="130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Go to </a:t>
            </a:r>
            <a:r>
              <a:rPr lang="en-US" sz="1300" b="1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Azure Portal → Virtual Machines → Create New VM</a:t>
            </a:r>
            <a:endParaRPr lang="en-US" sz="13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740" y="2768441"/>
            <a:ext cx="838200" cy="268319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676400" y="2936081"/>
            <a:ext cx="2193012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kern="0" spc="-5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Configure VM Settings</a:t>
            </a:r>
            <a:endParaRPr lang="en-US" sz="1650" dirty="0"/>
          </a:p>
        </p:txBody>
      </p:sp>
      <p:sp>
        <p:nvSpPr>
          <p:cNvPr id="9" name="Text 4"/>
          <p:cNvSpPr/>
          <p:nvPr/>
        </p:nvSpPr>
        <p:spPr>
          <a:xfrm>
            <a:off x="1676400" y="3298508"/>
            <a:ext cx="6880860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30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Select:</a:t>
            </a:r>
            <a:endParaRPr lang="en-US" sz="1300" dirty="0"/>
          </a:p>
        </p:txBody>
      </p:sp>
      <p:sp>
        <p:nvSpPr>
          <p:cNvPr id="10" name="Text 5"/>
          <p:cNvSpPr/>
          <p:nvPr/>
        </p:nvSpPr>
        <p:spPr>
          <a:xfrm>
            <a:off x="1676400" y="3667125"/>
            <a:ext cx="6880860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100"/>
              </a:lnSpc>
              <a:buSzPct val="100000"/>
              <a:buChar char="•"/>
            </a:pPr>
            <a:r>
              <a:rPr lang="en-US" sz="130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Operating System (Windows/Linux)</a:t>
            </a:r>
            <a:endParaRPr lang="en-US" sz="1300" dirty="0"/>
          </a:p>
        </p:txBody>
      </p:sp>
      <p:sp>
        <p:nvSpPr>
          <p:cNvPr id="11" name="Text 6"/>
          <p:cNvSpPr/>
          <p:nvPr/>
        </p:nvSpPr>
        <p:spPr>
          <a:xfrm>
            <a:off x="1676400" y="3993833"/>
            <a:ext cx="6880860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100"/>
              </a:lnSpc>
              <a:buSzPct val="100000"/>
              <a:buChar char="•"/>
            </a:pPr>
            <a:r>
              <a:rPr lang="en-US" sz="130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VM Size (based on performance needs)</a:t>
            </a:r>
            <a:endParaRPr lang="en-US" sz="1300" dirty="0"/>
          </a:p>
        </p:txBody>
      </p:sp>
      <p:sp>
        <p:nvSpPr>
          <p:cNvPr id="12" name="Text 7"/>
          <p:cNvSpPr/>
          <p:nvPr/>
        </p:nvSpPr>
        <p:spPr>
          <a:xfrm>
            <a:off x="1676400" y="4320540"/>
            <a:ext cx="6880860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100"/>
              </a:lnSpc>
              <a:buSzPct val="100000"/>
              <a:buChar char="•"/>
            </a:pPr>
            <a:r>
              <a:rPr lang="en-US" sz="130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Region &amp; Resource Group</a:t>
            </a:r>
            <a:endParaRPr lang="en-US" sz="1300" dirty="0"/>
          </a:p>
        </p:txBody>
      </p:sp>
      <p:sp>
        <p:nvSpPr>
          <p:cNvPr id="13" name="Text 8"/>
          <p:cNvSpPr/>
          <p:nvPr/>
        </p:nvSpPr>
        <p:spPr>
          <a:xfrm>
            <a:off x="1676400" y="4647248"/>
            <a:ext cx="6880860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>
              <a:lnSpc>
                <a:spcPts val="2100"/>
              </a:lnSpc>
              <a:buSzPct val="100000"/>
              <a:buChar char="•"/>
            </a:pPr>
            <a:r>
              <a:rPr lang="en-US" sz="130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 up Administrator Credentials</a:t>
            </a:r>
            <a:endParaRPr lang="en-US" sz="1300" dirty="0"/>
          </a:p>
        </p:txBody>
      </p:sp>
      <p:sp>
        <p:nvSpPr>
          <p:cNvPr id="14" name="Text 9"/>
          <p:cNvSpPr/>
          <p:nvPr/>
        </p:nvSpPr>
        <p:spPr>
          <a:xfrm>
            <a:off x="1676400" y="5015865"/>
            <a:ext cx="6880860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endParaRPr lang="en-US" sz="13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740" y="5451634"/>
            <a:ext cx="838200" cy="2314575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1676400" y="5619274"/>
            <a:ext cx="2095500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kern="0" spc="-5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Networking Setup</a:t>
            </a:r>
            <a:endParaRPr lang="en-US" sz="1650" dirty="0"/>
          </a:p>
        </p:txBody>
      </p:sp>
      <p:sp>
        <p:nvSpPr>
          <p:cNvPr id="17" name="Text 11"/>
          <p:cNvSpPr/>
          <p:nvPr/>
        </p:nvSpPr>
        <p:spPr>
          <a:xfrm>
            <a:off x="1676400" y="5981700"/>
            <a:ext cx="6880860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a </a:t>
            </a:r>
            <a:r>
              <a:rPr lang="en-US" sz="1300" b="1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Virtual Network (VNet)</a:t>
            </a:r>
            <a:endParaRPr lang="en-US" sz="1300" dirty="0"/>
          </a:p>
        </p:txBody>
      </p:sp>
      <p:sp>
        <p:nvSpPr>
          <p:cNvPr id="18" name="Text 12"/>
          <p:cNvSpPr/>
          <p:nvPr/>
        </p:nvSpPr>
        <p:spPr>
          <a:xfrm>
            <a:off x="1676400" y="6308408"/>
            <a:ext cx="6880860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a </a:t>
            </a:r>
            <a:r>
              <a:rPr lang="en-US" sz="1300" b="1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Subnet</a:t>
            </a:r>
            <a:endParaRPr lang="en-US" sz="1300" dirty="0"/>
          </a:p>
        </p:txBody>
      </p:sp>
      <p:sp>
        <p:nvSpPr>
          <p:cNvPr id="19" name="Text 13"/>
          <p:cNvSpPr/>
          <p:nvPr/>
        </p:nvSpPr>
        <p:spPr>
          <a:xfrm>
            <a:off x="1676400" y="6635115"/>
            <a:ext cx="6880860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Assign a </a:t>
            </a:r>
            <a:r>
              <a:rPr lang="en-US" sz="1300" b="1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Public/Private IP Address</a:t>
            </a:r>
            <a:endParaRPr lang="en-US" sz="1300" dirty="0"/>
          </a:p>
        </p:txBody>
      </p:sp>
      <p:sp>
        <p:nvSpPr>
          <p:cNvPr id="20" name="Text 14"/>
          <p:cNvSpPr/>
          <p:nvPr/>
        </p:nvSpPr>
        <p:spPr>
          <a:xfrm>
            <a:off x="1676400" y="6961823"/>
            <a:ext cx="6880860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Click </a:t>
            </a:r>
            <a:r>
              <a:rPr lang="en-US" sz="1300" b="1" kern="0" spc="-2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Review + Create → Deploy</a:t>
            </a:r>
            <a:endParaRPr lang="en-US" sz="1300" dirty="0"/>
          </a:p>
        </p:txBody>
      </p:sp>
      <p:sp>
        <p:nvSpPr>
          <p:cNvPr id="21" name="Text 15"/>
          <p:cNvSpPr/>
          <p:nvPr/>
        </p:nvSpPr>
        <p:spPr>
          <a:xfrm>
            <a:off x="1676400" y="7330440"/>
            <a:ext cx="6880860" cy="2681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endParaRPr lang="en-US" sz="1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40291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Azure Active Directory (Azure AD) Setup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160633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3954423"/>
            <a:ext cx="320397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Creating Users &amp; Groups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4444841"/>
            <a:ext cx="3608070" cy="741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Go to Azure Portal → Azure Active Directory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793790" y="5265182"/>
            <a:ext cx="3608070" cy="741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Add new users (e.g., IT Admin, Developer)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793790" y="6085523"/>
            <a:ext cx="3608070" cy="741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Create Groups (e.g., Security Group for permissions)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2021" y="3160633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742021" y="39544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Assigning RBAC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4742021" y="4444841"/>
            <a:ext cx="3608189" cy="7410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Enable Role-Based Access Control (RBAC)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4742021" y="5265182"/>
            <a:ext cx="3608189" cy="11115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kern="0" spc="-36" dirty="0">
                <a:solidFill>
                  <a:srgbClr val="272525"/>
                </a:solidFill>
                <a:highlight>
                  <a:srgbClr val="DADB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Assign roles (Owner, Contributor, Reader) based on access needs</a:t>
            </a:r>
            <a:endParaRPr lang="en-US" sz="1750" dirty="0"/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F06670-49B3-1728-FCBD-AB5DF5D1B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9771" y="11867"/>
            <a:ext cx="5910629" cy="4133096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9FBE5D2-F6A2-01C8-49EB-42263A77B2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3565" y="4114801"/>
            <a:ext cx="5866835" cy="41330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3064431"/>
            <a:ext cx="737389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Summary &amp; Lessons Learned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4102060"/>
            <a:ext cx="7627382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7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✅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Cloud Computing Principles &amp; Azure Benefits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
</a:t>
            </a:r>
            <a:r>
              <a:rPr lang="en-US" sz="17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✅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Deployed VMs, Networking &amp; Azure AD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
</a:t>
            </a:r>
            <a:r>
              <a:rPr lang="en-US" sz="1700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✅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Challenges Faced &amp; How They Were Resolved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580622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</TotalTime>
  <Words>497</Words>
  <Application>Microsoft Office PowerPoint</Application>
  <PresentationFormat>Custom</PresentationFormat>
  <Paragraphs>67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Aptos</vt:lpstr>
      <vt:lpstr>Arial</vt:lpstr>
      <vt:lpstr>Barlow Bold</vt:lpstr>
      <vt:lpstr>Calibri</vt:lpstr>
      <vt:lpstr>Calibri Light</vt:lpstr>
      <vt:lpstr>Consolas</vt:lpstr>
      <vt:lpstr>Inter</vt:lpstr>
      <vt:lpstr>Inter Bold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ϻãĥϻỗǘd Atef Abdelaziz Esmael</cp:lastModifiedBy>
  <cp:revision>6</cp:revision>
  <dcterms:created xsi:type="dcterms:W3CDTF">2025-02-21T09:31:07Z</dcterms:created>
  <dcterms:modified xsi:type="dcterms:W3CDTF">2025-02-21T12:35:11Z</dcterms:modified>
</cp:coreProperties>
</file>